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65" r:id="rId4"/>
    <p:sldId id="276" r:id="rId5"/>
    <p:sldId id="277" r:id="rId6"/>
    <p:sldId id="275" r:id="rId7"/>
    <p:sldId id="278" r:id="rId8"/>
    <p:sldId id="279" r:id="rId9"/>
    <p:sldId id="282" r:id="rId10"/>
    <p:sldId id="272" r:id="rId11"/>
    <p:sldId id="271" r:id="rId12"/>
    <p:sldId id="287" r:id="rId13"/>
    <p:sldId id="288" r:id="rId14"/>
    <p:sldId id="270" r:id="rId15"/>
    <p:sldId id="267" r:id="rId16"/>
    <p:sldId id="268" r:id="rId17"/>
    <p:sldId id="260" r:id="rId18"/>
    <p:sldId id="273" r:id="rId19"/>
    <p:sldId id="284" r:id="rId20"/>
    <p:sldId id="280" r:id="rId21"/>
    <p:sldId id="274" r:id="rId22"/>
    <p:sldId id="285" r:id="rId23"/>
    <p:sldId id="281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1"/>
    <a:srgbClr val="B72E91"/>
    <a:srgbClr val="293B97"/>
    <a:srgbClr val="1E2785"/>
    <a:srgbClr val="313131"/>
    <a:srgbClr val="1E297F"/>
    <a:srgbClr val="424242"/>
    <a:srgbClr val="F4F4F4"/>
    <a:srgbClr val="F4F498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7" autoAdjust="0"/>
    <p:restoredTop sz="85305" autoAdjust="0"/>
  </p:normalViewPr>
  <p:slideViewPr>
    <p:cSldViewPr snapToGrid="0" snapToObjects="1">
      <p:cViewPr varScale="1">
        <p:scale>
          <a:sx n="140" d="100"/>
          <a:sy n="140" d="100"/>
        </p:scale>
        <p:origin x="307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B95-2919-BA49-BF3E-F989F8D69C19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69F8-E71A-D14F-A8BC-587CDE7D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34D1-F639-E448-89D5-A8813FF58557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79E2-A0C5-8541-B354-36B522A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Precizitāte</a:t>
            </a:r>
            <a:r>
              <a:rPr lang="en-US" dirty="0"/>
              <a:t> – </a:t>
            </a:r>
            <a:r>
              <a:rPr lang="en-US" dirty="0" err="1"/>
              <a:t>norāda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pozitīvī</a:t>
            </a:r>
            <a:r>
              <a:rPr lang="en-US" dirty="0"/>
              <a:t> </a:t>
            </a:r>
            <a:r>
              <a:rPr lang="en-US" dirty="0" err="1"/>
              <a:t>identificēto</a:t>
            </a:r>
            <a:r>
              <a:rPr lang="en-US" dirty="0"/>
              <a:t> </a:t>
            </a:r>
            <a:r>
              <a:rPr lang="en-US" dirty="0" err="1"/>
              <a:t>rezultātu</a:t>
            </a:r>
            <a:r>
              <a:rPr lang="en-US" dirty="0"/>
              <a:t> </a:t>
            </a:r>
            <a:r>
              <a:rPr lang="en-US" dirty="0" err="1"/>
              <a:t>daļu</a:t>
            </a:r>
            <a:r>
              <a:rPr lang="en-US" dirty="0"/>
              <a:t>, </a:t>
            </a:r>
            <a:r>
              <a:rPr lang="en-US" dirty="0" err="1"/>
              <a:t>kura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bijusi</a:t>
            </a:r>
            <a:r>
              <a:rPr lang="en-US" dirty="0"/>
              <a:t> </a:t>
            </a:r>
            <a:r>
              <a:rPr lang="en-US" dirty="0" err="1"/>
              <a:t>patiesi</a:t>
            </a:r>
            <a:r>
              <a:rPr lang="en-US" dirty="0"/>
              <a:t> </a:t>
            </a:r>
            <a:r>
              <a:rPr lang="en-US" dirty="0" err="1"/>
              <a:t>pozitīva</a:t>
            </a:r>
            <a:r>
              <a:rPr lang="en-US" dirty="0"/>
              <a:t> PP / (PP + VP)</a:t>
            </a:r>
          </a:p>
          <a:p>
            <a:r>
              <a:rPr lang="en-US" dirty="0" err="1"/>
              <a:t>Pārklājums</a:t>
            </a:r>
            <a:r>
              <a:rPr lang="en-US" dirty="0"/>
              <a:t> – </a:t>
            </a:r>
            <a:r>
              <a:rPr lang="en-US" dirty="0" err="1"/>
              <a:t>norāda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patiesi</a:t>
            </a:r>
            <a:r>
              <a:rPr lang="en-US" dirty="0"/>
              <a:t> </a:t>
            </a:r>
            <a:r>
              <a:rPr lang="en-US" dirty="0" err="1"/>
              <a:t>pozitīvo</a:t>
            </a:r>
            <a:r>
              <a:rPr lang="en-US" dirty="0"/>
              <a:t> </a:t>
            </a:r>
            <a:r>
              <a:rPr lang="en-US" dirty="0" err="1"/>
              <a:t>rezultātu</a:t>
            </a:r>
            <a:r>
              <a:rPr lang="en-US" dirty="0"/>
              <a:t> </a:t>
            </a:r>
            <a:r>
              <a:rPr lang="en-US" dirty="0" err="1"/>
              <a:t>daļu</a:t>
            </a:r>
            <a:r>
              <a:rPr lang="en-US" dirty="0"/>
              <a:t>, </a:t>
            </a:r>
            <a:r>
              <a:rPr lang="en-US" dirty="0" err="1"/>
              <a:t>kura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bijusi</a:t>
            </a:r>
            <a:r>
              <a:rPr lang="en-US" dirty="0"/>
              <a:t> </a:t>
            </a:r>
            <a:r>
              <a:rPr lang="en-US" dirty="0" err="1"/>
              <a:t>patiesi</a:t>
            </a:r>
            <a:r>
              <a:rPr lang="en-US" dirty="0"/>
              <a:t> </a:t>
            </a:r>
            <a:r>
              <a:rPr lang="en-US" dirty="0" err="1"/>
              <a:t>identificēta</a:t>
            </a:r>
            <a:r>
              <a:rPr lang="en-US" dirty="0"/>
              <a:t> PP / (PP + VN)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Normālsadalījums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1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Bimodāls</a:t>
            </a:r>
            <a:r>
              <a:rPr lang="en-US" dirty="0"/>
              <a:t> </a:t>
            </a:r>
            <a:r>
              <a:rPr lang="en-US" dirty="0" err="1"/>
              <a:t>sadalījums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1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Gamma </a:t>
            </a:r>
            <a:r>
              <a:rPr lang="en-US" dirty="0" err="1"/>
              <a:t>sadalījums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0333" y="4695825"/>
            <a:ext cx="8102600" cy="495300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124575"/>
            <a:ext cx="8102600" cy="29527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00555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err="1">
                <a:solidFill>
                  <a:srgbClr val="005551"/>
                </a:solidFill>
                <a:latin typeface="Arial"/>
                <a:cs typeface="Arial"/>
              </a:rPr>
              <a:t>Datums</a:t>
            </a:r>
            <a:endParaRPr lang="en-US" sz="1400" dirty="0">
              <a:solidFill>
                <a:srgbClr val="005551"/>
              </a:solidFill>
              <a:latin typeface="Arial"/>
              <a:cs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372100"/>
            <a:ext cx="8102600" cy="276225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5648325"/>
            <a:ext cx="8102600" cy="28575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705100"/>
            <a:ext cx="8102600" cy="1809750"/>
          </a:xfrm>
        </p:spPr>
        <p:txBody>
          <a:bodyPr>
            <a:normAutofit/>
          </a:bodyPr>
          <a:lstStyle>
            <a:lvl1pPr marL="0" indent="0" algn="ctr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</p:spTree>
    <p:extLst>
      <p:ext uri="{BB962C8B-B14F-4D97-AF65-F5344CB8AC3E}">
        <p14:creationId xmlns:p14="http://schemas.microsoft.com/office/powerpoint/2010/main" val="29791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27"/>
            <a:ext cx="5111750" cy="4995835"/>
          </a:xfrm>
        </p:spPr>
        <p:txBody>
          <a:bodyPr/>
          <a:lstStyle>
            <a:lvl1pPr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>
              <a:defRPr sz="1400">
                <a:solidFill>
                  <a:srgbClr val="005551"/>
                </a:solidFill>
              </a:defRPr>
            </a:lvl3pPr>
            <a:lvl4pPr>
              <a:defRPr sz="1400">
                <a:solidFill>
                  <a:srgbClr val="005551"/>
                </a:solidFill>
              </a:defRPr>
            </a:lvl4pPr>
            <a:lvl5pPr>
              <a:defRPr sz="1400">
                <a:solidFill>
                  <a:srgbClr val="0055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57230"/>
            <a:ext cx="3008313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1130328"/>
            <a:ext cx="3008313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TU_PPT_4x3_07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1743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601" y="1182076"/>
            <a:ext cx="8204200" cy="5015523"/>
          </a:xfrm>
        </p:spPr>
        <p:txBody>
          <a:bodyPr/>
          <a:lstStyle>
            <a:lvl1pPr>
              <a:defRPr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5253" y="1182077"/>
            <a:ext cx="4103680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2066" y="1182077"/>
            <a:ext cx="4004733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5253" y="3632730"/>
            <a:ext cx="4103680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07905" y="3669502"/>
            <a:ext cx="3109079" cy="200176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27735" y="1523278"/>
            <a:ext cx="1483435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108522" y="1523278"/>
            <a:ext cx="1483435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82078"/>
            <a:ext cx="3534229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>
              <a:buSzPct val="75000"/>
              <a:defRPr sz="1400">
                <a:solidFill>
                  <a:schemeClr val="tx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45" y="1271076"/>
            <a:ext cx="77724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80545" y="2883357"/>
            <a:ext cx="64008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431144" y="2741101"/>
            <a:ext cx="4330095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3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17787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45" y="2883357"/>
            <a:ext cx="64008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80545" y="4354823"/>
            <a:ext cx="64008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415898" y="2741101"/>
            <a:ext cx="4330095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10642" y="4238143"/>
            <a:ext cx="3540606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8736" y="1420280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U_PPT_4x3_06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67310" y="1611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7310" y="1611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967310" y="1611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964"/>
            <a:ext cx="8229600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8204200" y="6455304"/>
            <a:ext cx="48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b="1" smtClean="0">
                <a:solidFill>
                  <a:srgbClr val="A6A6A6"/>
                </a:solidFill>
              </a:rPr>
              <a:pPr/>
              <a:t>‹#›</a:t>
            </a:fld>
            <a:endParaRPr lang="en-US" b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U_PPT_4x3_03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71076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06978"/>
            <a:ext cx="6400800" cy="647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8"/>
            <a:ext cx="82296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419100"/>
            <a:ext cx="82296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5551"/>
                </a:solidFill>
              </a:defRPr>
            </a:lvl1pPr>
          </a:lstStyle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361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39999"/>
            <a:ext cx="4040188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39999"/>
            <a:ext cx="4041775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465491" y="1146908"/>
            <a:ext cx="4031897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645025" y="1146908"/>
            <a:ext cx="4031897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3964"/>
            <a:ext cx="82296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99571" y="6567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U_PPT_4x3_04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71076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179691"/>
            <a:ext cx="6400800" cy="7149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1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āku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96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1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lv-LV" dirty="0"/>
              <a:t>Click to edit Master text styles</a:t>
            </a:r>
          </a:p>
          <a:p>
            <a:pPr lvl="5"/>
            <a:r>
              <a:rPr lang="lv-LV" dirty="0"/>
              <a:t>Second level</a:t>
            </a:r>
          </a:p>
          <a:p>
            <a:pPr lvl="6"/>
            <a:r>
              <a:rPr lang="lv-LV" dirty="0"/>
              <a:t>Third level</a:t>
            </a:r>
          </a:p>
          <a:p>
            <a:pPr lvl="7"/>
            <a:r>
              <a:rPr lang="lv-LV" dirty="0"/>
              <a:t>Fourth level</a:t>
            </a:r>
          </a:p>
          <a:p>
            <a:pPr lvl="8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414889" y="279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73556" y="6886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204200" y="6455304"/>
            <a:ext cx="48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600" b="1" smtClean="0">
                <a:solidFill>
                  <a:srgbClr val="A6A6A6"/>
                </a:solidFill>
              </a:rPr>
              <a:pPr/>
              <a:t>‹#›</a:t>
            </a:fld>
            <a:endParaRPr lang="en-US" sz="1600" b="1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03" r:id="rId2"/>
    <p:sldLayoutId id="2147483842" r:id="rId3"/>
    <p:sldLayoutId id="2147483838" r:id="rId4"/>
    <p:sldLayoutId id="2147483840" r:id="rId5"/>
    <p:sldLayoutId id="2147483806" r:id="rId6"/>
    <p:sldLayoutId id="2147483807" r:id="rId7"/>
    <p:sldLayoutId id="2147483815" r:id="rId8"/>
    <p:sldLayoutId id="2147483839" r:id="rId9"/>
    <p:sldLayoutId id="2147483810" r:id="rId10"/>
    <p:sldLayoutId id="2147483841" r:id="rId11"/>
    <p:sldLayoutId id="2147483817" r:id="rId12"/>
    <p:sldLayoutId id="2147483818" r:id="rId13"/>
    <p:sldLayoutId id="2147483820" r:id="rId14"/>
    <p:sldLayoutId id="2147483821" r:id="rId15"/>
    <p:sldLayoutId id="214748384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0863" y="4451350"/>
            <a:ext cx="8102600" cy="495300"/>
          </a:xfrm>
        </p:spPr>
        <p:txBody>
          <a:bodyPr/>
          <a:lstStyle/>
          <a:p>
            <a:r>
              <a:rPr lang="en-US" dirty="0"/>
              <a:t>Aiga Andrijanova</a:t>
            </a: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 err="1"/>
              <a:t>Zinātniskais</a:t>
            </a:r>
            <a:r>
              <a:rPr lang="en-US" dirty="0"/>
              <a:t> </a:t>
            </a:r>
            <a:r>
              <a:rPr lang="en-US" dirty="0" err="1"/>
              <a:t>vadītājs</a:t>
            </a:r>
            <a:r>
              <a:rPr lang="en-US" dirty="0"/>
              <a:t>: </a:t>
            </a:r>
            <a:r>
              <a:rPr lang="en-US" dirty="0" err="1"/>
              <a:t>Mg.sc.ing</a:t>
            </a:r>
            <a:r>
              <a:rPr lang="en-US" dirty="0"/>
              <a:t>., </a:t>
            </a:r>
            <a:r>
              <a:rPr lang="en-US" dirty="0" err="1"/>
              <a:t>pētnieks</a:t>
            </a:r>
            <a:r>
              <a:rPr lang="en-US" dirty="0"/>
              <a:t> Ē. </a:t>
            </a:r>
            <a:r>
              <a:rPr lang="en-US" dirty="0" err="1"/>
              <a:t>Urtāns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50863" y="2528888"/>
            <a:ext cx="8102600" cy="1992312"/>
          </a:xfrm>
        </p:spPr>
        <p:txBody>
          <a:bodyPr>
            <a:normAutofit/>
          </a:bodyPr>
          <a:lstStyle/>
          <a:p>
            <a:r>
              <a:rPr lang="en-US" sz="4800" dirty="0" err="1"/>
              <a:t>Emociju</a:t>
            </a:r>
            <a:r>
              <a:rPr lang="en-US" sz="4800" dirty="0"/>
              <a:t> </a:t>
            </a:r>
            <a:r>
              <a:rPr lang="en-US" sz="4800" dirty="0" err="1"/>
              <a:t>atpazīšana</a:t>
            </a:r>
            <a:r>
              <a:rPr lang="en-US" sz="4800" dirty="0"/>
              <a:t> no </a:t>
            </a:r>
            <a:r>
              <a:rPr lang="en-US" sz="4800" dirty="0" err="1"/>
              <a:t>sirds</a:t>
            </a:r>
            <a:r>
              <a:rPr lang="en-US" sz="4800" dirty="0"/>
              <a:t> </a:t>
            </a:r>
            <a:r>
              <a:rPr lang="en-US" sz="4800" dirty="0" err="1"/>
              <a:t>ritma</a:t>
            </a:r>
            <a:r>
              <a:rPr lang="en-US" sz="4800" dirty="0"/>
              <a:t> </a:t>
            </a:r>
            <a:r>
              <a:rPr lang="en-US" sz="4800" dirty="0" err="1"/>
              <a:t>datiem</a:t>
            </a:r>
            <a:endParaRPr lang="lv-LV" sz="4800" dirty="0"/>
          </a:p>
        </p:txBody>
      </p:sp>
    </p:spTree>
    <p:extLst>
      <p:ext uri="{BB962C8B-B14F-4D97-AF65-F5344CB8AC3E}">
        <p14:creationId xmlns:p14="http://schemas.microsoft.com/office/powerpoint/2010/main" val="419211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D5ABC1CA-3B07-446D-B555-CCDEFACCA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881" y="1072131"/>
            <a:ext cx="1998662" cy="5145317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1ABCC286-AF57-4204-AEB8-DB9BC4E1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Uz</a:t>
            </a:r>
            <a:r>
              <a:rPr lang="en-US" dirty="0"/>
              <a:t> IĪA </a:t>
            </a:r>
            <a:r>
              <a:rPr lang="en-US" dirty="0" err="1"/>
              <a:t>šūnām</a:t>
            </a:r>
            <a:r>
              <a:rPr lang="en-US" dirty="0"/>
              <a:t> </a:t>
            </a:r>
            <a:r>
              <a:rPr lang="en-US" dirty="0" err="1"/>
              <a:t>balstīts</a:t>
            </a:r>
            <a:r>
              <a:rPr lang="en-US" dirty="0"/>
              <a:t> </a:t>
            </a:r>
            <a:r>
              <a:rPr lang="en-US" dirty="0" err="1"/>
              <a:t>modelis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68E3B8F-C3EE-4967-B4DC-6DB372ABA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D04ED-6ED8-4728-9077-7BDCE2F90B37}"/>
              </a:ext>
            </a:extLst>
          </p:cNvPr>
          <p:cNvSpPr txBox="1"/>
          <p:nvPr/>
        </p:nvSpPr>
        <p:spPr>
          <a:xfrm>
            <a:off x="5100946" y="2167794"/>
            <a:ext cx="3226766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/>
              <a:t>AMIGOS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Ticamība</a:t>
            </a:r>
            <a:r>
              <a:rPr lang="en-US" sz="2400" dirty="0"/>
              <a:t> = 0.981</a:t>
            </a:r>
          </a:p>
          <a:p>
            <a:r>
              <a:rPr lang="en-US" sz="2400" dirty="0"/>
              <a:t>F1 = 0.971</a:t>
            </a:r>
          </a:p>
          <a:p>
            <a:endParaRPr lang="en-US" sz="2400" dirty="0"/>
          </a:p>
          <a:p>
            <a:r>
              <a:rPr lang="en-US" sz="2400" b="1" i="1" dirty="0"/>
              <a:t>DREAMER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Ticamība</a:t>
            </a:r>
            <a:r>
              <a:rPr lang="en-US" sz="2400" dirty="0"/>
              <a:t> = 0.992</a:t>
            </a:r>
          </a:p>
          <a:p>
            <a:r>
              <a:rPr lang="en-US" sz="2400" dirty="0"/>
              <a:t>F1 = 0.988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4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228F4B63-11B9-4EA4-B48B-674505138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218" y="45487"/>
            <a:ext cx="2906065" cy="6229880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A514FF99-1C2E-4ED5-B942-8327A882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773" y="156298"/>
            <a:ext cx="5313723" cy="2151287"/>
          </a:xfrm>
        </p:spPr>
        <p:txBody>
          <a:bodyPr/>
          <a:lstStyle/>
          <a:p>
            <a:r>
              <a:rPr lang="en-US" dirty="0" err="1"/>
              <a:t>Uz</a:t>
            </a:r>
            <a:r>
              <a:rPr lang="en-US" dirty="0"/>
              <a:t> IĪA </a:t>
            </a:r>
            <a:r>
              <a:rPr lang="en-US" dirty="0" err="1"/>
              <a:t>šūnām</a:t>
            </a:r>
            <a:r>
              <a:rPr lang="en-US" dirty="0"/>
              <a:t> un </a:t>
            </a:r>
            <a:r>
              <a:rPr lang="en-US" dirty="0" err="1"/>
              <a:t>konvolūcijām</a:t>
            </a:r>
            <a:r>
              <a:rPr lang="en-US" dirty="0"/>
              <a:t> </a:t>
            </a:r>
            <a:r>
              <a:rPr lang="en-US" dirty="0" err="1"/>
              <a:t>balstīts</a:t>
            </a:r>
            <a:r>
              <a:rPr lang="en-US" dirty="0"/>
              <a:t> </a:t>
            </a:r>
            <a:r>
              <a:rPr lang="en-US" dirty="0" err="1"/>
              <a:t>modelis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3833D15-5013-4A37-AB83-5864CC1D3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BBFCE-A80D-493F-9209-BBAB7B434C0F}"/>
              </a:ext>
            </a:extLst>
          </p:cNvPr>
          <p:cNvSpPr txBox="1"/>
          <p:nvPr/>
        </p:nvSpPr>
        <p:spPr>
          <a:xfrm>
            <a:off x="3605727" y="2410577"/>
            <a:ext cx="2616345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/>
              <a:t>AMIGOS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Ticamība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FF0000"/>
                </a:solidFill>
              </a:rPr>
              <a:t>0.902</a:t>
            </a:r>
          </a:p>
          <a:p>
            <a:r>
              <a:rPr lang="en-US" sz="2400" dirty="0"/>
              <a:t>F1 = </a:t>
            </a:r>
            <a:r>
              <a:rPr lang="en-US" sz="2400" dirty="0">
                <a:solidFill>
                  <a:srgbClr val="FF0000"/>
                </a:solidFill>
              </a:rPr>
              <a:t>0.888</a:t>
            </a:r>
          </a:p>
          <a:p>
            <a:endParaRPr lang="en-US" sz="2400" dirty="0"/>
          </a:p>
          <a:p>
            <a:r>
              <a:rPr lang="en-US" sz="2400" b="1" i="1" dirty="0"/>
              <a:t>DREAMER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Ticamība</a:t>
            </a:r>
            <a:r>
              <a:rPr lang="en-US" sz="2400" dirty="0"/>
              <a:t> = </a:t>
            </a:r>
            <a:r>
              <a:rPr lang="en-US" sz="2400" b="1" dirty="0"/>
              <a:t>0.976</a:t>
            </a:r>
          </a:p>
          <a:p>
            <a:r>
              <a:rPr lang="en-US" sz="2400" dirty="0"/>
              <a:t>F1 = </a:t>
            </a:r>
            <a:r>
              <a:rPr lang="en-US" sz="2400" b="1" dirty="0"/>
              <a:t>0.976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65551-F4B6-43BB-AB03-42EF2350ACC4}"/>
              </a:ext>
            </a:extLst>
          </p:cNvPr>
          <p:cNvSpPr txBox="1"/>
          <p:nvPr/>
        </p:nvSpPr>
        <p:spPr>
          <a:xfrm>
            <a:off x="6413516" y="2410577"/>
            <a:ext cx="261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Balstīts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citu</a:t>
            </a:r>
            <a:r>
              <a:rPr lang="en-US" dirty="0"/>
              <a:t> </a:t>
            </a:r>
            <a:r>
              <a:rPr lang="en-US" dirty="0" err="1"/>
              <a:t>autoru</a:t>
            </a:r>
            <a:r>
              <a:rPr lang="en-US" dirty="0"/>
              <a:t> </a:t>
            </a:r>
            <a:r>
              <a:rPr lang="en-US" dirty="0" err="1"/>
              <a:t>darbu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8A353-51C2-4D69-838E-8D8CE9E49112}"/>
              </a:ext>
            </a:extLst>
          </p:cNvPr>
          <p:cNvSpPr txBox="1"/>
          <p:nvPr/>
        </p:nvSpPr>
        <p:spPr>
          <a:xfrm>
            <a:off x="6413516" y="3073088"/>
            <a:ext cx="2616345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AMIGOS</a:t>
            </a:r>
            <a:r>
              <a:rPr lang="en-US" dirty="0"/>
              <a:t>:</a:t>
            </a:r>
          </a:p>
          <a:p>
            <a:r>
              <a:rPr lang="en-US" dirty="0" err="1"/>
              <a:t>Ticamība</a:t>
            </a:r>
            <a:r>
              <a:rPr lang="en-US" dirty="0"/>
              <a:t> = </a:t>
            </a:r>
            <a:r>
              <a:rPr lang="en-US" b="1" dirty="0">
                <a:solidFill>
                  <a:schemeClr val="tx1"/>
                </a:solidFill>
              </a:rPr>
              <a:t>0.900</a:t>
            </a:r>
          </a:p>
          <a:p>
            <a:r>
              <a:rPr lang="en-US" dirty="0"/>
              <a:t>F1 = </a:t>
            </a:r>
            <a:r>
              <a:rPr lang="en-US" b="1" dirty="0">
                <a:solidFill>
                  <a:schemeClr val="tx1"/>
                </a:solidFill>
              </a:rPr>
              <a:t>0.880</a:t>
            </a:r>
          </a:p>
          <a:p>
            <a:endParaRPr lang="en-US" dirty="0"/>
          </a:p>
          <a:p>
            <a:r>
              <a:rPr lang="en-US" b="1" i="1" dirty="0"/>
              <a:t>DREAMER</a:t>
            </a:r>
            <a:r>
              <a:rPr lang="en-US" dirty="0"/>
              <a:t>:</a:t>
            </a:r>
          </a:p>
          <a:p>
            <a:r>
              <a:rPr lang="en-US" dirty="0" err="1"/>
              <a:t>Ticamība</a:t>
            </a:r>
            <a:r>
              <a:rPr lang="en-US" dirty="0"/>
              <a:t> = 0.860</a:t>
            </a:r>
          </a:p>
          <a:p>
            <a:r>
              <a:rPr lang="en-US" dirty="0"/>
              <a:t>F1 = 0.830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2A6F-B39B-46B8-9573-6C53F5DA97B3}"/>
              </a:ext>
            </a:extLst>
          </p:cNvPr>
          <p:cNvSpPr txBox="1"/>
          <p:nvPr/>
        </p:nvSpPr>
        <p:spPr>
          <a:xfrm>
            <a:off x="6413516" y="5401383"/>
            <a:ext cx="26163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Harper, Ross un Southern, Joshua. “A Bayesian Deep Learning Framework for End-To-End Prediction of Emotion from Heartbeat”</a:t>
            </a:r>
            <a:endParaRPr lang="lv-LV" sz="1400" b="1" dirty="0"/>
          </a:p>
        </p:txBody>
      </p:sp>
    </p:spTree>
    <p:extLst>
      <p:ext uri="{BB962C8B-B14F-4D97-AF65-F5344CB8AC3E}">
        <p14:creationId xmlns:p14="http://schemas.microsoft.com/office/powerpoint/2010/main" val="394507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988ABCD2-CB9E-48D5-A2F8-3872915EA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858" y="191684"/>
            <a:ext cx="7776283" cy="6117509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2D43A329-6EAF-43E9-86AC-F20A9E34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1010"/>
            <a:ext cx="8229600" cy="772587"/>
          </a:xfrm>
        </p:spPr>
        <p:txBody>
          <a:bodyPr/>
          <a:lstStyle/>
          <a:p>
            <a:r>
              <a:rPr lang="en-US" dirty="0"/>
              <a:t>AMIGOS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5D1430B-D847-4230-BE3D-BAFB9D08D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9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9C94B8A3-2F14-4796-B562-26214B57A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994" y="103233"/>
            <a:ext cx="7210012" cy="6169509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1F2CA46B-FEFF-4E64-B3E9-E8129D56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4" y="220133"/>
            <a:ext cx="8229600" cy="772587"/>
          </a:xfrm>
        </p:spPr>
        <p:txBody>
          <a:bodyPr/>
          <a:lstStyle/>
          <a:p>
            <a:r>
              <a:rPr lang="en-US" dirty="0"/>
              <a:t>DREAMER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1D58542-3DDC-479B-B213-61517E392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4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C2D6B464-7A8B-429D-8EDE-7340246EA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200" y="280487"/>
            <a:ext cx="1227389" cy="5992255"/>
          </a:xfrm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73F2369A-21C8-4E01-AF0A-5C79328B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858" y="363964"/>
            <a:ext cx="5872942" cy="1809814"/>
          </a:xfrm>
        </p:spPr>
        <p:txBody>
          <a:bodyPr/>
          <a:lstStyle/>
          <a:p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konvolūcijām</a:t>
            </a:r>
            <a:r>
              <a:rPr lang="en-US" dirty="0"/>
              <a:t> un </a:t>
            </a:r>
            <a:r>
              <a:rPr lang="en-US" dirty="0" err="1"/>
              <a:t>Furjē</a:t>
            </a:r>
            <a:r>
              <a:rPr lang="en-US" dirty="0"/>
              <a:t> transf. </a:t>
            </a:r>
            <a:r>
              <a:rPr lang="en-US" dirty="0" err="1"/>
              <a:t>balstīts</a:t>
            </a:r>
            <a:r>
              <a:rPr lang="en-US" dirty="0"/>
              <a:t> </a:t>
            </a:r>
            <a:r>
              <a:rPr lang="en-US" dirty="0" err="1"/>
              <a:t>modelis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534FFE0-0EA8-4C1C-84EF-FCEA9C971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177FE-D62C-4C91-8D33-5A67C36115F8}"/>
              </a:ext>
            </a:extLst>
          </p:cNvPr>
          <p:cNvSpPr txBox="1"/>
          <p:nvPr/>
        </p:nvSpPr>
        <p:spPr>
          <a:xfrm>
            <a:off x="2813858" y="2621757"/>
            <a:ext cx="2572530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/>
              <a:t>AMIGOS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Ticamība</a:t>
            </a:r>
            <a:r>
              <a:rPr lang="en-US" sz="2400" dirty="0"/>
              <a:t> = 0.999</a:t>
            </a:r>
          </a:p>
          <a:p>
            <a:r>
              <a:rPr lang="en-US" sz="2400" dirty="0"/>
              <a:t>F1 = 0.998</a:t>
            </a:r>
          </a:p>
          <a:p>
            <a:endParaRPr lang="en-US" sz="2400" dirty="0"/>
          </a:p>
          <a:p>
            <a:r>
              <a:rPr lang="en-US" sz="2400" b="1" i="1" dirty="0"/>
              <a:t>DREAMER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Ticamība</a:t>
            </a:r>
            <a:r>
              <a:rPr lang="en-US" sz="2400" dirty="0"/>
              <a:t> = 1.000</a:t>
            </a:r>
          </a:p>
          <a:p>
            <a:r>
              <a:rPr lang="en-US" sz="2400" dirty="0"/>
              <a:t>F1 = 0.999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D59C26-4C77-4DFC-8BB6-0CD9262F4C47}"/>
              </a:ext>
            </a:extLst>
          </p:cNvPr>
          <p:cNvSpPr txBox="1"/>
          <p:nvPr/>
        </p:nvSpPr>
        <p:spPr>
          <a:xfrm>
            <a:off x="5553486" y="2621757"/>
            <a:ext cx="337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Ievades</a:t>
            </a:r>
            <a:r>
              <a:rPr lang="en-US" dirty="0"/>
              <a:t> </a:t>
            </a:r>
            <a:r>
              <a:rPr lang="en-US" dirty="0" err="1"/>
              <a:t>datiem</a:t>
            </a:r>
            <a:r>
              <a:rPr lang="en-US" dirty="0"/>
              <a:t> </a:t>
            </a:r>
            <a:r>
              <a:rPr lang="en-US" dirty="0" err="1"/>
              <a:t>tiek</a:t>
            </a:r>
            <a:r>
              <a:rPr lang="en-US" dirty="0"/>
              <a:t> </a:t>
            </a:r>
            <a:r>
              <a:rPr lang="en-US" dirty="0" err="1"/>
              <a:t>veikta</a:t>
            </a:r>
            <a:r>
              <a:rPr lang="en-US" dirty="0"/>
              <a:t> </a:t>
            </a:r>
            <a:r>
              <a:rPr lang="en-US" dirty="0" err="1"/>
              <a:t>ātrā</a:t>
            </a:r>
            <a:r>
              <a:rPr lang="en-US" dirty="0"/>
              <a:t> </a:t>
            </a:r>
            <a:r>
              <a:rPr lang="en-US" dirty="0" err="1"/>
              <a:t>Furjē</a:t>
            </a:r>
            <a:r>
              <a:rPr lang="en-US" dirty="0"/>
              <a:t> </a:t>
            </a:r>
            <a:r>
              <a:rPr lang="en-US" dirty="0" err="1"/>
              <a:t>transformācija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1616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771692E5-4C7B-4116-BE26-BC9920DB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4697487"/>
          </a:xfrm>
        </p:spPr>
        <p:txBody>
          <a:bodyPr>
            <a:normAutofit/>
          </a:bodyPr>
          <a:lstStyle/>
          <a:p>
            <a:r>
              <a:rPr lang="en-US" sz="2400" dirty="0" err="1"/>
              <a:t>Normalizējot</a:t>
            </a:r>
            <a:r>
              <a:rPr lang="en-US" sz="2400" dirty="0"/>
              <a:t> </a:t>
            </a:r>
            <a:r>
              <a:rPr lang="en-US" sz="2400" dirty="0" err="1"/>
              <a:t>sekvences</a:t>
            </a:r>
            <a:r>
              <a:rPr lang="en-US" sz="2400" dirty="0"/>
              <a:t> </a:t>
            </a:r>
            <a:r>
              <a:rPr lang="en-US" sz="2400" dirty="0" err="1"/>
              <a:t>pēc</a:t>
            </a:r>
            <a:r>
              <a:rPr lang="en-US" sz="2400" dirty="0"/>
              <a:t> </a:t>
            </a:r>
            <a:r>
              <a:rPr lang="en-US" sz="2400" dirty="0" err="1"/>
              <a:t>vienas</a:t>
            </a:r>
            <a:r>
              <a:rPr lang="en-US" sz="2400" dirty="0"/>
              <a:t> personas </a:t>
            </a:r>
            <a:r>
              <a:rPr lang="en-US" sz="2400" dirty="0" err="1"/>
              <a:t>datiem</a:t>
            </a:r>
            <a:r>
              <a:rPr lang="en-US" sz="2400" dirty="0"/>
              <a:t>, tika </a:t>
            </a:r>
            <a:r>
              <a:rPr lang="en-US" sz="2400" dirty="0" err="1"/>
              <a:t>iegūti</a:t>
            </a:r>
            <a:r>
              <a:rPr lang="en-US" sz="2400" dirty="0"/>
              <a:t> </a:t>
            </a:r>
            <a:r>
              <a:rPr lang="en-US" sz="2400" dirty="0" err="1"/>
              <a:t>labāki</a:t>
            </a:r>
            <a:r>
              <a:rPr lang="en-US" sz="2400" dirty="0"/>
              <a:t> </a:t>
            </a:r>
            <a:r>
              <a:rPr lang="en-US" sz="2400" dirty="0" err="1"/>
              <a:t>rezultāti</a:t>
            </a:r>
            <a:r>
              <a:rPr lang="en-US" sz="2400" dirty="0"/>
              <a:t> </a:t>
            </a:r>
            <a:r>
              <a:rPr lang="en-US" sz="2400" dirty="0" err="1"/>
              <a:t>nekā</a:t>
            </a:r>
            <a:r>
              <a:rPr lang="en-US" sz="2400" dirty="0"/>
              <a:t> </a:t>
            </a:r>
            <a:r>
              <a:rPr lang="en-US" sz="2400" dirty="0" err="1"/>
              <a:t>normalizējot</a:t>
            </a:r>
            <a:r>
              <a:rPr lang="en-US" sz="2400" dirty="0"/>
              <a:t> </a:t>
            </a:r>
            <a:r>
              <a:rPr lang="en-US" sz="2400" dirty="0" err="1"/>
              <a:t>katru</a:t>
            </a:r>
            <a:r>
              <a:rPr lang="en-US" sz="2400" dirty="0"/>
              <a:t> </a:t>
            </a:r>
            <a:r>
              <a:rPr lang="en-US" sz="2400" dirty="0" err="1"/>
              <a:t>sekvenci</a:t>
            </a:r>
            <a:r>
              <a:rPr lang="en-US" sz="2400" dirty="0"/>
              <a:t> </a:t>
            </a:r>
            <a:r>
              <a:rPr lang="en-US" sz="2400" dirty="0" err="1"/>
              <a:t>atsevišķi</a:t>
            </a:r>
            <a:endParaRPr lang="en-US" sz="2400" dirty="0"/>
          </a:p>
          <a:p>
            <a:r>
              <a:rPr lang="en-US" sz="2400" dirty="0" err="1"/>
              <a:t>Vienkāršs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IĪA </a:t>
            </a:r>
            <a:r>
              <a:rPr lang="en-US" sz="2400" dirty="0" err="1"/>
              <a:t>šūnām</a:t>
            </a:r>
            <a:r>
              <a:rPr lang="en-US" sz="2400" dirty="0"/>
              <a:t> </a:t>
            </a:r>
            <a:r>
              <a:rPr lang="en-US" sz="2400" dirty="0" err="1"/>
              <a:t>balstīts</a:t>
            </a:r>
            <a:r>
              <a:rPr lang="en-US" sz="2400" dirty="0"/>
              <a:t> </a:t>
            </a:r>
            <a:r>
              <a:rPr lang="en-US" sz="2400" dirty="0" err="1"/>
              <a:t>modelis</a:t>
            </a:r>
            <a:r>
              <a:rPr lang="en-US" sz="2400" dirty="0"/>
              <a:t> </a:t>
            </a:r>
            <a:r>
              <a:rPr lang="en-US" sz="2400" dirty="0" err="1"/>
              <a:t>sniedz</a:t>
            </a:r>
            <a:r>
              <a:rPr lang="en-US" sz="2400" dirty="0"/>
              <a:t> </a:t>
            </a:r>
            <a:r>
              <a:rPr lang="en-US" sz="2400" dirty="0" err="1"/>
              <a:t>augstākus</a:t>
            </a:r>
            <a:r>
              <a:rPr lang="en-US" sz="2400" dirty="0"/>
              <a:t> </a:t>
            </a:r>
            <a:r>
              <a:rPr lang="en-US" sz="2400" dirty="0" err="1"/>
              <a:t>rezultātus</a:t>
            </a:r>
            <a:r>
              <a:rPr lang="en-US" sz="2400" dirty="0"/>
              <a:t> </a:t>
            </a:r>
            <a:r>
              <a:rPr lang="en-US" sz="2400" dirty="0" err="1"/>
              <a:t>nekā</a:t>
            </a:r>
            <a:r>
              <a:rPr lang="en-US" sz="2400" dirty="0"/>
              <a:t> </a:t>
            </a:r>
            <a:r>
              <a:rPr lang="en-US" sz="2400" dirty="0" err="1"/>
              <a:t>citu</a:t>
            </a:r>
            <a:r>
              <a:rPr lang="en-US" sz="2400" dirty="0"/>
              <a:t> </a:t>
            </a:r>
            <a:r>
              <a:rPr lang="en-US" sz="2400" dirty="0" err="1"/>
              <a:t>autoru</a:t>
            </a:r>
            <a:r>
              <a:rPr lang="en-US" sz="2400" dirty="0"/>
              <a:t> </a:t>
            </a:r>
            <a:r>
              <a:rPr lang="en-US" sz="2400" dirty="0" err="1"/>
              <a:t>sarežģītākas</a:t>
            </a:r>
            <a:r>
              <a:rPr lang="en-US" sz="2400" dirty="0"/>
              <a:t> </a:t>
            </a:r>
            <a:r>
              <a:rPr lang="en-US" sz="2400" dirty="0" err="1"/>
              <a:t>arhitektūras</a:t>
            </a:r>
            <a:r>
              <a:rPr lang="en-US" sz="2400" dirty="0"/>
              <a:t> </a:t>
            </a:r>
            <a:r>
              <a:rPr lang="en-US" sz="2400" dirty="0" err="1"/>
              <a:t>modeļi</a:t>
            </a:r>
            <a:endParaRPr lang="en-US" sz="2400" dirty="0"/>
          </a:p>
          <a:p>
            <a:r>
              <a:rPr lang="en-US" sz="2400" dirty="0" err="1"/>
              <a:t>Izmantojot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FT un </a:t>
            </a:r>
            <a:r>
              <a:rPr lang="en-US" sz="2400" dirty="0" err="1"/>
              <a:t>konvolūcijām</a:t>
            </a:r>
            <a:r>
              <a:rPr lang="en-US" sz="2400" dirty="0"/>
              <a:t> </a:t>
            </a:r>
            <a:r>
              <a:rPr lang="en-US" sz="2400" dirty="0" err="1"/>
              <a:t>balstītu</a:t>
            </a:r>
            <a:r>
              <a:rPr lang="en-US" sz="2400" dirty="0"/>
              <a:t> </a:t>
            </a:r>
            <a:r>
              <a:rPr lang="en-US" sz="2400" dirty="0" err="1"/>
              <a:t>modeli</a:t>
            </a:r>
            <a:r>
              <a:rPr lang="en-US" sz="2400" dirty="0"/>
              <a:t>, tika </a:t>
            </a:r>
            <a:r>
              <a:rPr lang="en-US" sz="2400" dirty="0" err="1"/>
              <a:t>iegūti</a:t>
            </a:r>
            <a:r>
              <a:rPr lang="en-US" sz="2400" dirty="0"/>
              <a:t> </a:t>
            </a:r>
            <a:r>
              <a:rPr lang="en-US" sz="2400" dirty="0" err="1"/>
              <a:t>visaugstākie</a:t>
            </a:r>
            <a:r>
              <a:rPr lang="en-US" sz="2400" dirty="0"/>
              <a:t> </a:t>
            </a:r>
            <a:r>
              <a:rPr lang="en-US" sz="2400" dirty="0" err="1"/>
              <a:t>rezultāti</a:t>
            </a:r>
            <a:r>
              <a:rPr lang="en-US" sz="2400" dirty="0"/>
              <a:t>. </a:t>
            </a:r>
            <a:r>
              <a:rPr lang="en-US" sz="2400" dirty="0" err="1"/>
              <a:t>Arhitektūra</a:t>
            </a:r>
            <a:r>
              <a:rPr lang="en-US" sz="2400" dirty="0"/>
              <a:t> nav </a:t>
            </a:r>
            <a:r>
              <a:rPr lang="en-US" sz="2400" dirty="0" err="1"/>
              <a:t>iepriekš</a:t>
            </a:r>
            <a:r>
              <a:rPr lang="en-US" sz="2400" dirty="0"/>
              <a:t> </a:t>
            </a:r>
            <a:r>
              <a:rPr lang="en-US" sz="2400" dirty="0" err="1"/>
              <a:t>izmantota</a:t>
            </a:r>
            <a:r>
              <a:rPr lang="en-US" sz="2400" dirty="0"/>
              <a:t> </a:t>
            </a:r>
            <a:r>
              <a:rPr lang="en-US" sz="2400" dirty="0" err="1"/>
              <a:t>šādam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līdzīgam</a:t>
            </a:r>
            <a:r>
              <a:rPr lang="en-US" sz="2400" dirty="0"/>
              <a:t> </a:t>
            </a:r>
            <a:r>
              <a:rPr lang="en-US" sz="2400" dirty="0" err="1"/>
              <a:t>uzdevumam</a:t>
            </a:r>
            <a:r>
              <a:rPr lang="en-US" sz="2400" dirty="0"/>
              <a:t>.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D4652ED2-5C3A-4FD4-A953-3979F161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Secinājumi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6D7D051-3F61-479C-BC0D-5BAD5239B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4A9C3CB1-8CCC-4FEE-9549-B08BF2ED6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4750099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Klasificēt</a:t>
            </a:r>
            <a:r>
              <a:rPr lang="en-US" sz="2400" dirty="0"/>
              <a:t> </a:t>
            </a:r>
            <a:r>
              <a:rPr lang="en-US" sz="2400" dirty="0" err="1"/>
              <a:t>uzbudinājumu</a:t>
            </a:r>
            <a:endParaRPr lang="en-US" sz="2400" dirty="0"/>
          </a:p>
          <a:p>
            <a:r>
              <a:rPr lang="en-US" sz="2400" dirty="0" err="1"/>
              <a:t>Klasificēt</a:t>
            </a:r>
            <a:r>
              <a:rPr lang="en-US" sz="2400" dirty="0"/>
              <a:t> </a:t>
            </a:r>
            <a:r>
              <a:rPr lang="en-US" sz="2400" dirty="0" err="1"/>
              <a:t>vairāk</a:t>
            </a:r>
            <a:r>
              <a:rPr lang="en-US" sz="2400" dirty="0"/>
              <a:t> </a:t>
            </a:r>
            <a:r>
              <a:rPr lang="en-US" sz="2400" dirty="0" err="1"/>
              <a:t>nekā</a:t>
            </a:r>
            <a:r>
              <a:rPr lang="en-US" sz="2400" dirty="0"/>
              <a:t> </a:t>
            </a:r>
            <a:r>
              <a:rPr lang="en-US" sz="2400" dirty="0" err="1"/>
              <a:t>divās</a:t>
            </a:r>
            <a:r>
              <a:rPr lang="en-US" sz="2400" dirty="0"/>
              <a:t> </a:t>
            </a:r>
            <a:r>
              <a:rPr lang="en-US" sz="2400" dirty="0" err="1"/>
              <a:t>klasēs</a:t>
            </a:r>
            <a:endParaRPr lang="en-US" sz="2400" dirty="0"/>
          </a:p>
          <a:p>
            <a:r>
              <a:rPr lang="en-US" sz="2400" dirty="0" err="1"/>
              <a:t>Izmantot</a:t>
            </a:r>
            <a:r>
              <a:rPr lang="en-US" sz="2400" dirty="0"/>
              <a:t> </a:t>
            </a:r>
            <a:r>
              <a:rPr lang="en-US" sz="2400" dirty="0" err="1"/>
              <a:t>citus</a:t>
            </a:r>
            <a:r>
              <a:rPr lang="en-US" sz="2400" dirty="0"/>
              <a:t> </a:t>
            </a:r>
            <a:r>
              <a:rPr lang="en-US" sz="2400" dirty="0" err="1"/>
              <a:t>biometriskos</a:t>
            </a:r>
            <a:r>
              <a:rPr lang="en-US" sz="2400" dirty="0"/>
              <a:t> </a:t>
            </a:r>
            <a:r>
              <a:rPr lang="en-US" sz="2400" dirty="0" err="1"/>
              <a:t>parametrus</a:t>
            </a:r>
            <a:r>
              <a:rPr lang="en-US" sz="2400" dirty="0"/>
              <a:t>, </a:t>
            </a:r>
            <a:r>
              <a:rPr lang="en-US" sz="2400" dirty="0" err="1"/>
              <a:t>piemēram</a:t>
            </a:r>
            <a:r>
              <a:rPr lang="en-US" sz="2400" dirty="0"/>
              <a:t>, EEG </a:t>
            </a:r>
            <a:r>
              <a:rPr lang="en-US" sz="2400" dirty="0" err="1"/>
              <a:t>vai</a:t>
            </a:r>
            <a:r>
              <a:rPr lang="en-US" sz="2400" dirty="0"/>
              <a:t> EDA</a:t>
            </a:r>
          </a:p>
          <a:p>
            <a:r>
              <a:rPr lang="en-US" sz="2400" dirty="0" err="1"/>
              <a:t>Izmantot</a:t>
            </a:r>
            <a:r>
              <a:rPr lang="en-US" sz="2400" dirty="0"/>
              <a:t> IĪA </a:t>
            </a:r>
            <a:r>
              <a:rPr lang="en-US" sz="2400" dirty="0" err="1"/>
              <a:t>šūnas</a:t>
            </a:r>
            <a:r>
              <a:rPr lang="en-US" sz="2400" dirty="0"/>
              <a:t> </a:t>
            </a:r>
            <a:r>
              <a:rPr lang="en-US" sz="2400" dirty="0" err="1"/>
              <a:t>vietā</a:t>
            </a:r>
            <a:r>
              <a:rPr lang="en-US" sz="2400" dirty="0"/>
              <a:t> </a:t>
            </a:r>
            <a:r>
              <a:rPr lang="en-US" sz="2400" dirty="0" err="1"/>
              <a:t>rekurento</a:t>
            </a:r>
            <a:r>
              <a:rPr lang="en-US" sz="2400" dirty="0"/>
              <a:t> </a:t>
            </a:r>
            <a:r>
              <a:rPr lang="en-US" sz="2400" dirty="0" err="1"/>
              <a:t>šūnu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vārtiem</a:t>
            </a:r>
            <a:endParaRPr lang="en-US" sz="2400" dirty="0"/>
          </a:p>
          <a:p>
            <a:r>
              <a:rPr lang="en-US" sz="2400" dirty="0" err="1"/>
              <a:t>Izmantot</a:t>
            </a:r>
            <a:r>
              <a:rPr lang="en-US" sz="2400" dirty="0"/>
              <a:t> </a:t>
            </a:r>
            <a:r>
              <a:rPr lang="en-US" sz="2400" dirty="0" err="1"/>
              <a:t>sarežģītākas</a:t>
            </a:r>
            <a:r>
              <a:rPr lang="en-US" sz="2400" dirty="0"/>
              <a:t>/</a:t>
            </a:r>
            <a:r>
              <a:rPr lang="en-US" sz="2400" dirty="0" err="1"/>
              <a:t>dziļākas</a:t>
            </a:r>
            <a:r>
              <a:rPr lang="en-US" sz="2400" dirty="0"/>
              <a:t> </a:t>
            </a:r>
            <a:r>
              <a:rPr lang="en-US" sz="2400" dirty="0" err="1"/>
              <a:t>konvolūciju</a:t>
            </a:r>
            <a:r>
              <a:rPr lang="en-US" sz="2400" dirty="0"/>
              <a:t> </a:t>
            </a:r>
            <a:r>
              <a:rPr lang="en-US" sz="2400" dirty="0" err="1"/>
              <a:t>tīklu</a:t>
            </a:r>
            <a:r>
              <a:rPr lang="en-US" sz="2400" dirty="0"/>
              <a:t> </a:t>
            </a:r>
            <a:r>
              <a:rPr lang="en-US" sz="2400" dirty="0" err="1"/>
              <a:t>arhitektūras</a:t>
            </a:r>
            <a:endParaRPr lang="en-US" sz="2400" dirty="0"/>
          </a:p>
          <a:p>
            <a:r>
              <a:rPr lang="en-US" sz="2400" dirty="0" err="1"/>
              <a:t>Atkārtot</a:t>
            </a:r>
            <a:r>
              <a:rPr lang="en-US" sz="2400" dirty="0"/>
              <a:t> </a:t>
            </a:r>
            <a:r>
              <a:rPr lang="en-US" sz="2400" dirty="0" err="1"/>
              <a:t>apmācību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citām</a:t>
            </a:r>
            <a:r>
              <a:rPr lang="en-US" sz="2400" dirty="0"/>
              <a:t> </a:t>
            </a:r>
            <a:r>
              <a:rPr lang="en-US" sz="2400" dirty="0" err="1"/>
              <a:t>datu</a:t>
            </a:r>
            <a:r>
              <a:rPr lang="en-US" sz="2400" dirty="0"/>
              <a:t> </a:t>
            </a:r>
            <a:r>
              <a:rPr lang="en-US" sz="2400" dirty="0" err="1"/>
              <a:t>kopām</a:t>
            </a:r>
            <a:r>
              <a:rPr lang="en-US" sz="2400" dirty="0"/>
              <a:t> (</a:t>
            </a:r>
            <a:r>
              <a:rPr lang="en-US" sz="2400" dirty="0" err="1"/>
              <a:t>vēl</a:t>
            </a:r>
            <a:r>
              <a:rPr lang="en-US" sz="2400" dirty="0"/>
              <a:t> </a:t>
            </a:r>
            <a:r>
              <a:rPr lang="en-US" sz="2400" dirty="0" err="1"/>
              <a:t>pieejamas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vismaz</a:t>
            </a:r>
            <a:r>
              <a:rPr lang="en-US" sz="2400" dirty="0"/>
              <a:t> 8)</a:t>
            </a:r>
          </a:p>
          <a:p>
            <a:r>
              <a:rPr lang="en-US" sz="2400" dirty="0" err="1"/>
              <a:t>Apvienot</a:t>
            </a:r>
            <a:r>
              <a:rPr lang="en-US" sz="2400" dirty="0"/>
              <a:t> </a:t>
            </a:r>
            <a:r>
              <a:rPr lang="en-US" sz="2400" dirty="0" err="1"/>
              <a:t>datu</a:t>
            </a:r>
            <a:r>
              <a:rPr lang="en-US" sz="2400" dirty="0"/>
              <a:t> </a:t>
            </a:r>
            <a:r>
              <a:rPr lang="en-US" sz="2400" dirty="0" err="1"/>
              <a:t>kopas</a:t>
            </a:r>
            <a:endParaRPr lang="en-US" sz="2400" dirty="0"/>
          </a:p>
          <a:p>
            <a:r>
              <a:rPr lang="en-US" sz="2400" dirty="0" err="1"/>
              <a:t>Uzlabot</a:t>
            </a:r>
            <a:r>
              <a:rPr lang="en-US" sz="2400" dirty="0"/>
              <a:t> </a:t>
            </a:r>
            <a:r>
              <a:rPr lang="en-US" sz="2400" dirty="0" err="1"/>
              <a:t>datu</a:t>
            </a:r>
            <a:r>
              <a:rPr lang="en-US" sz="2400" dirty="0"/>
              <a:t> </a:t>
            </a:r>
            <a:r>
              <a:rPr lang="en-US" sz="2400" dirty="0" err="1"/>
              <a:t>kopas</a:t>
            </a:r>
            <a:endParaRPr lang="en-US" sz="2400" dirty="0"/>
          </a:p>
          <a:p>
            <a:r>
              <a:rPr lang="en-US" sz="2400" dirty="0" err="1"/>
              <a:t>Izmantot</a:t>
            </a:r>
            <a:r>
              <a:rPr lang="en-US" sz="2400" dirty="0"/>
              <a:t> </a:t>
            </a:r>
            <a:r>
              <a:rPr lang="en-US" sz="2400" dirty="0" err="1"/>
              <a:t>pulsa</a:t>
            </a:r>
            <a:r>
              <a:rPr lang="en-US" sz="2400" dirty="0"/>
              <a:t> </a:t>
            </a:r>
            <a:r>
              <a:rPr lang="en-US" sz="2400" dirty="0" err="1"/>
              <a:t>datus</a:t>
            </a:r>
            <a:r>
              <a:rPr lang="en-US" sz="2400" dirty="0"/>
              <a:t> </a:t>
            </a:r>
            <a:r>
              <a:rPr lang="en-US" sz="2400" dirty="0" err="1"/>
              <a:t>klasifikācijā</a:t>
            </a:r>
            <a:endParaRPr lang="en-US" sz="2400" dirty="0"/>
          </a:p>
          <a:p>
            <a:r>
              <a:rPr lang="en-US" sz="2400" dirty="0" err="1"/>
              <a:t>Izmantot</a:t>
            </a:r>
            <a:r>
              <a:rPr lang="en-US" sz="2400" dirty="0"/>
              <a:t> </a:t>
            </a:r>
            <a:r>
              <a:rPr lang="en-US" sz="2400" dirty="0" err="1"/>
              <a:t>datus</a:t>
            </a:r>
            <a:r>
              <a:rPr lang="en-US" sz="2400" dirty="0"/>
              <a:t>, kas </a:t>
            </a:r>
            <a:r>
              <a:rPr lang="en-US" sz="2400" dirty="0" err="1"/>
              <a:t>izgūti</a:t>
            </a:r>
            <a:r>
              <a:rPr lang="en-US" sz="2400" dirty="0"/>
              <a:t> </a:t>
            </a:r>
            <a:r>
              <a:rPr lang="en-US" sz="2400" dirty="0" err="1"/>
              <a:t>arī</a:t>
            </a:r>
            <a:r>
              <a:rPr lang="en-US" sz="2400" dirty="0"/>
              <a:t> no FPG</a:t>
            </a:r>
            <a:endParaRPr lang="lv-LV" sz="24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987882C6-81BB-4257-9278-C2ABB35E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Turpmākās</a:t>
            </a:r>
            <a:r>
              <a:rPr lang="en-US" dirty="0"/>
              <a:t> </a:t>
            </a:r>
            <a:r>
              <a:rPr lang="en-US" dirty="0" err="1"/>
              <a:t>pētījumu</a:t>
            </a:r>
            <a:r>
              <a:rPr lang="en-US" dirty="0"/>
              <a:t> </a:t>
            </a:r>
            <a:r>
              <a:rPr lang="en-US" dirty="0" err="1"/>
              <a:t>iespējas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CD4E12C-B45E-4675-A5EA-7014D36D6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7C8551-A325-4289-A2E1-0DF00B595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2084387"/>
            <a:ext cx="7448550" cy="1470025"/>
          </a:xfrm>
        </p:spPr>
        <p:txBody>
          <a:bodyPr/>
          <a:lstStyle/>
          <a:p>
            <a:r>
              <a:rPr lang="en-US" dirty="0" err="1"/>
              <a:t>Paldies</a:t>
            </a:r>
            <a:r>
              <a:rPr lang="en-US" dirty="0"/>
              <a:t> par </a:t>
            </a:r>
            <a:r>
              <a:rPr lang="en-US" dirty="0" err="1"/>
              <a:t>uzmanību</a:t>
            </a:r>
            <a:r>
              <a:rPr lang="en-US" dirty="0"/>
              <a:t>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A97AF-E321-4293-9BA3-FACEBAA3D8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089650"/>
            <a:ext cx="2471738" cy="365125"/>
          </a:xfrm>
        </p:spPr>
        <p:txBody>
          <a:bodyPr/>
          <a:lstStyle/>
          <a:p>
            <a:r>
              <a:rPr lang="en-US" dirty="0" err="1"/>
              <a:t>Rīgas</a:t>
            </a:r>
            <a:r>
              <a:rPr lang="en-US" dirty="0"/>
              <a:t>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2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0FF4082B-2EC3-4146-AD59-3867EB3125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482601" y="1556745"/>
            <a:ext cx="8204200" cy="4266184"/>
          </a:xfrm>
          <a:noFill/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90080731-41FE-4F6C-840D-6407E05B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rmAutofit/>
          </a:bodyPr>
          <a:lstStyle/>
          <a:p>
            <a:r>
              <a:rPr lang="en-US" i="1" dirty="0"/>
              <a:t>AMIGOS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kopa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99458B0-FF58-49D2-A37C-189F1D4B7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Rīgas Tehniskā universitāte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8BE5D-370D-469B-8C41-5E7A5720115C}"/>
              </a:ext>
            </a:extLst>
          </p:cNvPr>
          <p:cNvSpPr txBox="1"/>
          <p:nvPr/>
        </p:nvSpPr>
        <p:spPr>
          <a:xfrm>
            <a:off x="868681" y="1197669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Sekvenču</a:t>
            </a:r>
            <a:r>
              <a:rPr lang="en-US" dirty="0"/>
              <a:t> </a:t>
            </a:r>
            <a:r>
              <a:rPr lang="en-US" dirty="0" err="1"/>
              <a:t>garumi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30 </a:t>
            </a:r>
            <a:r>
              <a:rPr lang="en-US" dirty="0" err="1"/>
              <a:t>sekunžu</a:t>
            </a:r>
            <a:r>
              <a:rPr lang="en-US" dirty="0"/>
              <a:t> </a:t>
            </a:r>
            <a:r>
              <a:rPr lang="en-US" dirty="0" err="1"/>
              <a:t>laika</a:t>
            </a:r>
            <a:r>
              <a:rPr lang="en-US" dirty="0"/>
              <a:t> </a:t>
            </a:r>
            <a:r>
              <a:rPr lang="en-US" dirty="0" err="1"/>
              <a:t>logu</a:t>
            </a:r>
            <a:r>
              <a:rPr lang="en-US" dirty="0"/>
              <a:t> </a:t>
            </a:r>
            <a:r>
              <a:rPr lang="en-US" dirty="0" err="1"/>
              <a:t>vienai</a:t>
            </a:r>
            <a:r>
              <a:rPr lang="en-US" dirty="0"/>
              <a:t> </a:t>
            </a:r>
            <a:r>
              <a:rPr lang="en-US" dirty="0" err="1"/>
              <a:t>sekvencei</a:t>
            </a:r>
            <a:r>
              <a:rPr lang="en-US" dirty="0"/>
              <a:t>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8375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73C79771-744D-4CFD-BDB3-C82C41A5F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8" name="Satura vietturis 7">
            <a:extLst>
              <a:ext uri="{FF2B5EF4-FFF2-40B4-BE49-F238E27FC236}">
                <a16:creationId xmlns:a16="http://schemas.microsoft.com/office/drawing/2014/main" id="{757E510E-4B53-4E44-BFE2-352ACCED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436"/>
            <a:ext cx="5943948" cy="3157304"/>
          </a:xfr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2850C932-0B10-4AF0-A089-D2213C37D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068" y="3176740"/>
            <a:ext cx="6339674" cy="32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1A4C8D-F808-4FEF-967D-10AE3E20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4734894"/>
          </a:xfrm>
        </p:spPr>
        <p:txBody>
          <a:bodyPr>
            <a:normAutofit/>
          </a:bodyPr>
          <a:lstStyle/>
          <a:p>
            <a:r>
              <a:rPr lang="en-US" sz="2400" dirty="0" err="1"/>
              <a:t>Līdz</a:t>
            </a:r>
            <a:r>
              <a:rPr lang="en-US" sz="2400" dirty="0"/>
              <a:t> </a:t>
            </a:r>
            <a:r>
              <a:rPr lang="en-US" sz="2400" dirty="0" err="1"/>
              <a:t>šim</a:t>
            </a:r>
            <a:r>
              <a:rPr lang="en-US" sz="2400" dirty="0"/>
              <a:t> </a:t>
            </a:r>
            <a:r>
              <a:rPr lang="en-US" sz="2400" dirty="0" err="1"/>
              <a:t>publicētie</a:t>
            </a:r>
            <a:r>
              <a:rPr lang="en-US" sz="2400" dirty="0"/>
              <a:t> </a:t>
            </a:r>
            <a:r>
              <a:rPr lang="en-US" sz="2400" dirty="0" err="1"/>
              <a:t>emociju</a:t>
            </a:r>
            <a:r>
              <a:rPr lang="en-US" sz="2400" dirty="0"/>
              <a:t> </a:t>
            </a:r>
            <a:r>
              <a:rPr lang="en-US" sz="2400" dirty="0" err="1"/>
              <a:t>klasifikatori</a:t>
            </a:r>
            <a:r>
              <a:rPr lang="en-US" sz="2400" dirty="0"/>
              <a:t> </a:t>
            </a:r>
            <a:r>
              <a:rPr lang="en-US" sz="2400" dirty="0" err="1"/>
              <a:t>galvenokārt</a:t>
            </a:r>
            <a:r>
              <a:rPr lang="en-US" sz="2400" dirty="0"/>
              <a:t> </a:t>
            </a:r>
            <a:r>
              <a:rPr lang="en-US" sz="2400" dirty="0" err="1"/>
              <a:t>darbojas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vairākiem</a:t>
            </a:r>
            <a:r>
              <a:rPr lang="en-US" sz="2400" dirty="0"/>
              <a:t> </a:t>
            </a:r>
            <a:r>
              <a:rPr lang="en-US" sz="2400" dirty="0" err="1"/>
              <a:t>biometriskajiem</a:t>
            </a:r>
            <a:r>
              <a:rPr lang="en-US" sz="2400" dirty="0"/>
              <a:t> </a:t>
            </a:r>
            <a:r>
              <a:rPr lang="en-US" sz="2400" dirty="0" err="1"/>
              <a:t>paramteriem</a:t>
            </a:r>
            <a:r>
              <a:rPr lang="en-US" sz="2400" dirty="0"/>
              <a:t>, kurus </a:t>
            </a:r>
            <a:r>
              <a:rPr lang="en-US" sz="2400" dirty="0" err="1"/>
              <a:t>pašlaik</a:t>
            </a:r>
            <a:r>
              <a:rPr lang="en-US" sz="2400" dirty="0"/>
              <a:t> nav </a:t>
            </a:r>
            <a:r>
              <a:rPr lang="en-US" sz="2400" dirty="0" err="1"/>
              <a:t>iespējams</a:t>
            </a:r>
            <a:r>
              <a:rPr lang="en-US" sz="2400" dirty="0"/>
              <a:t> </a:t>
            </a:r>
            <a:r>
              <a:rPr lang="en-US" sz="2400" dirty="0" err="1"/>
              <a:t>iegūt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</a:t>
            </a:r>
            <a:r>
              <a:rPr lang="en-US" sz="2400" dirty="0" err="1"/>
              <a:t>vienkāršiem</a:t>
            </a:r>
            <a:r>
              <a:rPr lang="en-US" sz="2400" dirty="0"/>
              <a:t> un </a:t>
            </a:r>
            <a:r>
              <a:rPr lang="en-US" sz="2400" dirty="0" err="1"/>
              <a:t>mobiliem</a:t>
            </a:r>
            <a:r>
              <a:rPr lang="en-US" sz="2400" dirty="0"/>
              <a:t> </a:t>
            </a:r>
            <a:r>
              <a:rPr lang="en-US" sz="2400" dirty="0" err="1"/>
              <a:t>sensoriem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Ticamus</a:t>
            </a:r>
            <a:r>
              <a:rPr lang="en-US" sz="2400" dirty="0"/>
              <a:t> </a:t>
            </a:r>
            <a:r>
              <a:rPr lang="en-US" sz="2400" dirty="0" err="1"/>
              <a:t>pulsa</a:t>
            </a:r>
            <a:r>
              <a:rPr lang="en-US" sz="2400" dirty="0"/>
              <a:t> un </a:t>
            </a:r>
            <a:r>
              <a:rPr lang="en-US" sz="2400" dirty="0" err="1"/>
              <a:t>starpsitienu</a:t>
            </a:r>
            <a:r>
              <a:rPr lang="en-US" sz="2400" dirty="0"/>
              <a:t> </a:t>
            </a:r>
            <a:r>
              <a:rPr lang="en-US" sz="2400" dirty="0" err="1"/>
              <a:t>intervālu</a:t>
            </a:r>
            <a:r>
              <a:rPr lang="en-US" sz="2400" dirty="0"/>
              <a:t> </a:t>
            </a:r>
            <a:r>
              <a:rPr lang="en-US" sz="2400" dirty="0" err="1"/>
              <a:t>mērījumus</a:t>
            </a:r>
            <a:r>
              <a:rPr lang="en-US" sz="2400" dirty="0"/>
              <a:t> var </a:t>
            </a:r>
            <a:r>
              <a:rPr lang="en-US" sz="2400" dirty="0" err="1"/>
              <a:t>izgūt</a:t>
            </a:r>
            <a:r>
              <a:rPr lang="en-US" sz="2400" dirty="0"/>
              <a:t> no </a:t>
            </a:r>
            <a:r>
              <a:rPr lang="en-US" sz="2400" dirty="0" err="1"/>
              <a:t>sporta</a:t>
            </a:r>
            <a:r>
              <a:rPr lang="en-US" sz="2400" dirty="0"/>
              <a:t> </a:t>
            </a:r>
            <a:r>
              <a:rPr lang="en-US" sz="2400" dirty="0" err="1"/>
              <a:t>viedpulksteņiem</a:t>
            </a:r>
            <a:r>
              <a:rPr lang="en-US" sz="2400" dirty="0"/>
              <a:t>.</a:t>
            </a:r>
          </a:p>
          <a:p>
            <a:r>
              <a:rPr lang="en-US" sz="2400" dirty="0"/>
              <a:t>Personas </a:t>
            </a:r>
            <a:r>
              <a:rPr lang="en-US" sz="2400" dirty="0" err="1"/>
              <a:t>aktuālo</a:t>
            </a:r>
            <a:r>
              <a:rPr lang="en-US" sz="2400" dirty="0"/>
              <a:t> </a:t>
            </a:r>
            <a:r>
              <a:rPr lang="en-US" sz="2400" dirty="0" err="1"/>
              <a:t>emocionālo</a:t>
            </a:r>
            <a:r>
              <a:rPr lang="en-US" sz="2400" dirty="0"/>
              <a:t> </a:t>
            </a:r>
            <a:r>
              <a:rPr lang="en-US" sz="2400" dirty="0" err="1"/>
              <a:t>stāvokli</a:t>
            </a:r>
            <a:r>
              <a:rPr lang="en-US" sz="2400" dirty="0"/>
              <a:t> var </a:t>
            </a:r>
            <a:r>
              <a:rPr lang="en-US" sz="2400" dirty="0" err="1"/>
              <a:t>izmantot</a:t>
            </a:r>
            <a:r>
              <a:rPr lang="en-US" sz="2400" dirty="0"/>
              <a:t>, </a:t>
            </a:r>
            <a:r>
              <a:rPr lang="en-US" sz="2400" dirty="0" err="1"/>
              <a:t>lai</a:t>
            </a:r>
            <a:r>
              <a:rPr lang="en-US" sz="2400" dirty="0"/>
              <a:t> </a:t>
            </a:r>
            <a:r>
              <a:rPr lang="en-US" sz="2400" dirty="0" err="1"/>
              <a:t>uzlabotu</a:t>
            </a:r>
            <a:r>
              <a:rPr lang="en-US" sz="2400" dirty="0"/>
              <a:t> </a:t>
            </a:r>
            <a:r>
              <a:rPr lang="en-US" sz="2400" dirty="0" err="1"/>
              <a:t>saskarni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viedierīcēm.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5B52A-E267-44F2-9161-E5A599F8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Aktualitāte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C9DCD-F366-4772-9774-2396C714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err="1"/>
              <a:t>Rīgas</a:t>
            </a:r>
            <a:r>
              <a:rPr lang="en-US" dirty="0"/>
              <a:t>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2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5BB405A-2460-476C-A645-9F1A5EE2E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D82FD901-AD5E-4351-AB0C-E91A3279B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96"/>
          <a:stretch/>
        </p:blipFill>
        <p:spPr>
          <a:xfrm>
            <a:off x="2473088" y="312616"/>
            <a:ext cx="4197824" cy="58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264DC43C-AFF2-429E-811B-18BE082C9F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482601" y="1567001"/>
            <a:ext cx="8204200" cy="4245673"/>
          </a:xfrm>
          <a:noFill/>
        </p:spPr>
      </p:pic>
      <p:sp>
        <p:nvSpPr>
          <p:cNvPr id="3" name="Virsraksts 2">
            <a:extLst>
              <a:ext uri="{FF2B5EF4-FFF2-40B4-BE49-F238E27FC236}">
                <a16:creationId xmlns:a16="http://schemas.microsoft.com/office/drawing/2014/main" id="{CAD39FDA-ABA3-4B70-9DC5-039E881B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rmAutofit/>
          </a:bodyPr>
          <a:lstStyle/>
          <a:p>
            <a:r>
              <a:rPr lang="en-US" i="1" dirty="0"/>
              <a:t>DREAMER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kopa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7269CF0-328A-47EF-909B-F20676E54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Rīgas Tehniskā universitāte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0D886-6A0E-47A9-94F8-C103755A8E80}"/>
              </a:ext>
            </a:extLst>
          </p:cNvPr>
          <p:cNvSpPr txBox="1"/>
          <p:nvPr/>
        </p:nvSpPr>
        <p:spPr>
          <a:xfrm>
            <a:off x="868681" y="1197669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Sekvenču</a:t>
            </a:r>
            <a:r>
              <a:rPr lang="en-US" dirty="0"/>
              <a:t> </a:t>
            </a:r>
            <a:r>
              <a:rPr lang="en-US" dirty="0" err="1"/>
              <a:t>garumi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30 </a:t>
            </a:r>
            <a:r>
              <a:rPr lang="en-US" dirty="0" err="1"/>
              <a:t>sekunžu</a:t>
            </a:r>
            <a:r>
              <a:rPr lang="en-US" dirty="0"/>
              <a:t> </a:t>
            </a:r>
            <a:r>
              <a:rPr lang="en-US" dirty="0" err="1"/>
              <a:t>laika</a:t>
            </a:r>
            <a:r>
              <a:rPr lang="en-US" dirty="0"/>
              <a:t> </a:t>
            </a:r>
            <a:r>
              <a:rPr lang="en-US" dirty="0" err="1"/>
              <a:t>logu</a:t>
            </a:r>
            <a:r>
              <a:rPr lang="en-US" dirty="0"/>
              <a:t> </a:t>
            </a:r>
            <a:r>
              <a:rPr lang="en-US" dirty="0" err="1"/>
              <a:t>vienai</a:t>
            </a:r>
            <a:r>
              <a:rPr lang="en-US" dirty="0"/>
              <a:t> </a:t>
            </a:r>
            <a:r>
              <a:rPr lang="en-US" dirty="0" err="1"/>
              <a:t>sekvencei</a:t>
            </a:r>
            <a:r>
              <a:rPr lang="en-US" dirty="0"/>
              <a:t>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372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666247B-FC47-4437-9125-F3B40F9FF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4778C171-D75C-458E-BD67-2BE660727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67758" cy="3128862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99590FF7-4CE3-4E36-9F7A-C359830B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609" y="3128862"/>
            <a:ext cx="6556917" cy="33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A42A8595-F617-411E-BB8C-97F1D2A6C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F85BDDBF-DEC3-40B1-A98B-0634B35F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89" y="153786"/>
            <a:ext cx="4621590" cy="61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E9A1516-554A-468D-A6FC-8C2CDC2D6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9EBA3061-CEDE-40C3-9B8C-A35F92646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09" y="0"/>
            <a:ext cx="49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10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67F918B-9F09-4386-B371-48B88610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10" name="Attēls 9" descr="Attēls, kurā ir teksts&#10;&#10;Apraksts ģenerēts automātiski">
            <a:extLst>
              <a:ext uri="{FF2B5EF4-FFF2-40B4-BE49-F238E27FC236}">
                <a16:creationId xmlns:a16="http://schemas.microsoft.com/office/drawing/2014/main" id="{8680E529-17BA-49B5-B0DD-391B519D4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73" y="0"/>
            <a:ext cx="6827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1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1A4C8D-F808-4FEF-967D-10AE3E20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4649"/>
            <a:ext cx="8229600" cy="500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Darba</a:t>
            </a:r>
            <a:r>
              <a:rPr lang="en-US" b="1" dirty="0"/>
              <a:t> tips: 2. </a:t>
            </a:r>
            <a:r>
              <a:rPr lang="en-US" b="1" dirty="0" err="1"/>
              <a:t>Aktuālo</a:t>
            </a:r>
            <a:r>
              <a:rPr lang="en-US" b="1" dirty="0"/>
              <a:t> </a:t>
            </a:r>
            <a:r>
              <a:rPr lang="en-US" b="1" dirty="0" err="1"/>
              <a:t>jomas</a:t>
            </a:r>
            <a:r>
              <a:rPr lang="en-US" b="1" dirty="0"/>
              <a:t> </a:t>
            </a:r>
            <a:r>
              <a:rPr lang="en-US" b="1" dirty="0" err="1"/>
              <a:t>problēmu</a:t>
            </a:r>
            <a:r>
              <a:rPr lang="en-US" b="1" dirty="0"/>
              <a:t> </a:t>
            </a:r>
            <a:r>
              <a:rPr lang="en-US" b="1" dirty="0" err="1"/>
              <a:t>risinājumi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Darba</a:t>
            </a:r>
            <a:r>
              <a:rPr lang="en-US" b="1" dirty="0"/>
              <a:t> </a:t>
            </a:r>
            <a:r>
              <a:rPr lang="en-US" b="1" dirty="0" err="1"/>
              <a:t>mērķis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izveidot</a:t>
            </a:r>
            <a:r>
              <a:rPr lang="en-US" dirty="0"/>
              <a:t> </a:t>
            </a:r>
            <a:r>
              <a:rPr lang="en-US" dirty="0" err="1"/>
              <a:t>klasifikatoru</a:t>
            </a:r>
            <a:r>
              <a:rPr lang="en-US" dirty="0"/>
              <a:t>, kas </a:t>
            </a:r>
            <a:r>
              <a:rPr lang="en-US" dirty="0" err="1"/>
              <a:t>prognozē</a:t>
            </a:r>
            <a:r>
              <a:rPr lang="en-US" dirty="0"/>
              <a:t> </a:t>
            </a:r>
            <a:r>
              <a:rPr lang="en-US" dirty="0" err="1"/>
              <a:t>emocijas</a:t>
            </a:r>
            <a:r>
              <a:rPr lang="en-US" dirty="0"/>
              <a:t> no personas </a:t>
            </a:r>
            <a:r>
              <a:rPr lang="en-US" dirty="0" err="1"/>
              <a:t>sirds</a:t>
            </a:r>
            <a:r>
              <a:rPr lang="en-US" dirty="0"/>
              <a:t> </a:t>
            </a:r>
            <a:r>
              <a:rPr lang="en-US" dirty="0" err="1"/>
              <a:t>ritma</a:t>
            </a:r>
            <a:r>
              <a:rPr lang="en-US" dirty="0"/>
              <a:t> </a:t>
            </a:r>
            <a:r>
              <a:rPr lang="en-US" dirty="0" err="1"/>
              <a:t>datiem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Darba</a:t>
            </a:r>
            <a:r>
              <a:rPr lang="en-US" b="1" dirty="0"/>
              <a:t> </a:t>
            </a:r>
            <a:r>
              <a:rPr lang="en-US" b="1" dirty="0" err="1"/>
              <a:t>uzdevumi</a:t>
            </a:r>
            <a:r>
              <a:rPr lang="en-US" dirty="0"/>
              <a:t>:</a:t>
            </a:r>
          </a:p>
          <a:p>
            <a:pPr marL="457200" indent="-457200">
              <a:buAutoNum type="arabicPeriod"/>
            </a:pPr>
            <a:r>
              <a:rPr lang="en-US" dirty="0" err="1"/>
              <a:t>izpētīt</a:t>
            </a:r>
            <a:r>
              <a:rPr lang="en-US" dirty="0"/>
              <a:t> </a:t>
            </a:r>
            <a:r>
              <a:rPr lang="en-US" dirty="0" err="1"/>
              <a:t>sirds</a:t>
            </a:r>
            <a:r>
              <a:rPr lang="en-US" dirty="0"/>
              <a:t> </a:t>
            </a:r>
            <a:r>
              <a:rPr lang="en-US" dirty="0" err="1"/>
              <a:t>ritma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ieguves</a:t>
            </a:r>
            <a:r>
              <a:rPr lang="en-US" dirty="0"/>
              <a:t> </a:t>
            </a:r>
            <a:r>
              <a:rPr lang="en-US" dirty="0" err="1"/>
              <a:t>veidus</a:t>
            </a:r>
            <a:r>
              <a:rPr lang="en-US" dirty="0"/>
              <a:t>: EKG un FPG;</a:t>
            </a:r>
          </a:p>
          <a:p>
            <a:pPr marL="457200" indent="-457200">
              <a:buAutoNum type="arabicPeriod"/>
            </a:pPr>
            <a:r>
              <a:rPr lang="en-US" dirty="0" err="1"/>
              <a:t>izpētīt</a:t>
            </a:r>
            <a:r>
              <a:rPr lang="en-US" dirty="0"/>
              <a:t> </a:t>
            </a:r>
            <a:r>
              <a:rPr lang="en-US" dirty="0" err="1"/>
              <a:t>esošos</a:t>
            </a:r>
            <a:r>
              <a:rPr lang="en-US" dirty="0"/>
              <a:t> </a:t>
            </a:r>
            <a:r>
              <a:rPr lang="en-US" dirty="0" err="1"/>
              <a:t>emociju</a:t>
            </a:r>
            <a:r>
              <a:rPr lang="en-US" dirty="0"/>
              <a:t> </a:t>
            </a:r>
            <a:r>
              <a:rPr lang="en-US" dirty="0" err="1"/>
              <a:t>klasificēšanas</a:t>
            </a:r>
            <a:r>
              <a:rPr lang="en-US" dirty="0"/>
              <a:t> </a:t>
            </a:r>
            <a:r>
              <a:rPr lang="en-US" dirty="0" err="1"/>
              <a:t>modeļus</a:t>
            </a:r>
            <a:r>
              <a:rPr lang="en-US" dirty="0"/>
              <a:t>, kas </a:t>
            </a:r>
            <a:r>
              <a:rPr lang="en-US" dirty="0" err="1"/>
              <a:t>izmanto</a:t>
            </a:r>
            <a:r>
              <a:rPr lang="en-US" dirty="0"/>
              <a:t> </a:t>
            </a:r>
            <a:r>
              <a:rPr lang="en-US" dirty="0" err="1"/>
              <a:t>sirds</a:t>
            </a:r>
            <a:r>
              <a:rPr lang="en-US" dirty="0"/>
              <a:t> </a:t>
            </a:r>
            <a:r>
              <a:rPr lang="en-US" dirty="0" err="1"/>
              <a:t>ritma</a:t>
            </a:r>
            <a:r>
              <a:rPr lang="en-US" dirty="0"/>
              <a:t> </a:t>
            </a:r>
            <a:r>
              <a:rPr lang="en-US" dirty="0" err="1"/>
              <a:t>datus</a:t>
            </a:r>
            <a:r>
              <a:rPr lang="en-US" dirty="0"/>
              <a:t>;</a:t>
            </a:r>
          </a:p>
          <a:p>
            <a:pPr marL="457200" indent="-457200">
              <a:buAutoNum type="arabicPeriod"/>
            </a:pPr>
            <a:r>
              <a:rPr lang="en-US" dirty="0" err="1"/>
              <a:t>izvēlēties</a:t>
            </a:r>
            <a:r>
              <a:rPr lang="en-US" dirty="0"/>
              <a:t> </a:t>
            </a:r>
            <a:r>
              <a:rPr lang="en-US" dirty="0" err="1"/>
              <a:t>metrikas</a:t>
            </a:r>
            <a:r>
              <a:rPr lang="en-US" dirty="0"/>
              <a:t>, </a:t>
            </a:r>
            <a:r>
              <a:rPr lang="en-US" dirty="0" err="1"/>
              <a:t>pēc</a:t>
            </a:r>
            <a:r>
              <a:rPr lang="en-US" dirty="0"/>
              <a:t> </a:t>
            </a:r>
            <a:r>
              <a:rPr lang="en-US" dirty="0" err="1"/>
              <a:t>kurām</a:t>
            </a:r>
            <a:r>
              <a:rPr lang="en-US" dirty="0"/>
              <a:t> </a:t>
            </a:r>
            <a:r>
              <a:rPr lang="en-US" dirty="0" err="1"/>
              <a:t>tiks</a:t>
            </a:r>
            <a:r>
              <a:rPr lang="en-US" dirty="0"/>
              <a:t> </a:t>
            </a:r>
            <a:r>
              <a:rPr lang="en-US" dirty="0" err="1"/>
              <a:t>noteikta</a:t>
            </a:r>
            <a:r>
              <a:rPr lang="en-US" dirty="0"/>
              <a:t> </a:t>
            </a:r>
            <a:r>
              <a:rPr lang="en-US" dirty="0" err="1"/>
              <a:t>klasifikatoru</a:t>
            </a:r>
            <a:r>
              <a:rPr lang="en-US" dirty="0"/>
              <a:t> </a:t>
            </a:r>
            <a:r>
              <a:rPr lang="en-US" dirty="0" err="1"/>
              <a:t>veiktspēja</a:t>
            </a:r>
            <a:r>
              <a:rPr lang="en-US" dirty="0"/>
              <a:t>;</a:t>
            </a:r>
          </a:p>
          <a:p>
            <a:pPr marL="457200" indent="-457200">
              <a:buAutoNum type="arabicPeriod"/>
            </a:pPr>
            <a:r>
              <a:rPr lang="en-US" dirty="0" err="1"/>
              <a:t>izpētīt</a:t>
            </a:r>
            <a:r>
              <a:rPr lang="en-US" dirty="0"/>
              <a:t> un </a:t>
            </a:r>
            <a:r>
              <a:rPr lang="en-US" dirty="0" err="1"/>
              <a:t>apstrādāt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kopas</a:t>
            </a:r>
            <a:r>
              <a:rPr lang="en-US" dirty="0"/>
              <a:t>;</a:t>
            </a:r>
          </a:p>
          <a:p>
            <a:pPr marL="457200" indent="-457200">
              <a:buAutoNum type="arabicPeriod"/>
            </a:pPr>
            <a:r>
              <a:rPr lang="en-US" dirty="0" err="1"/>
              <a:t>izveidot</a:t>
            </a:r>
            <a:r>
              <a:rPr lang="en-US" dirty="0"/>
              <a:t> </a:t>
            </a:r>
            <a:r>
              <a:rPr lang="en-US" dirty="0" err="1"/>
              <a:t>klasifikācijas</a:t>
            </a:r>
            <a:r>
              <a:rPr lang="en-US" dirty="0"/>
              <a:t> </a:t>
            </a:r>
            <a:r>
              <a:rPr lang="en-US" dirty="0" err="1"/>
              <a:t>modeļus</a:t>
            </a:r>
            <a:r>
              <a:rPr lang="en-US" dirty="0"/>
              <a:t>;</a:t>
            </a:r>
          </a:p>
          <a:p>
            <a:pPr marL="457200" indent="-457200">
              <a:buAutoNum type="arabicPeriod"/>
            </a:pPr>
            <a:r>
              <a:rPr lang="en-US" dirty="0" err="1"/>
              <a:t>izveidotos</a:t>
            </a:r>
            <a:r>
              <a:rPr lang="en-US" dirty="0"/>
              <a:t> </a:t>
            </a:r>
            <a:r>
              <a:rPr lang="en-US" dirty="0" err="1"/>
              <a:t>klasifikācijas</a:t>
            </a:r>
            <a:r>
              <a:rPr lang="en-US" dirty="0"/>
              <a:t> </a:t>
            </a:r>
            <a:r>
              <a:rPr lang="en-US" dirty="0" err="1"/>
              <a:t>modeļus</a:t>
            </a:r>
            <a:r>
              <a:rPr lang="en-US" dirty="0"/>
              <a:t> </a:t>
            </a:r>
            <a:r>
              <a:rPr lang="en-US" dirty="0" err="1"/>
              <a:t>pielāgot</a:t>
            </a:r>
            <a:r>
              <a:rPr lang="en-US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5B52A-E267-44F2-9161-E5A599F8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Mērķis</a:t>
            </a:r>
            <a:r>
              <a:rPr lang="en-US" dirty="0"/>
              <a:t> un </a:t>
            </a:r>
            <a:r>
              <a:rPr lang="en-US" dirty="0" err="1"/>
              <a:t>uzdevumi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C9DCD-F366-4772-9774-2396C714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5" descr="Attēls, kurā ir pakaramais, galds&#10;&#10;Apraksts ģenerēts automātiski">
            <a:extLst>
              <a:ext uri="{FF2B5EF4-FFF2-40B4-BE49-F238E27FC236}">
                <a16:creationId xmlns:a16="http://schemas.microsoft.com/office/drawing/2014/main" id="{A212BD3C-AE35-4C80-9E83-58120E3DC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332" y="2347256"/>
            <a:ext cx="3101776" cy="2163488"/>
          </a:xfr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4E84B1-6B24-425B-B578-B95D85792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47625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Sirds</a:t>
            </a:r>
            <a:r>
              <a:rPr lang="en-US" sz="2400" dirty="0"/>
              <a:t> </a:t>
            </a:r>
            <a:r>
              <a:rPr lang="en-US" sz="2400" dirty="0" err="1"/>
              <a:t>kontrakcija</a:t>
            </a:r>
            <a:r>
              <a:rPr lang="en-US" sz="2400" dirty="0"/>
              <a:t> </a:t>
            </a:r>
            <a:r>
              <a:rPr lang="en-US" sz="2400" dirty="0" err="1"/>
              <a:t>ir</a:t>
            </a:r>
            <a:r>
              <a:rPr lang="en-US" sz="2400" dirty="0"/>
              <a:t> </a:t>
            </a:r>
            <a:r>
              <a:rPr lang="en-US" sz="2400" dirty="0" err="1"/>
              <a:t>elektriskās</a:t>
            </a:r>
            <a:r>
              <a:rPr lang="en-US" sz="2400" dirty="0"/>
              <a:t> </a:t>
            </a:r>
            <a:r>
              <a:rPr lang="en-US" sz="2400" dirty="0" err="1"/>
              <a:t>strāvas</a:t>
            </a:r>
            <a:r>
              <a:rPr lang="en-US" sz="2400" dirty="0"/>
              <a:t> </a:t>
            </a:r>
            <a:r>
              <a:rPr lang="en-US" sz="2400" dirty="0" err="1"/>
              <a:t>izplatīšanās</a:t>
            </a:r>
            <a:r>
              <a:rPr lang="en-US" sz="2400" dirty="0"/>
              <a:t> </a:t>
            </a:r>
            <a:r>
              <a:rPr lang="en-US" sz="2400" dirty="0" err="1"/>
              <a:t>sirds</a:t>
            </a:r>
            <a:r>
              <a:rPr lang="en-US" sz="2400" dirty="0"/>
              <a:t> </a:t>
            </a:r>
            <a:r>
              <a:rPr lang="en-US" sz="2400" dirty="0" err="1"/>
              <a:t>muskulī</a:t>
            </a:r>
            <a:endParaRPr lang="en-US" sz="2400" dirty="0"/>
          </a:p>
          <a:p>
            <a:r>
              <a:rPr lang="en-US" sz="2400" dirty="0"/>
              <a:t>EKG </a:t>
            </a:r>
            <a:r>
              <a:rPr lang="en-US" sz="2400" dirty="0" err="1"/>
              <a:t>reģistrē</a:t>
            </a:r>
            <a:r>
              <a:rPr lang="en-US" sz="2400" dirty="0"/>
              <a:t> </a:t>
            </a:r>
            <a:r>
              <a:rPr lang="en-US" sz="2400" dirty="0" err="1"/>
              <a:t>spriegumu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tā</a:t>
            </a:r>
            <a:r>
              <a:rPr lang="en-US" sz="2400" dirty="0"/>
              <a:t> </a:t>
            </a:r>
            <a:r>
              <a:rPr lang="en-US" sz="2400" dirty="0" err="1"/>
              <a:t>starpību</a:t>
            </a:r>
            <a:endParaRPr lang="en-US" sz="2400" dirty="0"/>
          </a:p>
          <a:p>
            <a:r>
              <a:rPr lang="en-US" sz="2400" dirty="0"/>
              <a:t>FPG </a:t>
            </a:r>
            <a:r>
              <a:rPr lang="en-US" sz="2400" dirty="0" err="1"/>
              <a:t>reģistrē</a:t>
            </a:r>
            <a:r>
              <a:rPr lang="en-US" sz="2400" dirty="0"/>
              <a:t> </a:t>
            </a:r>
            <a:r>
              <a:rPr lang="en-US" sz="2400" dirty="0" err="1"/>
              <a:t>asinsvada</a:t>
            </a:r>
            <a:r>
              <a:rPr lang="en-US" sz="2400" dirty="0"/>
              <a:t> </a:t>
            </a:r>
            <a:r>
              <a:rPr lang="en-US" sz="2400" dirty="0" err="1"/>
              <a:t>tilpuma</a:t>
            </a:r>
            <a:r>
              <a:rPr lang="en-US" sz="2400" dirty="0"/>
              <a:t> </a:t>
            </a:r>
            <a:r>
              <a:rPr lang="en-US" sz="2400" dirty="0" err="1"/>
              <a:t>izmaiņas</a:t>
            </a:r>
            <a:endParaRPr lang="en-US" sz="2400" dirty="0"/>
          </a:p>
          <a:p>
            <a:r>
              <a:rPr lang="en-US" sz="2400" dirty="0"/>
              <a:t>Laika intervals </a:t>
            </a:r>
            <a:r>
              <a:rPr lang="en-US" sz="2400" dirty="0" err="1"/>
              <a:t>starp</a:t>
            </a:r>
            <a:r>
              <a:rPr lang="en-US" sz="2400" dirty="0"/>
              <a:t> </a:t>
            </a:r>
            <a:r>
              <a:rPr lang="en-US" sz="2400" dirty="0" err="1"/>
              <a:t>diviem</a:t>
            </a:r>
            <a:r>
              <a:rPr lang="en-US" sz="2400" dirty="0"/>
              <a:t> </a:t>
            </a:r>
            <a:r>
              <a:rPr lang="en-US" sz="2400" dirty="0" err="1"/>
              <a:t>sirds</a:t>
            </a:r>
            <a:r>
              <a:rPr lang="en-US" sz="2400" dirty="0"/>
              <a:t> </a:t>
            </a:r>
            <a:r>
              <a:rPr lang="en-US" sz="2400" dirty="0" err="1"/>
              <a:t>sitieniem</a:t>
            </a:r>
            <a:r>
              <a:rPr lang="en-US" sz="2400" dirty="0"/>
              <a:t> </a:t>
            </a:r>
            <a:r>
              <a:rPr lang="en-US" sz="2400" dirty="0" err="1"/>
              <a:t>tiek</a:t>
            </a:r>
            <a:r>
              <a:rPr lang="en-US" sz="2400" dirty="0"/>
              <a:t> </a:t>
            </a:r>
            <a:r>
              <a:rPr lang="en-US" sz="2400" dirty="0" err="1"/>
              <a:t>saukts</a:t>
            </a:r>
            <a:r>
              <a:rPr lang="en-US" sz="2400" dirty="0"/>
              <a:t> par </a:t>
            </a:r>
            <a:r>
              <a:rPr lang="en-US" sz="2400" b="1" dirty="0" err="1"/>
              <a:t>starpsitienu</a:t>
            </a:r>
            <a:r>
              <a:rPr lang="en-US" sz="2400" b="1" dirty="0"/>
              <a:t> </a:t>
            </a:r>
            <a:r>
              <a:rPr lang="en-US" sz="2400" b="1" dirty="0" err="1"/>
              <a:t>intervālu</a:t>
            </a:r>
            <a:endParaRPr lang="en-US" sz="2400" b="1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8BEC278-1566-46AE-89DE-E8E8A499E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Rīgas Tehniskā universitāte</a:t>
            </a:r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4C19AE06-63D0-4A7A-904F-A11263330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191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/>
              <a:t>Starpsitienu</a:t>
            </a:r>
            <a:r>
              <a:rPr lang="en-US" dirty="0"/>
              <a:t> </a:t>
            </a:r>
            <a:r>
              <a:rPr lang="en-US" dirty="0" err="1"/>
              <a:t>intervāls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10617-2F59-4B8A-B0F3-199F703146B2}"/>
              </a:ext>
            </a:extLst>
          </p:cNvPr>
          <p:cNvSpPr txBox="1"/>
          <p:nvPr/>
        </p:nvSpPr>
        <p:spPr>
          <a:xfrm>
            <a:off x="457199" y="4530171"/>
            <a:ext cx="310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Attēls</a:t>
            </a:r>
            <a:r>
              <a:rPr lang="en-US" sz="1200" dirty="0"/>
              <a:t> </a:t>
            </a:r>
            <a:r>
              <a:rPr lang="en-US" sz="1200" dirty="0" err="1"/>
              <a:t>aizgūts</a:t>
            </a:r>
            <a:r>
              <a:rPr lang="en-US" sz="1200" dirty="0"/>
              <a:t> no </a:t>
            </a:r>
            <a:r>
              <a:rPr lang="en-US" sz="1200" dirty="0" err="1"/>
              <a:t>Işın</a:t>
            </a:r>
            <a:r>
              <a:rPr lang="en-US" sz="1200" dirty="0"/>
              <a:t>, Ali un </a:t>
            </a:r>
            <a:r>
              <a:rPr lang="en-US" sz="1200" dirty="0" err="1"/>
              <a:t>Özdalili</a:t>
            </a:r>
            <a:r>
              <a:rPr lang="en-US" sz="1200" dirty="0"/>
              <a:t>, </a:t>
            </a:r>
            <a:r>
              <a:rPr lang="en-US" sz="1200" dirty="0" err="1"/>
              <a:t>Selen</a:t>
            </a:r>
            <a:r>
              <a:rPr lang="en-US" sz="1200" dirty="0"/>
              <a:t> “Cardiac Arrhythmia Detection Using Deep Learning”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6446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491CB4-AE7E-479A-9659-E3E68B97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Emociju</a:t>
            </a:r>
            <a:r>
              <a:rPr lang="en-US" dirty="0"/>
              <a:t> </a:t>
            </a:r>
            <a:r>
              <a:rPr lang="en-US" dirty="0" err="1"/>
              <a:t>klasificēšana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0D4A0A5-6651-4EAD-BBF9-FAC1166D1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17005F1-2C9B-4EF2-8679-2178863B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169484"/>
            <a:ext cx="5903801" cy="4736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73454-7F14-456C-8C98-664633FAC27C}"/>
              </a:ext>
            </a:extLst>
          </p:cNvPr>
          <p:cNvSpPr txBox="1"/>
          <p:nvPr/>
        </p:nvSpPr>
        <p:spPr>
          <a:xfrm>
            <a:off x="2472266" y="5950621"/>
            <a:ext cx="5338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Attēls</a:t>
            </a:r>
            <a:r>
              <a:rPr lang="en-US" sz="1200" dirty="0"/>
              <a:t> </a:t>
            </a:r>
            <a:r>
              <a:rPr lang="en-US" sz="1200" dirty="0" err="1"/>
              <a:t>modificēts</a:t>
            </a:r>
            <a:r>
              <a:rPr lang="en-US" sz="1200" dirty="0"/>
              <a:t> no </a:t>
            </a:r>
            <a:r>
              <a:rPr lang="en-GB" sz="1200" dirty="0"/>
              <a:t>Russell, James. “A Circumplex Model of Affect”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88722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9DBA3243-CFB3-4A98-B63A-A4AB8CCC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3289350"/>
          </a:xfrm>
        </p:spPr>
        <p:txBody>
          <a:bodyPr>
            <a:normAutofit/>
          </a:bodyPr>
          <a:lstStyle/>
          <a:p>
            <a:r>
              <a:rPr lang="en-US" sz="2400" dirty="0" err="1"/>
              <a:t>Visbiežāk</a:t>
            </a:r>
            <a:r>
              <a:rPr lang="en-US" sz="2400" dirty="0"/>
              <a:t> </a:t>
            </a:r>
            <a:r>
              <a:rPr lang="en-US" sz="2400" dirty="0" err="1"/>
              <a:t>tiek</a:t>
            </a:r>
            <a:r>
              <a:rPr lang="en-US" sz="2400" dirty="0"/>
              <a:t> </a:t>
            </a:r>
            <a:r>
              <a:rPr lang="en-US" sz="2400" dirty="0" err="1"/>
              <a:t>izmantoti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1D </a:t>
            </a:r>
            <a:r>
              <a:rPr lang="en-US" sz="2400" dirty="0" err="1"/>
              <a:t>konv</a:t>
            </a:r>
            <a:r>
              <a:rPr lang="en-US" sz="2400" dirty="0"/>
              <a:t>. un IĪA </a:t>
            </a:r>
            <a:r>
              <a:rPr lang="en-US" sz="2400" dirty="0" err="1"/>
              <a:t>šūnām</a:t>
            </a:r>
            <a:r>
              <a:rPr lang="en-US" sz="2400" dirty="0"/>
              <a:t> </a:t>
            </a:r>
            <a:r>
              <a:rPr lang="en-US" sz="2400" dirty="0" err="1"/>
              <a:t>balstīti</a:t>
            </a:r>
            <a:r>
              <a:rPr lang="en-US" sz="2400" dirty="0"/>
              <a:t> </a:t>
            </a:r>
            <a:r>
              <a:rPr lang="en-US" sz="2400" dirty="0" err="1"/>
              <a:t>modeļi</a:t>
            </a:r>
            <a:r>
              <a:rPr lang="en-US" sz="2400" dirty="0"/>
              <a:t>. Tie </a:t>
            </a:r>
            <a:r>
              <a:rPr lang="en-US" sz="2400" dirty="0" err="1"/>
              <a:t>arī</a:t>
            </a:r>
            <a:r>
              <a:rPr lang="en-US" sz="2400" dirty="0"/>
              <a:t> </a:t>
            </a:r>
            <a:r>
              <a:rPr lang="en-US" sz="2400" dirty="0" err="1"/>
              <a:t>sniedz</a:t>
            </a:r>
            <a:r>
              <a:rPr lang="en-US" sz="2400" dirty="0"/>
              <a:t> </a:t>
            </a:r>
            <a:r>
              <a:rPr lang="en-US" sz="2400" dirty="0" err="1"/>
              <a:t>visaugstākos</a:t>
            </a:r>
            <a:r>
              <a:rPr lang="en-US" sz="2400" dirty="0"/>
              <a:t> </a:t>
            </a:r>
            <a:r>
              <a:rPr lang="en-US" sz="2400" dirty="0" err="1"/>
              <a:t>rezultātus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Pārsvarā</a:t>
            </a:r>
            <a:r>
              <a:rPr lang="en-US" sz="2400" dirty="0"/>
              <a:t> </a:t>
            </a:r>
            <a:r>
              <a:rPr lang="en-US" sz="2400" dirty="0" err="1"/>
              <a:t>tiek</a:t>
            </a:r>
            <a:r>
              <a:rPr lang="en-US" sz="2400" dirty="0"/>
              <a:t> </a:t>
            </a:r>
            <a:r>
              <a:rPr lang="en-US" sz="2400" dirty="0" err="1"/>
              <a:t>izmantotas</a:t>
            </a:r>
            <a:r>
              <a:rPr lang="en-US" sz="2400" dirty="0"/>
              <a:t> divas </a:t>
            </a:r>
            <a:r>
              <a:rPr lang="en-US" sz="2400" dirty="0" err="1"/>
              <a:t>datu</a:t>
            </a:r>
            <a:r>
              <a:rPr lang="en-US" sz="2400" dirty="0"/>
              <a:t> </a:t>
            </a:r>
            <a:r>
              <a:rPr lang="en-US" sz="2400" dirty="0" err="1"/>
              <a:t>kopas</a:t>
            </a:r>
            <a:r>
              <a:rPr lang="en-US" sz="2400" dirty="0"/>
              <a:t>: </a:t>
            </a:r>
            <a:r>
              <a:rPr lang="en-US" sz="2400" i="1" dirty="0"/>
              <a:t>AMIGOS</a:t>
            </a:r>
            <a:r>
              <a:rPr lang="en-US" sz="2400" dirty="0"/>
              <a:t> un </a:t>
            </a:r>
            <a:r>
              <a:rPr lang="en-US" sz="2400" i="1" dirty="0"/>
              <a:t>DREAMER</a:t>
            </a:r>
          </a:p>
          <a:p>
            <a:r>
              <a:rPr lang="en-US" sz="2400" dirty="0"/>
              <a:t>Valence un </a:t>
            </a:r>
            <a:r>
              <a:rPr lang="en-US" sz="2400" dirty="0" err="1"/>
              <a:t>uzbudinājums</a:t>
            </a:r>
            <a:r>
              <a:rPr lang="en-US" sz="2400" dirty="0"/>
              <a:t> </a:t>
            </a:r>
            <a:r>
              <a:rPr lang="en-US" sz="2400" dirty="0" err="1"/>
              <a:t>galvenokārt</a:t>
            </a:r>
            <a:r>
              <a:rPr lang="en-US" sz="2400" dirty="0"/>
              <a:t> </a:t>
            </a:r>
            <a:r>
              <a:rPr lang="en-US" sz="2400" dirty="0" err="1"/>
              <a:t>tiek</a:t>
            </a:r>
            <a:r>
              <a:rPr lang="en-US" sz="2400" dirty="0"/>
              <a:t> </a:t>
            </a:r>
            <a:r>
              <a:rPr lang="en-US" sz="2400" dirty="0" err="1"/>
              <a:t>iedalīti</a:t>
            </a:r>
            <a:r>
              <a:rPr lang="en-US" sz="2400" dirty="0"/>
              <a:t> 2 </a:t>
            </a:r>
            <a:r>
              <a:rPr lang="en-US" sz="2400" dirty="0" err="1"/>
              <a:t>klasēs</a:t>
            </a:r>
            <a:endParaRPr lang="en-US" sz="24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35DE2D2E-C341-4347-94D6-787F005E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Iepriekšējie</a:t>
            </a:r>
            <a:r>
              <a:rPr lang="en-US" dirty="0"/>
              <a:t> </a:t>
            </a:r>
            <a:r>
              <a:rPr lang="en-US" dirty="0" err="1"/>
              <a:t>pētījumi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649426A-33C0-4FEE-8783-91EF3F651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Satura vietturis 1">
            <a:extLst>
              <a:ext uri="{FF2B5EF4-FFF2-40B4-BE49-F238E27FC236}">
                <a16:creationId xmlns:a16="http://schemas.microsoft.com/office/drawing/2014/main" id="{9F9D1510-AC3C-4310-AB61-4747F6332468}"/>
              </a:ext>
            </a:extLst>
          </p:cNvPr>
          <p:cNvSpPr txBox="1">
            <a:spLocks/>
          </p:cNvSpPr>
          <p:nvPr/>
        </p:nvSpPr>
        <p:spPr>
          <a:xfrm>
            <a:off x="457200" y="4743281"/>
            <a:ext cx="8229600" cy="140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Char char="§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75000"/>
              <a:buFont typeface="Arial"/>
              <a:buChar char="–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SzPct val="50000"/>
              <a:buFont typeface="Wingdings" charset="2"/>
              <a:buChar char="§"/>
              <a:defRPr sz="1400" kern="120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Tika </a:t>
            </a:r>
            <a:r>
              <a:rPr lang="en-US" sz="2400" b="1" dirty="0" err="1"/>
              <a:t>izlemts</a:t>
            </a:r>
            <a:r>
              <a:rPr lang="en-US" sz="2400" b="1" dirty="0"/>
              <a:t> </a:t>
            </a:r>
            <a:r>
              <a:rPr lang="en-US" sz="2400" b="1" dirty="0" err="1"/>
              <a:t>veikt</a:t>
            </a:r>
            <a:r>
              <a:rPr lang="en-US" sz="2400" b="1" dirty="0"/>
              <a:t> valences </a:t>
            </a:r>
            <a:r>
              <a:rPr lang="en-US" sz="2400" b="1" dirty="0" err="1"/>
              <a:t>klasificēšanu</a:t>
            </a:r>
            <a:r>
              <a:rPr lang="en-US" sz="2400" b="1" dirty="0"/>
              <a:t> 2 </a:t>
            </a:r>
            <a:r>
              <a:rPr lang="en-US" sz="2400" b="1" dirty="0" err="1"/>
              <a:t>klasēs</a:t>
            </a:r>
            <a:r>
              <a:rPr lang="en-US" sz="2400" b="1" dirty="0"/>
              <a:t>, </a:t>
            </a:r>
            <a:r>
              <a:rPr lang="en-US" sz="2400" b="1" dirty="0" err="1"/>
              <a:t>izmantojot</a:t>
            </a:r>
            <a:r>
              <a:rPr lang="en-US" sz="2400" b="1" dirty="0"/>
              <a:t> </a:t>
            </a:r>
            <a:r>
              <a:rPr lang="en-US" sz="2400" b="1" dirty="0" err="1"/>
              <a:t>divu</a:t>
            </a:r>
            <a:r>
              <a:rPr lang="en-US" sz="2400" b="1" dirty="0"/>
              <a:t> </a:t>
            </a:r>
            <a:r>
              <a:rPr lang="en-US" sz="2400" b="1" dirty="0" err="1"/>
              <a:t>datu</a:t>
            </a:r>
            <a:r>
              <a:rPr lang="en-US" sz="2400" b="1" dirty="0"/>
              <a:t> </a:t>
            </a:r>
            <a:r>
              <a:rPr lang="en-US" sz="2400" b="1" dirty="0" err="1"/>
              <a:t>kopu</a:t>
            </a:r>
            <a:r>
              <a:rPr lang="en-US" sz="2400" b="1" dirty="0"/>
              <a:t> </a:t>
            </a:r>
            <a:r>
              <a:rPr lang="en-US" sz="2400" b="1" dirty="0" err="1"/>
              <a:t>datus</a:t>
            </a:r>
            <a:r>
              <a:rPr lang="en-US" sz="2400" b="1" dirty="0"/>
              <a:t>, un </a:t>
            </a:r>
            <a:r>
              <a:rPr lang="en-US" sz="2400" b="1" dirty="0" err="1"/>
              <a:t>realizēt</a:t>
            </a:r>
            <a:r>
              <a:rPr lang="en-US" sz="2400" b="1" dirty="0"/>
              <a:t> 3 </a:t>
            </a:r>
            <a:r>
              <a:rPr lang="en-US" sz="2400" b="1" dirty="0" err="1"/>
              <a:t>dažādus</a:t>
            </a:r>
            <a:r>
              <a:rPr lang="en-US" sz="2400" b="1" dirty="0"/>
              <a:t> </a:t>
            </a:r>
            <a:r>
              <a:rPr lang="en-US" sz="2400" b="1" dirty="0" err="1"/>
              <a:t>dziļās</a:t>
            </a:r>
            <a:r>
              <a:rPr lang="en-US" sz="2400" b="1" dirty="0"/>
              <a:t> </a:t>
            </a:r>
            <a:r>
              <a:rPr lang="en-US" sz="2400" b="1" dirty="0" err="1"/>
              <a:t>mašīnmācības</a:t>
            </a:r>
            <a:r>
              <a:rPr lang="en-US" sz="2400" b="1" dirty="0"/>
              <a:t> </a:t>
            </a:r>
            <a:r>
              <a:rPr lang="en-US" sz="2400" b="1" dirty="0" err="1"/>
              <a:t>modeļus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1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atura vietturis 1">
                <a:extLst>
                  <a:ext uri="{FF2B5EF4-FFF2-40B4-BE49-F238E27FC236}">
                    <a16:creationId xmlns:a16="http://schemas.microsoft.com/office/drawing/2014/main" id="{FB1A7946-4F26-4FA2-849F-56C6A75D0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57775" y="1358255"/>
                <a:ext cx="3848100" cy="49615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Ticamība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𝑃𝑎𝑡𝑖𝑒𝑠𝑜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𝑟𝑒𝑧𝑢𝑙𝑡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𝑠𝑘𝑎𝑖𝑡𝑠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𝑉𝑖𝑠𝑢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𝑟𝑒𝑧𝑢𝑙𝑡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𝑠𝑘𝑎𝑖𝑡𝑠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F1 </a:t>
                </a:r>
                <a:r>
                  <a:rPr lang="en-US" sz="2400" b="1" dirty="0" err="1"/>
                  <a:t>metrika</a:t>
                </a: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precizitātes</a:t>
                </a:r>
                <a:r>
                  <a:rPr lang="en-US" sz="2400" dirty="0"/>
                  <a:t> un </a:t>
                </a:r>
                <a:r>
                  <a:rPr lang="en-US" sz="2400" dirty="0" err="1"/>
                  <a:t>pārklājuma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harmoniskais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vidējais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Satura vietturis 1">
                <a:extLst>
                  <a:ext uri="{FF2B5EF4-FFF2-40B4-BE49-F238E27FC236}">
                    <a16:creationId xmlns:a16="http://schemas.microsoft.com/office/drawing/2014/main" id="{FB1A7946-4F26-4FA2-849F-56C6A75D0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7775" y="1358255"/>
                <a:ext cx="3848100" cy="4961522"/>
              </a:xfrm>
              <a:blipFill>
                <a:blip r:embed="rId3"/>
                <a:stretch>
                  <a:fillRect l="-2536" t="-860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Virsraksts 2">
            <a:extLst>
              <a:ext uri="{FF2B5EF4-FFF2-40B4-BE49-F238E27FC236}">
                <a16:creationId xmlns:a16="http://schemas.microsoft.com/office/drawing/2014/main" id="{DD7CFF14-DDA3-4FBB-A8AF-BD3CB55F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Metrikas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F05A1FD-15EF-499E-9BFE-138896627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EA8E8DD9-E0DF-426B-9DFC-4255E3B05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5" y="1581861"/>
            <a:ext cx="4672593" cy="4690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455799-3F9F-48E4-9C04-BBB5A757C327}"/>
              </a:ext>
            </a:extLst>
          </p:cNvPr>
          <p:cNvSpPr txBox="1"/>
          <p:nvPr/>
        </p:nvSpPr>
        <p:spPr>
          <a:xfrm>
            <a:off x="623457" y="1212529"/>
            <a:ext cx="4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Pārpratumu</a:t>
            </a:r>
            <a:r>
              <a:rPr lang="en-US" dirty="0"/>
              <a:t> </a:t>
            </a:r>
            <a:r>
              <a:rPr lang="en-US" dirty="0" err="1"/>
              <a:t>matrica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6522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>
            <a:extLst>
              <a:ext uri="{FF2B5EF4-FFF2-40B4-BE49-F238E27FC236}">
                <a16:creationId xmlns:a16="http://schemas.microsoft.com/office/drawing/2014/main" id="{9FE8DA80-CA74-44C0-86CB-63C532EB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4553579"/>
          </a:xfrm>
        </p:spPr>
        <p:txBody>
          <a:bodyPr>
            <a:noAutofit/>
          </a:bodyPr>
          <a:lstStyle/>
          <a:p>
            <a:r>
              <a:rPr lang="en-US" sz="2400" dirty="0" err="1"/>
              <a:t>Izveidotas</a:t>
            </a:r>
            <a:r>
              <a:rPr lang="en-US" sz="2400" dirty="0"/>
              <a:t>, </a:t>
            </a:r>
            <a:r>
              <a:rPr lang="en-US" sz="2400" dirty="0" err="1"/>
              <a:t>lai</a:t>
            </a:r>
            <a:r>
              <a:rPr lang="en-US" sz="2400" dirty="0"/>
              <a:t> </a:t>
            </a:r>
            <a:r>
              <a:rPr lang="en-US" sz="2400" dirty="0" err="1"/>
              <a:t>pētītu</a:t>
            </a:r>
            <a:r>
              <a:rPr lang="en-US" sz="2400" dirty="0"/>
              <a:t> </a:t>
            </a:r>
            <a:r>
              <a:rPr lang="en-US" sz="2400" dirty="0" err="1"/>
              <a:t>emocijas</a:t>
            </a:r>
            <a:r>
              <a:rPr lang="en-US" sz="2400" dirty="0"/>
              <a:t>, </a:t>
            </a:r>
            <a:r>
              <a:rPr lang="en-US" sz="2400" dirty="0" err="1"/>
              <a:t>personības</a:t>
            </a:r>
            <a:r>
              <a:rPr lang="en-US" sz="2400" dirty="0"/>
              <a:t> </a:t>
            </a:r>
            <a:r>
              <a:rPr lang="en-US" sz="2400" dirty="0" err="1"/>
              <a:t>iezīmes</a:t>
            </a:r>
            <a:r>
              <a:rPr lang="en-US" sz="2400" dirty="0"/>
              <a:t>, </a:t>
            </a:r>
            <a:r>
              <a:rPr lang="en-US" sz="2400" dirty="0" err="1"/>
              <a:t>garstāvokli</a:t>
            </a:r>
            <a:r>
              <a:rPr lang="en-US" sz="2400" dirty="0"/>
              <a:t> </a:t>
            </a:r>
            <a:r>
              <a:rPr lang="en-US" sz="2400" dirty="0" err="1"/>
              <a:t>atkarībā</a:t>
            </a:r>
            <a:r>
              <a:rPr lang="en-US" sz="2400" dirty="0"/>
              <a:t> no </a:t>
            </a:r>
            <a:r>
              <a:rPr lang="en-US" sz="2400" dirty="0" err="1"/>
              <a:t>fizioloģiskiem</a:t>
            </a:r>
            <a:r>
              <a:rPr lang="en-US" sz="2400" dirty="0"/>
              <a:t> </a:t>
            </a:r>
            <a:r>
              <a:rPr lang="en-US" sz="2400" dirty="0" err="1"/>
              <a:t>signāliem</a:t>
            </a:r>
            <a:endParaRPr lang="en-US" sz="2400" dirty="0"/>
          </a:p>
          <a:p>
            <a:r>
              <a:rPr lang="en-US" sz="2400" dirty="0" err="1"/>
              <a:t>Dalībnieki</a:t>
            </a:r>
            <a:r>
              <a:rPr lang="en-US" sz="2400" dirty="0"/>
              <a:t> </a:t>
            </a:r>
            <a:r>
              <a:rPr lang="en-US" sz="2400" dirty="0" err="1"/>
              <a:t>skatās</a:t>
            </a:r>
            <a:r>
              <a:rPr lang="en-US" sz="2400" dirty="0"/>
              <a:t> </a:t>
            </a:r>
            <a:r>
              <a:rPr lang="en-US" sz="2400" dirty="0" err="1"/>
              <a:t>emociju</a:t>
            </a:r>
            <a:r>
              <a:rPr lang="en-US" sz="2400" dirty="0"/>
              <a:t> </a:t>
            </a:r>
            <a:r>
              <a:rPr lang="en-US" sz="2400" dirty="0" err="1"/>
              <a:t>izraisošus</a:t>
            </a:r>
            <a:r>
              <a:rPr lang="en-US" sz="2400" dirty="0"/>
              <a:t> </a:t>
            </a:r>
            <a:r>
              <a:rPr lang="en-US" sz="2400" dirty="0" err="1"/>
              <a:t>videoklipus</a:t>
            </a:r>
            <a:r>
              <a:rPr lang="en-US" sz="2400" dirty="0"/>
              <a:t> un </a:t>
            </a:r>
            <a:r>
              <a:rPr lang="en-US" sz="2400" dirty="0" err="1"/>
              <a:t>pēc</a:t>
            </a:r>
            <a:r>
              <a:rPr lang="en-US" sz="2400" dirty="0"/>
              <a:t> tam </a:t>
            </a:r>
            <a:r>
              <a:rPr lang="en-US" sz="2400" dirty="0" err="1"/>
              <a:t>vērtē</a:t>
            </a:r>
            <a:r>
              <a:rPr lang="en-US" sz="2400" dirty="0"/>
              <a:t> </a:t>
            </a:r>
            <a:r>
              <a:rPr lang="en-US" sz="2400" dirty="0" err="1"/>
              <a:t>sevis</a:t>
            </a:r>
            <a:r>
              <a:rPr lang="en-US" sz="2400" dirty="0"/>
              <a:t> </a:t>
            </a:r>
            <a:r>
              <a:rPr lang="en-US" sz="2400" dirty="0" err="1"/>
              <a:t>izjusto</a:t>
            </a:r>
            <a:r>
              <a:rPr lang="en-US" sz="2400" dirty="0"/>
              <a:t>.</a:t>
            </a:r>
          </a:p>
          <a:p>
            <a:r>
              <a:rPr lang="en-US" sz="2400" dirty="0"/>
              <a:t>Abas </a:t>
            </a:r>
            <a:r>
              <a:rPr lang="en-US" sz="2400" dirty="0" err="1"/>
              <a:t>datu</a:t>
            </a:r>
            <a:r>
              <a:rPr lang="en-US" sz="2400" dirty="0"/>
              <a:t> </a:t>
            </a:r>
            <a:r>
              <a:rPr lang="en-US" sz="2400" dirty="0" err="1"/>
              <a:t>kopas</a:t>
            </a:r>
            <a:r>
              <a:rPr lang="en-US" sz="2400" dirty="0"/>
              <a:t> </a:t>
            </a:r>
            <a:r>
              <a:rPr lang="en-US" sz="2400" dirty="0" err="1"/>
              <a:t>izmanto</a:t>
            </a:r>
            <a:r>
              <a:rPr lang="en-US" sz="2400" dirty="0"/>
              <a:t> to </a:t>
            </a:r>
            <a:r>
              <a:rPr lang="en-US" sz="2400" dirty="0" err="1"/>
              <a:t>pašu</a:t>
            </a:r>
            <a:r>
              <a:rPr lang="en-US" sz="2400" dirty="0"/>
              <a:t> EKG </a:t>
            </a:r>
            <a:r>
              <a:rPr lang="en-US" sz="2400" dirty="0" err="1"/>
              <a:t>ierīci</a:t>
            </a:r>
            <a:r>
              <a:rPr lang="en-US" sz="2400" dirty="0"/>
              <a:t>: </a:t>
            </a:r>
            <a:r>
              <a:rPr lang="en-US" sz="2400" i="1" dirty="0"/>
              <a:t>Shimmer</a:t>
            </a:r>
          </a:p>
          <a:p>
            <a:r>
              <a:rPr lang="en-US" sz="2400" dirty="0"/>
              <a:t>Lai no EKG </a:t>
            </a:r>
            <a:r>
              <a:rPr lang="en-US" sz="2400" dirty="0" err="1"/>
              <a:t>datiem</a:t>
            </a:r>
            <a:r>
              <a:rPr lang="en-US" sz="2400" dirty="0"/>
              <a:t> </a:t>
            </a:r>
            <a:r>
              <a:rPr lang="en-US" sz="2400" dirty="0" err="1"/>
              <a:t>izgūtu</a:t>
            </a:r>
            <a:r>
              <a:rPr lang="en-US" sz="2400" dirty="0"/>
              <a:t> </a:t>
            </a:r>
            <a:r>
              <a:rPr lang="en-US" sz="2400" dirty="0" err="1"/>
              <a:t>starpsitienu</a:t>
            </a:r>
            <a:r>
              <a:rPr lang="en-US" sz="2400" dirty="0"/>
              <a:t> </a:t>
            </a:r>
            <a:r>
              <a:rPr lang="en-US" sz="2400" dirty="0" err="1"/>
              <a:t>intervālu</a:t>
            </a:r>
            <a:r>
              <a:rPr lang="en-US" sz="2400" dirty="0"/>
              <a:t>, tika </a:t>
            </a:r>
            <a:r>
              <a:rPr lang="en-US" sz="2400" dirty="0" err="1"/>
              <a:t>izmanots</a:t>
            </a:r>
            <a:r>
              <a:rPr lang="en-US" sz="2400" dirty="0"/>
              <a:t> </a:t>
            </a:r>
            <a:r>
              <a:rPr lang="en-US" sz="2400" dirty="0" err="1"/>
              <a:t>Hamiltona</a:t>
            </a:r>
            <a:r>
              <a:rPr lang="en-US" sz="2400" dirty="0"/>
              <a:t> </a:t>
            </a:r>
            <a:r>
              <a:rPr lang="en-US" sz="2400" dirty="0" err="1"/>
              <a:t>segmenteris</a:t>
            </a:r>
            <a:endParaRPr lang="en-US" sz="2400" dirty="0"/>
          </a:p>
          <a:p>
            <a:r>
              <a:rPr lang="en-US" sz="2400" dirty="0" err="1"/>
              <a:t>Dati</a:t>
            </a:r>
            <a:r>
              <a:rPr lang="en-US" sz="2400" dirty="0"/>
              <a:t> tika </a:t>
            </a:r>
            <a:r>
              <a:rPr lang="en-US" sz="2400" dirty="0" err="1"/>
              <a:t>normalizēti</a:t>
            </a:r>
            <a:r>
              <a:rPr lang="en-US" sz="2400" dirty="0"/>
              <a:t> </a:t>
            </a:r>
            <a:r>
              <a:rPr lang="en-US" sz="2400" b="1" dirty="0" err="1"/>
              <a:t>divejādi</a:t>
            </a:r>
            <a:r>
              <a:rPr lang="en-US" sz="2400" dirty="0"/>
              <a:t>: </a:t>
            </a:r>
            <a:r>
              <a:rPr lang="en-US" sz="2400" dirty="0" err="1"/>
              <a:t>pēc</a:t>
            </a:r>
            <a:r>
              <a:rPr lang="en-US" sz="2400" dirty="0"/>
              <a:t> </a:t>
            </a:r>
            <a:r>
              <a:rPr lang="en-US" sz="2400" dirty="0" err="1"/>
              <a:t>katras</a:t>
            </a:r>
            <a:r>
              <a:rPr lang="en-US" sz="2400" dirty="0"/>
              <a:t> </a:t>
            </a:r>
            <a:r>
              <a:rPr lang="en-US" sz="2400" dirty="0" err="1"/>
              <a:t>sekvences</a:t>
            </a:r>
            <a:r>
              <a:rPr lang="en-US" sz="2400" dirty="0"/>
              <a:t> </a:t>
            </a:r>
            <a:r>
              <a:rPr lang="en-US" sz="2400" dirty="0" err="1"/>
              <a:t>vērtībām</a:t>
            </a:r>
            <a:r>
              <a:rPr lang="en-US" sz="2400" dirty="0"/>
              <a:t> un </a:t>
            </a:r>
            <a:r>
              <a:rPr lang="en-US" sz="2400" dirty="0" err="1"/>
              <a:t>pēc</a:t>
            </a:r>
            <a:r>
              <a:rPr lang="en-US" sz="2400" dirty="0"/>
              <a:t> </a:t>
            </a:r>
            <a:r>
              <a:rPr lang="en-US" sz="2400" dirty="0" err="1"/>
              <a:t>katras</a:t>
            </a:r>
            <a:r>
              <a:rPr lang="en-US" sz="2400" dirty="0"/>
              <a:t> personas </a:t>
            </a:r>
            <a:r>
              <a:rPr lang="en-US" sz="2400" dirty="0" err="1"/>
              <a:t>datiem</a:t>
            </a:r>
            <a:endParaRPr lang="lv-LV" sz="2400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275972AF-1C88-47E5-A990-03756AAE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kopas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078617C-BFFE-4E76-B78B-B64D844E5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27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1FB22128-8E90-46AE-A5B6-BE8F7D2D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583"/>
            <a:ext cx="8229600" cy="423054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err="1"/>
              <a:t>Realizēti</a:t>
            </a:r>
            <a:r>
              <a:rPr lang="en-US" dirty="0"/>
              <a:t> 3 </a:t>
            </a:r>
            <a:r>
              <a:rPr lang="en-US" dirty="0" err="1"/>
              <a:t>dažādi</a:t>
            </a:r>
            <a:r>
              <a:rPr lang="en-US" dirty="0"/>
              <a:t> </a:t>
            </a:r>
            <a:r>
              <a:rPr lang="en-US" dirty="0" err="1"/>
              <a:t>modeļi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Veikta</a:t>
            </a:r>
            <a:r>
              <a:rPr lang="en-US" dirty="0"/>
              <a:t> </a:t>
            </a:r>
            <a:r>
              <a:rPr lang="en-US" dirty="0" err="1"/>
              <a:t>parametru</a:t>
            </a:r>
            <a:r>
              <a:rPr lang="en-US" dirty="0"/>
              <a:t> </a:t>
            </a:r>
            <a:r>
              <a:rPr lang="en-US" dirty="0" err="1"/>
              <a:t>pārmeklēšana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50 </a:t>
            </a:r>
            <a:r>
              <a:rPr lang="en-US" dirty="0" err="1"/>
              <a:t>vai</a:t>
            </a:r>
            <a:r>
              <a:rPr lang="en-US" dirty="0"/>
              <a:t> 100 </a:t>
            </a:r>
            <a:r>
              <a:rPr lang="en-US" dirty="0" err="1"/>
              <a:t>epohām</a:t>
            </a:r>
            <a:r>
              <a:rPr lang="en-US" dirty="0"/>
              <a:t>. Tika </a:t>
            </a:r>
            <a:r>
              <a:rPr lang="en-US" dirty="0" err="1"/>
              <a:t>galvenokārt</a:t>
            </a:r>
            <a:r>
              <a:rPr lang="en-US" dirty="0"/>
              <a:t> </a:t>
            </a:r>
            <a:r>
              <a:rPr lang="en-US" dirty="0" err="1"/>
              <a:t>pārmeklēts</a:t>
            </a:r>
            <a:r>
              <a:rPr lang="en-US" dirty="0"/>
              <a:t>:</a:t>
            </a:r>
          </a:p>
          <a:p>
            <a:pPr marL="857250" lvl="1" indent="-457200">
              <a:buAutoNum type="arabicPeriod"/>
            </a:pPr>
            <a:r>
              <a:rPr lang="en-US" dirty="0"/>
              <a:t>IĪA </a:t>
            </a:r>
            <a:r>
              <a:rPr lang="en-US" dirty="0" err="1"/>
              <a:t>šūnu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;</a:t>
            </a:r>
          </a:p>
          <a:p>
            <a:pPr marL="857250" lvl="1" indent="-457200">
              <a:buAutoNum type="arabicPeriod"/>
            </a:pPr>
            <a:r>
              <a:rPr lang="en-US" dirty="0" err="1"/>
              <a:t>partijas</a:t>
            </a:r>
            <a:r>
              <a:rPr lang="en-US" dirty="0"/>
              <a:t> </a:t>
            </a:r>
            <a:r>
              <a:rPr lang="en-US" dirty="0" err="1"/>
              <a:t>izmērs</a:t>
            </a:r>
            <a:r>
              <a:rPr lang="en-US" dirty="0"/>
              <a:t>;</a:t>
            </a:r>
          </a:p>
          <a:p>
            <a:pPr marL="857250" lvl="1" indent="-457200">
              <a:buAutoNum type="arabicPeriod"/>
            </a:pPr>
            <a:r>
              <a:rPr lang="en-US" dirty="0" err="1"/>
              <a:t>iezīmju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;</a:t>
            </a:r>
          </a:p>
          <a:p>
            <a:pPr marL="857250" lvl="1" indent="-457200">
              <a:buAutoNum type="arabicPeriod"/>
            </a:pPr>
            <a:r>
              <a:rPr lang="en-US" dirty="0" err="1"/>
              <a:t>apmācības</a:t>
            </a:r>
            <a:r>
              <a:rPr lang="en-US" dirty="0"/>
              <a:t> </a:t>
            </a:r>
            <a:r>
              <a:rPr lang="en-US" dirty="0" err="1"/>
              <a:t>ātrums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en-US" dirty="0" err="1"/>
              <a:t>Palielināts</a:t>
            </a:r>
            <a:r>
              <a:rPr lang="en-US" dirty="0"/>
              <a:t> </a:t>
            </a:r>
            <a:r>
              <a:rPr lang="en-US" dirty="0" err="1"/>
              <a:t>epohu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 un </a:t>
            </a:r>
            <a:r>
              <a:rPr lang="en-US" dirty="0" err="1"/>
              <a:t>analizētas</a:t>
            </a:r>
            <a:r>
              <a:rPr lang="en-US" dirty="0"/>
              <a:t> </a:t>
            </a:r>
            <a:r>
              <a:rPr lang="en-US" dirty="0" err="1"/>
              <a:t>kļūdas</a:t>
            </a:r>
            <a:r>
              <a:rPr lang="en-US" dirty="0"/>
              <a:t> </a:t>
            </a:r>
            <a:r>
              <a:rPr lang="en-US" dirty="0" err="1"/>
              <a:t>funkcijas</a:t>
            </a:r>
            <a:r>
              <a:rPr lang="en-US" dirty="0"/>
              <a:t> un </a:t>
            </a:r>
            <a:r>
              <a:rPr lang="en-US" dirty="0" err="1"/>
              <a:t>ticamības</a:t>
            </a:r>
            <a:r>
              <a:rPr lang="en-US" dirty="0"/>
              <a:t> </a:t>
            </a:r>
            <a:r>
              <a:rPr lang="en-US" dirty="0" err="1"/>
              <a:t>metrikas</a:t>
            </a:r>
            <a:r>
              <a:rPr lang="en-US" dirty="0"/>
              <a:t> </a:t>
            </a:r>
            <a:r>
              <a:rPr lang="en-US" dirty="0" err="1"/>
              <a:t>vērtību</a:t>
            </a:r>
            <a:r>
              <a:rPr lang="en-US" dirty="0"/>
              <a:t> </a:t>
            </a:r>
            <a:r>
              <a:rPr lang="en-US" dirty="0" err="1"/>
              <a:t>līknes</a:t>
            </a:r>
            <a:r>
              <a:rPr lang="en-US" dirty="0"/>
              <a:t> </a:t>
            </a:r>
            <a:r>
              <a:rPr lang="en-US" dirty="0" err="1"/>
              <a:t>apmācības</a:t>
            </a:r>
            <a:r>
              <a:rPr lang="en-US" dirty="0"/>
              <a:t> </a:t>
            </a:r>
            <a:r>
              <a:rPr lang="en-US" dirty="0" err="1"/>
              <a:t>laikā</a:t>
            </a:r>
            <a:endParaRPr lang="en-US" dirty="0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B03DA952-6D51-493B-A0C6-8718838D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Modeļu</a:t>
            </a:r>
            <a:r>
              <a:rPr lang="en-US" dirty="0"/>
              <a:t> </a:t>
            </a:r>
            <a:r>
              <a:rPr lang="en-US" dirty="0" err="1"/>
              <a:t>apmācība</a:t>
            </a:r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02479DB-8C7C-4F93-AAC3-5123F55E5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68341"/>
      </p:ext>
    </p:extLst>
  </p:cSld>
  <p:clrMapOvr>
    <a:masterClrMapping/>
  </p:clrMapOvr>
</p:sld>
</file>

<file path=ppt/theme/theme1.xml><?xml version="1.0" encoding="utf-8"?>
<a:theme xmlns:a="http://schemas.openxmlformats.org/drawingml/2006/main" name="L_Ekspresis_PPT_pamatne">
  <a:themeElements>
    <a:clrScheme name="Custom 6">
      <a:dk1>
        <a:srgbClr val="005551"/>
      </a:dk1>
      <a:lt1>
        <a:srgbClr val="FFFFFF"/>
      </a:lt1>
      <a:dk2>
        <a:srgbClr val="005551"/>
      </a:dk2>
      <a:lt2>
        <a:srgbClr val="FFFFFF"/>
      </a:lt2>
      <a:accent1>
        <a:srgbClr val="005551"/>
      </a:accent1>
      <a:accent2>
        <a:srgbClr val="BDCF3C"/>
      </a:accent2>
      <a:accent3>
        <a:srgbClr val="B72E91"/>
      </a:accent3>
      <a:accent4>
        <a:srgbClr val="27C4A6"/>
      </a:accent4>
      <a:accent5>
        <a:srgbClr val="FFC832"/>
      </a:accent5>
      <a:accent6>
        <a:srgbClr val="00B9F1"/>
      </a:accent6>
      <a:hlink>
        <a:srgbClr val="8B5BA4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L_Ekspresis_PPT_pamatne.potx</Template>
  <TotalTime>617</TotalTime>
  <Words>794</Words>
  <Application>Microsoft Office PowerPoint</Application>
  <PresentationFormat>Slaidrāde ekrānā (4:3)</PresentationFormat>
  <Paragraphs>145</Paragraphs>
  <Slides>25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L_Ekspresis_PPT_pamatne</vt:lpstr>
      <vt:lpstr>PowerPoint prezentācija</vt:lpstr>
      <vt:lpstr>Aktualitāte</vt:lpstr>
      <vt:lpstr>Mērķis un uzdevumi</vt:lpstr>
      <vt:lpstr>PowerPoint prezentācija</vt:lpstr>
      <vt:lpstr>Emociju klasificēšana</vt:lpstr>
      <vt:lpstr>Iepriekšējie pētījumi</vt:lpstr>
      <vt:lpstr>Metrikas</vt:lpstr>
      <vt:lpstr>Datu kopas</vt:lpstr>
      <vt:lpstr>Modeļu apmācība</vt:lpstr>
      <vt:lpstr>Uz IĪA šūnām balstīts modelis</vt:lpstr>
      <vt:lpstr>Uz IĪA šūnām un konvolūcijām balstīts modelis</vt:lpstr>
      <vt:lpstr>AMIGOS</vt:lpstr>
      <vt:lpstr>DREAMER</vt:lpstr>
      <vt:lpstr>Uz konvolūcijām un Furjē transf. balstīts modelis</vt:lpstr>
      <vt:lpstr>Secinājumi</vt:lpstr>
      <vt:lpstr>Turpmākās pētījumu iespējas</vt:lpstr>
      <vt:lpstr>Paldies par uzmanību! </vt:lpstr>
      <vt:lpstr>AMIGOS datu kopa</vt:lpstr>
      <vt:lpstr>PowerPoint prezentācija</vt:lpstr>
      <vt:lpstr>PowerPoint prezentācija</vt:lpstr>
      <vt:lpstr>DREAMER datu kopa</vt:lpstr>
      <vt:lpstr>PowerPoint prezentācija</vt:lpstr>
      <vt:lpstr>PowerPoint prezentācija</vt:lpstr>
      <vt:lpstr>PowerPoint prezentācija</vt:lpstr>
      <vt:lpstr>PowerPoint prezentācija</vt:lpstr>
    </vt:vector>
  </TitlesOfParts>
  <Company>ESM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JZ</dc:creator>
  <cp:lastModifiedBy>Aiga Andrijanova</cp:lastModifiedBy>
  <cp:revision>262</cp:revision>
  <dcterms:created xsi:type="dcterms:W3CDTF">2015-01-14T08:45:22Z</dcterms:created>
  <dcterms:modified xsi:type="dcterms:W3CDTF">2021-06-14T05:36:21Z</dcterms:modified>
</cp:coreProperties>
</file>