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sldIdLst>
    <p:sldId id="261" r:id="rId5"/>
    <p:sldId id="269" r:id="rId6"/>
    <p:sldId id="262" r:id="rId7"/>
    <p:sldId id="273" r:id="rId8"/>
    <p:sldId id="266" r:id="rId9"/>
    <p:sldId id="271" r:id="rId10"/>
    <p:sldId id="274" r:id="rId11"/>
    <p:sldId id="275" r:id="rId12"/>
    <p:sldId id="276" r:id="rId13"/>
    <p:sldId id="277" r:id="rId14"/>
    <p:sldId id="279" r:id="rId15"/>
    <p:sldId id="278" r:id="rId16"/>
    <p:sldId id="280" r:id="rId17"/>
    <p:sldId id="281" r:id="rId18"/>
    <p:sldId id="282" r:id="rId19"/>
    <p:sldId id="284" r:id="rId20"/>
    <p:sldId id="288" r:id="rId21"/>
    <p:sldId id="290" r:id="rId22"/>
    <p:sldId id="291" r:id="rId23"/>
    <p:sldId id="292" r:id="rId24"/>
    <p:sldId id="293" r:id="rId25"/>
    <p:sldId id="297" r:id="rId26"/>
    <p:sldId id="295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0C56B6-93FB-4AD8-B676-5339815B7058}" v="244" dt="2021-06-18T18:31:34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24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79B52-AAB6-4FA1-B34C-3E70CEF1DE07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3C8C6-684B-4910-AAF9-A82113B87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8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CF13-DEDD-4A9D-9DE8-F3AB5EB96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C2551-27DD-4468-98A4-CDB36597C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ADF04-956F-4CC8-819F-C544B984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79AF-0336-4A32-BC05-E23AAEB8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15EE7-CF70-4F52-AA07-C928936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37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80D7-6A2C-465F-BA7F-9E5908A9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DCB53-33E4-46BB-8BE1-CE4431B41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13008-13A4-4E85-883B-0E4A156F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66AF9-81D7-483D-988C-FDD243AC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6FA3-D0FC-4AF8-98E7-1DDC15D3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94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A6FDF-42AA-46DF-8498-7B9B9BA752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E0061-AE24-4C25-B5E2-D11F87A60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052D8-BE97-4F87-B323-79A2093A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07D09-0CA2-4765-A1E8-52F6B306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CC80-2973-4F68-B302-F2E4A2D1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26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33777" y="4695825"/>
            <a:ext cx="10803467" cy="495300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>
                <a:solidFill>
                  <a:srgbClr val="00555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lv-LV" sz="2700" dirty="0" err="1"/>
              <a:t>Text</a:t>
            </a:r>
            <a:r>
              <a:rPr lang="lv-LV" sz="2700" dirty="0"/>
              <a:t>, </a:t>
            </a:r>
            <a:r>
              <a:rPr lang="lv-LV" sz="2700" dirty="0" err="1"/>
              <a:t>text</a:t>
            </a:r>
            <a:r>
              <a:rPr lang="lv-LV" sz="2700" dirty="0"/>
              <a:t>, </a:t>
            </a:r>
            <a:r>
              <a:rPr lang="lv-LV" sz="2700" dirty="0" err="1"/>
              <a:t>text</a:t>
            </a:r>
            <a:endParaRPr lang="en-US" sz="27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34484" y="5372101"/>
            <a:ext cx="10803467" cy="276225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dirty="0"/>
              <a:t>Vārds, uzvārds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34484" y="5648325"/>
            <a:ext cx="10803467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sz="1400" dirty="0"/>
              <a:t>Amats</a:t>
            </a:r>
            <a:endParaRPr lang="lv-LV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34484" y="2705100"/>
            <a:ext cx="10803467" cy="1809750"/>
          </a:xfrm>
        </p:spPr>
        <p:txBody>
          <a:bodyPr>
            <a:normAutofit/>
          </a:bodyPr>
          <a:lstStyle>
            <a:lvl1pPr marL="0" indent="0" algn="ctr">
              <a:buNone/>
              <a:defRPr sz="5500" b="1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dirty="0"/>
              <a:t>Jaunas prezentācijas nosaukums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32367" y="6105525"/>
            <a:ext cx="10803467" cy="28575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sz="1400" dirty="0"/>
              <a:t>Datums</a:t>
            </a:r>
            <a:endParaRPr lang="lv-LV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6353" y="655744"/>
            <a:ext cx="2030727" cy="12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0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1949"/>
            <a:ext cx="10972800" cy="772587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Rīgas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8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AE74-47C8-4FA8-AE11-918811B9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F1C41-4E10-41BD-BC6A-6F2C41FE0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21D3-1986-4E82-B2B8-C96A7476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8ABB-B32C-4E24-8275-50E753AB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52D65-9B4B-4BE2-838F-95A614D3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9DE4F-1A80-4EEC-9845-3498C4B5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66900-5AE6-4783-842A-AE022E678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2A468-860F-4222-B23A-BC2D7C0B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25F18-63C0-49ED-9CE6-184801FA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9D32A-317C-4D7B-8DD4-5C45C2C7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1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E1B7-595A-4572-BB14-C497598E3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68F0-A1A9-4D75-8322-8A18B4981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5D7FA-EAC4-4CD9-B5CA-63811F5BA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FED73-FDCE-4F30-B7D4-1E34194E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44079-0F1B-44D7-97FE-8E379BC5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533C4-4569-4199-9E80-7C514919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4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B7AB-D7CB-4884-B63F-63BD5521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7BFE6-A1D7-4599-9D11-61AD22F29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81A5C-4BD7-428D-8AA0-E4D35C25D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8DC5E-18BF-4BE2-B682-5124D5A55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17684-0713-4C64-9D38-A978F993C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5691AE-636C-4DB4-9D10-864A4F4C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66394-E457-46EA-9455-E245B841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2AE0F-5B19-49F1-9146-E4FD58DE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2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D2F50-1212-4703-AF38-183CC102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4C59C-733B-49F4-B502-97A8AFD1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078E37-502B-4871-BEDE-44D69FF0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02E27-7C6E-43E6-AD44-7124B94F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22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C22E3-EABD-471F-A1C9-CCCD3175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ABEC4-FC36-4B04-B8CF-15EA2AC7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DEE91-C4BF-426C-9E5D-8F42F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5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2883-C3D9-43F8-9A02-521B4169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8FBA2-AFA3-4B79-9AB2-9897BB1EF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45CA9-0F7B-4DDD-AF90-FB218A6BD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F29B4-A537-44BB-8A13-A07AE002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E2546-5DBF-46A5-94C7-FB6D7622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590B3-78B5-4986-96D5-4FB9DA29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7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309A-2622-41B5-927D-CEFC9A7C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9565C-5776-4A39-8A0A-1DADF82D3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6C20B-0378-4895-A43C-8CC8F6288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1701E-C6E2-4ED9-B02E-EFA57AE6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FAB19-3E56-4430-AA50-A82C9E49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F914B-6042-4D86-8FE5-BF26DF95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28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761007-2B0F-4FA8-9E70-16D6D2D2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C4F0C-A4FD-4305-8656-07C036881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DDD17-66B8-45F4-B24A-CEBAA0092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D1A7F-744B-44EC-B61D-9F5CC7BA4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9C59C-B2C5-4BE5-9D66-AD4910AB7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F640-0B45-4206-B55A-F7E2B8FA6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32367" y="4448175"/>
            <a:ext cx="10803467" cy="495300"/>
          </a:xfrm>
        </p:spPr>
        <p:txBody>
          <a:bodyPr/>
          <a:lstStyle/>
          <a:p>
            <a:r>
              <a:rPr lang="en-GB" sz="2000" b="0" i="0" dirty="0">
                <a:solidFill>
                  <a:srgbClr val="555555"/>
                </a:solidFill>
                <a:effectLst/>
                <a:latin typeface="Open Sans"/>
              </a:rPr>
              <a:t>Use of machine learning to determine micro-expressions of emotions in videos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32367" y="5203031"/>
            <a:ext cx="10803467" cy="276225"/>
          </a:xfrm>
        </p:spPr>
        <p:txBody>
          <a:bodyPr/>
          <a:lstStyle/>
          <a:p>
            <a:r>
              <a:rPr lang="lv-LV" sz="2000" dirty="0"/>
              <a:t>Māris Ancāns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lv-LV" dirty="0" err="1"/>
              <a:t>Mašīnmācīšanās</a:t>
            </a:r>
            <a:r>
              <a:rPr lang="en-US" dirty="0"/>
              <a:t> </a:t>
            </a:r>
            <a:r>
              <a:rPr lang="en-US" dirty="0" err="1"/>
              <a:t>izmantošana</a:t>
            </a:r>
            <a:r>
              <a:rPr lang="en-US" dirty="0"/>
              <a:t> </a:t>
            </a:r>
            <a:r>
              <a:rPr lang="en-US" dirty="0" err="1"/>
              <a:t>emociju</a:t>
            </a:r>
            <a:r>
              <a:rPr lang="en-US" dirty="0"/>
              <a:t> </a:t>
            </a:r>
            <a:r>
              <a:rPr lang="en-US" dirty="0" err="1"/>
              <a:t>mikro-izteiksmju</a:t>
            </a:r>
            <a:r>
              <a:rPr lang="en-US" dirty="0"/>
              <a:t> </a:t>
            </a:r>
            <a:r>
              <a:rPr lang="en-US" dirty="0" err="1"/>
              <a:t>noteikšanai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4F40C2-7104-4DE0-999D-3511B94229E0}"/>
              </a:ext>
            </a:extLst>
          </p:cNvPr>
          <p:cNvSpPr txBox="1">
            <a:spLocks/>
          </p:cNvSpPr>
          <p:nvPr/>
        </p:nvSpPr>
        <p:spPr>
          <a:xfrm>
            <a:off x="694266" y="6334648"/>
            <a:ext cx="10803467" cy="276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00555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/>
              <a:t>Darba konsultants: Ēvalds Urtāns</a:t>
            </a:r>
            <a:endParaRPr lang="en-US" sz="2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25826E-60D7-4CA6-8C00-2AFB126EEF9F}"/>
              </a:ext>
            </a:extLst>
          </p:cNvPr>
          <p:cNvSpPr txBox="1">
            <a:spLocks/>
          </p:cNvSpPr>
          <p:nvPr/>
        </p:nvSpPr>
        <p:spPr>
          <a:xfrm>
            <a:off x="656166" y="5768839"/>
            <a:ext cx="10803467" cy="276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00555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/>
              <a:t>Darba vadītājs: Agris Ņikitenko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517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708571" cy="772587"/>
          </a:xfrm>
        </p:spPr>
        <p:txBody>
          <a:bodyPr/>
          <a:lstStyle/>
          <a:p>
            <a:pPr algn="ctr"/>
            <a:r>
              <a:rPr lang="lv-LV" dirty="0"/>
              <a:t>Seju re-identifikācija (</a:t>
            </a:r>
            <a:r>
              <a:rPr lang="lv-LV" dirty="0" err="1"/>
              <a:t>FaceNet</a:t>
            </a:r>
            <a:r>
              <a:rPr lang="lv-LV" dirty="0"/>
              <a:t>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5582452" y="1600840"/>
            <a:ext cx="1236359" cy="89684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050" name="Picture 2" descr="Face Recognition with FaceNet and MTCNN – Ars Futura">
            <a:extLst>
              <a:ext uri="{FF2B5EF4-FFF2-40B4-BE49-F238E27FC236}">
                <a16:creationId xmlns:a16="http://schemas.microsoft.com/office/drawing/2014/main" id="{F5E9B412-4AD5-425B-A900-1FC9EE7E2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83" b="10272"/>
          <a:stretch/>
        </p:blipFill>
        <p:spPr bwMode="auto">
          <a:xfrm>
            <a:off x="9522820" y="-431697"/>
            <a:ext cx="1576253" cy="214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ace Recognition with FaceNet and MTCNN – Ars Futura">
            <a:extLst>
              <a:ext uri="{FF2B5EF4-FFF2-40B4-BE49-F238E27FC236}">
                <a16:creationId xmlns:a16="http://schemas.microsoft.com/office/drawing/2014/main" id="{FDB346B0-BC76-491A-90DF-4DFA50391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5" t="35308" r="17247" b="32381"/>
          <a:stretch/>
        </p:blipFill>
        <p:spPr bwMode="auto">
          <a:xfrm rot="5400000">
            <a:off x="9196993" y="2675002"/>
            <a:ext cx="2296011" cy="68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ace Recognition with FaceNet and MTCNN – Ars Futura">
            <a:extLst>
              <a:ext uri="{FF2B5EF4-FFF2-40B4-BE49-F238E27FC236}">
                <a16:creationId xmlns:a16="http://schemas.microsoft.com/office/drawing/2014/main" id="{D56018AA-7E25-4211-9AAF-38AB2A4C2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6" t="6107" r="1868" b="16671"/>
          <a:stretch/>
        </p:blipFill>
        <p:spPr bwMode="auto">
          <a:xfrm>
            <a:off x="10131836" y="4191281"/>
            <a:ext cx="590006" cy="184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B96C0D-55FF-40CD-A1DE-BC24172726C7}"/>
              </a:ext>
            </a:extLst>
          </p:cNvPr>
          <p:cNvCxnSpPr/>
          <p:nvPr/>
        </p:nvCxnSpPr>
        <p:spPr>
          <a:xfrm>
            <a:off x="10376409" y="1550261"/>
            <a:ext cx="0" cy="294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7DC86F-8A6B-45D8-BB2A-554BFE6CCF73}"/>
              </a:ext>
            </a:extLst>
          </p:cNvPr>
          <p:cNvCxnSpPr/>
          <p:nvPr/>
        </p:nvCxnSpPr>
        <p:spPr>
          <a:xfrm>
            <a:off x="10378936" y="4167082"/>
            <a:ext cx="0" cy="294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67DEE-70CC-4D84-B78E-3D1C368703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50D1EED-75FD-4359-A901-A486E561C745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10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1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61417" cy="905691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Seju rakstur-iezīmju atrašana(FAN-</a:t>
            </a:r>
            <a:r>
              <a:rPr lang="lv-LV" sz="4000" dirty="0" err="1"/>
              <a:t>Face</a:t>
            </a:r>
            <a:r>
              <a:rPr lang="lv-LV" sz="4000" dirty="0"/>
              <a:t>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5451823" y="3665533"/>
            <a:ext cx="1680497" cy="119384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337B178-BF96-40B8-BA96-B00003C5D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8577" r="41745" b="34050"/>
          <a:stretch/>
        </p:blipFill>
        <p:spPr>
          <a:xfrm>
            <a:off x="8872080" y="953589"/>
            <a:ext cx="1507698" cy="2242368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E0AE2F-C187-4716-A945-C2D5106BB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0" t="35159" r="46865" b="30176"/>
          <a:stretch/>
        </p:blipFill>
        <p:spPr>
          <a:xfrm>
            <a:off x="8804366" y="3814353"/>
            <a:ext cx="1507698" cy="2090058"/>
          </a:xfrm>
          <a:prstGeom prst="rect">
            <a:avLst/>
          </a:prstGeom>
        </p:spPr>
      </p:pic>
      <p:pic>
        <p:nvPicPr>
          <p:cNvPr id="14" name="Picture 1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4007D316-47CF-4E25-8F4B-1BB8BC99EF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6285" r="28410" b="44078"/>
          <a:stretch/>
        </p:blipFill>
        <p:spPr>
          <a:xfrm>
            <a:off x="10581498" y="996893"/>
            <a:ext cx="1408780" cy="2155760"/>
          </a:xfrm>
          <a:prstGeom prst="rect">
            <a:avLst/>
          </a:prstGeom>
        </p:spPr>
      </p:pic>
      <p:pic>
        <p:nvPicPr>
          <p:cNvPr id="20" name="Picture 19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0D4C7BEE-5B8F-49BB-8324-769B1B4AE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4277" r="48567" b="57908"/>
          <a:stretch/>
        </p:blipFill>
        <p:spPr>
          <a:xfrm>
            <a:off x="10511501" y="3813755"/>
            <a:ext cx="1478777" cy="21557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6D9FE-CA07-4FE7-9DBF-34241285B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F00CE27B-4289-4ABD-991C-97C0FAD2CF1E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11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5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08570" cy="905691"/>
          </a:xfrm>
        </p:spPr>
        <p:txBody>
          <a:bodyPr>
            <a:noAutofit/>
          </a:bodyPr>
          <a:lstStyle/>
          <a:p>
            <a:pPr algn="ctr"/>
            <a:r>
              <a:rPr lang="lv-LV" sz="3200" dirty="0"/>
              <a:t>Seju segmentēšana (</a:t>
            </a:r>
            <a:r>
              <a:rPr lang="lv-LV" sz="3200" dirty="0" err="1"/>
              <a:t>Pyramid</a:t>
            </a:r>
            <a:r>
              <a:rPr lang="lv-LV" sz="3200" dirty="0"/>
              <a:t> </a:t>
            </a:r>
            <a:r>
              <a:rPr lang="lv-LV" sz="3200" dirty="0" err="1"/>
              <a:t>Attention</a:t>
            </a:r>
            <a:r>
              <a:rPr lang="lv-LV" sz="3200" dirty="0"/>
              <a:t> </a:t>
            </a:r>
            <a:r>
              <a:rPr lang="lv-LV" sz="3200" dirty="0" err="1"/>
              <a:t>Network</a:t>
            </a:r>
            <a:r>
              <a:rPr lang="lv-LV" sz="3200" dirty="0"/>
              <a:t>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5399572" y="2539324"/>
            <a:ext cx="1663079" cy="96152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Picture 3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B0A88E94-A002-4BC6-856E-F90A48399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83" y="826119"/>
            <a:ext cx="1028209" cy="1028209"/>
          </a:xfrm>
          <a:prstGeom prst="rect">
            <a:avLst/>
          </a:prstGeom>
        </p:spPr>
      </p:pic>
      <p:pic>
        <p:nvPicPr>
          <p:cNvPr id="8" name="Picture 7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96C8D7AF-1888-4AF5-A1D4-5672CCC6D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83" y="2086179"/>
            <a:ext cx="1028209" cy="1028209"/>
          </a:xfrm>
          <a:prstGeom prst="rect">
            <a:avLst/>
          </a:prstGeom>
        </p:spPr>
      </p:pic>
      <p:pic>
        <p:nvPicPr>
          <p:cNvPr id="13" name="Picture 12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40187ACB-3A8A-4B52-889B-656F42AC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83" y="3340483"/>
            <a:ext cx="1028209" cy="1028209"/>
          </a:xfrm>
          <a:prstGeom prst="rect">
            <a:avLst/>
          </a:prstGeom>
        </p:spPr>
      </p:pic>
      <p:pic>
        <p:nvPicPr>
          <p:cNvPr id="16" name="Picture 15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3898C36F-7AFC-460F-A085-C1E8CAD27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83" y="4627056"/>
            <a:ext cx="1028209" cy="1028209"/>
          </a:xfrm>
          <a:prstGeom prst="rect">
            <a:avLst/>
          </a:prstGeom>
        </p:spPr>
      </p:pic>
      <p:pic>
        <p:nvPicPr>
          <p:cNvPr id="19" name="Picture 18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95C0299C-1427-48D4-84F2-CDB2F19D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81" y="826119"/>
            <a:ext cx="1028209" cy="1028209"/>
          </a:xfrm>
          <a:prstGeom prst="rect">
            <a:avLst/>
          </a:prstGeom>
        </p:spPr>
      </p:pic>
      <p:pic>
        <p:nvPicPr>
          <p:cNvPr id="21" name="Picture 20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44D05A7F-94DF-4AF9-B343-0C6489B09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80" y="2086179"/>
            <a:ext cx="1028209" cy="1028209"/>
          </a:xfrm>
          <a:prstGeom prst="rect">
            <a:avLst/>
          </a:prstGeom>
        </p:spPr>
      </p:pic>
      <p:pic>
        <p:nvPicPr>
          <p:cNvPr id="23" name="Picture 22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5F73AC1D-E468-4FF6-97F4-EA05452C5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79" y="3340483"/>
            <a:ext cx="1028209" cy="1028209"/>
          </a:xfrm>
          <a:prstGeom prst="rect">
            <a:avLst/>
          </a:prstGeom>
        </p:spPr>
      </p:pic>
      <p:pic>
        <p:nvPicPr>
          <p:cNvPr id="25" name="Picture 24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BD8A6FC0-306A-4828-8413-51E7037B8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179" y="4627056"/>
            <a:ext cx="1028209" cy="1028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802620-796F-4494-8178-C54C05E7A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94" y="826119"/>
            <a:ext cx="1028209" cy="1028209"/>
          </a:xfrm>
          <a:prstGeom prst="rect">
            <a:avLst/>
          </a:prstGeom>
        </p:spPr>
      </p:pic>
      <p:pic>
        <p:nvPicPr>
          <p:cNvPr id="29" name="Picture 28" descr="A close up of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01EAE47-6362-45C4-94EF-12363670C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93" y="2086179"/>
            <a:ext cx="1028209" cy="1028209"/>
          </a:xfrm>
          <a:prstGeom prst="rect">
            <a:avLst/>
          </a:prstGeom>
        </p:spPr>
      </p:pic>
      <p:pic>
        <p:nvPicPr>
          <p:cNvPr id="31" name="Picture 30" descr="A close-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AAC05B6F-243A-48D7-8DE4-15F2DB349E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93" y="3340483"/>
            <a:ext cx="1028209" cy="10282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3851DF-B39E-4D76-8C27-D041D82288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93" y="4627056"/>
            <a:ext cx="1028209" cy="10282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4002AAF-E416-48FB-BC25-AA345C7B55A3}"/>
              </a:ext>
            </a:extLst>
          </p:cNvPr>
          <p:cNvSpPr/>
          <p:nvPr/>
        </p:nvSpPr>
        <p:spPr>
          <a:xfrm>
            <a:off x="7378615" y="3191216"/>
            <a:ext cx="1252892" cy="125886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AFFE0-D548-4F2F-95AE-03F7FAE36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070B3892-FCDE-46A8-9F7A-16DC81F44B3A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12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4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74926" cy="905691"/>
          </a:xfrm>
        </p:spPr>
        <p:txBody>
          <a:bodyPr>
            <a:noAutofit/>
          </a:bodyPr>
          <a:lstStyle/>
          <a:p>
            <a:pPr algn="ctr"/>
            <a:r>
              <a:rPr lang="lv-LV" dirty="0"/>
              <a:t>Sejas virziena noteikšana (</a:t>
            </a:r>
            <a:r>
              <a:rPr lang="lv-LV" dirty="0" err="1"/>
              <a:t>Hopenet</a:t>
            </a:r>
            <a:r>
              <a:rPr lang="lv-LV" dirty="0"/>
              <a:t>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5382155" y="4859382"/>
            <a:ext cx="1680497" cy="111013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5D0DE-051B-463D-92D7-53DB81A84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09"/>
          <a:stretch/>
        </p:blipFill>
        <p:spPr>
          <a:xfrm>
            <a:off x="9303303" y="2389038"/>
            <a:ext cx="2231923" cy="383078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6CD161C-DA3A-48E2-B527-23583A9F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979" y="36985"/>
            <a:ext cx="2266247" cy="234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FE1A0-D71B-4674-A6B3-31758304F8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F8545BF-BD90-441D-A7EF-1A796453E3C7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13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6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04366" cy="905691"/>
          </a:xfrm>
        </p:spPr>
        <p:txBody>
          <a:bodyPr>
            <a:noAutofit/>
          </a:bodyPr>
          <a:lstStyle/>
          <a:p>
            <a:pPr algn="ctr"/>
            <a:r>
              <a:rPr lang="lv-LV" sz="3200" dirty="0"/>
              <a:t>Dzimuma klasifikācija (VGG)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5364738" y="5921829"/>
            <a:ext cx="1680497" cy="90521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9DD56-698E-4671-B816-379E84912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D05C3A0-BF3E-4BE0-AA17-51E282F3FA76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14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E5C418-FA76-4FDD-9760-5D5D095A9CE4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74926" cy="905691"/>
          </a:xfrm>
        </p:spPr>
        <p:txBody>
          <a:bodyPr>
            <a:noAutofit/>
          </a:bodyPr>
          <a:lstStyle/>
          <a:p>
            <a:r>
              <a:rPr lang="lv-LV" sz="3200" dirty="0"/>
              <a:t>Mel </a:t>
            </a:r>
            <a:r>
              <a:rPr lang="lv-LV" sz="3200" dirty="0" err="1"/>
              <a:t>spektrogrammas</a:t>
            </a:r>
            <a:r>
              <a:rPr lang="lv-LV" sz="3200" dirty="0"/>
              <a:t> izgūšana (</a:t>
            </a:r>
            <a:r>
              <a:rPr lang="lv-LV" sz="3200" dirty="0" err="1"/>
              <a:t>librosa</a:t>
            </a:r>
            <a:r>
              <a:rPr lang="lv-LV" sz="3200" dirty="0"/>
              <a:t>)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2177401" y="4441372"/>
            <a:ext cx="1680497" cy="94726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DA7D3A-7828-4A2D-92CF-CD70D869B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16" y="0"/>
            <a:ext cx="2800911" cy="3592708"/>
          </a:xfrm>
          <a:prstGeom prst="rect">
            <a:avLst/>
          </a:prstGeom>
        </p:spPr>
      </p:pic>
      <p:pic>
        <p:nvPicPr>
          <p:cNvPr id="10" name="Picture 9" descr="A picture containing text, stack&#10;&#10;Description automatically generated">
            <a:extLst>
              <a:ext uri="{FF2B5EF4-FFF2-40B4-BE49-F238E27FC236}">
                <a16:creationId xmlns:a16="http://schemas.microsoft.com/office/drawing/2014/main" id="{61E45483-62B4-4E5C-9BE2-2AD57D1E1E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3"/>
          <a:stretch/>
        </p:blipFill>
        <p:spPr>
          <a:xfrm>
            <a:off x="8904637" y="3590835"/>
            <a:ext cx="2800912" cy="26311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AF1E3-8BBC-4E8B-8714-ECFA5833B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EA8A27D-A8E3-4036-ACBD-AB04EFC0A440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15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50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0"/>
            <a:ext cx="9474926" cy="905691"/>
          </a:xfrm>
        </p:spPr>
        <p:txBody>
          <a:bodyPr>
            <a:noAutofit/>
          </a:bodyPr>
          <a:lstStyle/>
          <a:p>
            <a:pPr algn="ctr"/>
            <a:r>
              <a:rPr lang="lv-LV" sz="3200" dirty="0"/>
              <a:t>Kadru sekvences dalīšana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DADFB-8913-4461-B3A3-8A224D9D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79" y="3185115"/>
            <a:ext cx="8591058" cy="358198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52503C3-3028-416D-BA57-56B4974C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15" y="1299781"/>
            <a:ext cx="10972800" cy="984468"/>
          </a:xfrm>
        </p:spPr>
        <p:txBody>
          <a:bodyPr>
            <a:normAutofit fontScale="92500" lnSpcReduction="20000"/>
          </a:bodyPr>
          <a:lstStyle/>
          <a:p>
            <a:r>
              <a:rPr lang="lv-LV" dirty="0">
                <a:solidFill>
                  <a:schemeClr val="tx1"/>
                </a:solidFill>
              </a:rPr>
              <a:t>Video klipi ir dažādos garumos</a:t>
            </a:r>
          </a:p>
          <a:p>
            <a:r>
              <a:rPr lang="lv-LV" dirty="0">
                <a:solidFill>
                  <a:schemeClr val="tx1"/>
                </a:solidFill>
              </a:rPr>
              <a:t>Tos iespējams sadalīt sīkākos segmentos</a:t>
            </a:r>
          </a:p>
          <a:p>
            <a:r>
              <a:rPr lang="lv-LV" dirty="0">
                <a:solidFill>
                  <a:schemeClr val="tx1"/>
                </a:solidFill>
              </a:rPr>
              <a:t>Tiek piešķirta tās pašas emocijas klase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61533-6184-45EC-B01D-6DF2BEBD8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43118F1-EA04-4104-B5C2-F22E37E05401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16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6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3" y="84083"/>
            <a:ext cx="6757551" cy="905691"/>
          </a:xfrm>
        </p:spPr>
        <p:txBody>
          <a:bodyPr>
            <a:noAutofit/>
          </a:bodyPr>
          <a:lstStyle/>
          <a:p>
            <a:pPr algn="ctr"/>
            <a:r>
              <a:rPr lang="lv-LV" sz="3200" dirty="0"/>
              <a:t>Izveidotā modeļa arhitektūra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ADE858-3B32-4FB1-A6B5-98C90103B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75" y="105103"/>
            <a:ext cx="5591197" cy="666881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AFDBDE5-F16A-484F-AFD9-66D63CEC6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6" y="3439510"/>
            <a:ext cx="7378002" cy="17537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E94EBC-81A8-40D9-96EE-128B8F094B50}"/>
              </a:ext>
            </a:extLst>
          </p:cNvPr>
          <p:cNvCxnSpPr>
            <a:cxnSpLocks/>
          </p:cNvCxnSpPr>
          <p:nvPr/>
        </p:nvCxnSpPr>
        <p:spPr>
          <a:xfrm flipV="1">
            <a:off x="6367496" y="2111513"/>
            <a:ext cx="1661526" cy="1234403"/>
          </a:xfrm>
          <a:prstGeom prst="straightConnector1">
            <a:avLst/>
          </a:prstGeom>
          <a:ln w="952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9EBDD5-4181-414E-8666-38665DA0BC47}"/>
              </a:ext>
            </a:extLst>
          </p:cNvPr>
          <p:cNvSpPr txBox="1"/>
          <p:nvPr/>
        </p:nvSpPr>
        <p:spPr>
          <a:xfrm>
            <a:off x="350154" y="2861168"/>
            <a:ext cx="58167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dirty="0"/>
              <a:t>Mel spektra dimensijas reducēšana izmantojot LSTM</a:t>
            </a:r>
          </a:p>
          <a:p>
            <a:r>
              <a:rPr kumimoji="0" lang="lv-LV" altLang="lv-LV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(Laiks t, 256, </a:t>
            </a:r>
            <a:r>
              <a:rPr kumimoji="0" lang="lv-LV" altLang="lv-LV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mel_logi</a:t>
            </a:r>
            <a:r>
              <a:rPr kumimoji="0" lang="lv-LV" altLang="lv-LV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--&gt; (Laiks t, 256) </a:t>
            </a:r>
            <a:endParaRPr lang="lv-LV" sz="1900" dirty="0"/>
          </a:p>
          <a:p>
            <a:endParaRPr lang="lv-LV" sz="19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42ECC-BFE2-4B46-8C66-3FC50B8A56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93480" y="6268271"/>
            <a:ext cx="2743200" cy="365125"/>
          </a:xfrm>
        </p:spPr>
        <p:txBody>
          <a:bodyPr/>
          <a:lstStyle/>
          <a:p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9D879D3-94DF-4177-A6F3-8111724A4396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17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9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Rezultāti klašu kombinācijām un modeļiem katram dzimumam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6B95-7F73-4C65-AB0F-1DFE17742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4CE51-680D-4D5B-A611-F2C50B13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91" y="1834698"/>
            <a:ext cx="5150317" cy="4261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DF7F7-7E33-43D9-B41C-48098A15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86" y="1778167"/>
            <a:ext cx="5991297" cy="214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5678503" y="4422655"/>
            <a:ext cx="61264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Vidēji iedalot datu kopas rezultāts uzlabojas: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Vīriešu kopā </a:t>
            </a:r>
            <a:r>
              <a:rPr lang="lv-LV" dirty="0">
                <a:solidFill>
                  <a:srgbClr val="FF0000"/>
                </a:solidFill>
              </a:rPr>
              <a:t>+ 1.73%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Sieviešu kopā </a:t>
            </a:r>
            <a:r>
              <a:rPr lang="lv-LV" dirty="0">
                <a:solidFill>
                  <a:srgbClr val="FF0000"/>
                </a:solidFill>
              </a:rPr>
              <a:t>+ 0.07%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Nav ievērojams uzlabojums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Jūtīgs pret specifisku sadalījumu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08FA499-ED6E-4B1D-899E-C3BA39E17711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18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6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" y="266155"/>
            <a:ext cx="7463246" cy="772587"/>
          </a:xfrm>
        </p:spPr>
        <p:txBody>
          <a:bodyPr>
            <a:normAutofit/>
          </a:bodyPr>
          <a:lstStyle/>
          <a:p>
            <a:r>
              <a:rPr lang="lv-LV" sz="2800" dirty="0"/>
              <a:t>Rezultāti ar iepriekš-apmācītu kodētāju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6B95-7F73-4C65-AB0F-1DFE17742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139969" y="1234664"/>
            <a:ext cx="7374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/>
              <a:t>Iepriek</a:t>
            </a:r>
            <a:r>
              <a:rPr lang="lv-LV" sz="2000" dirty="0"/>
              <a:t>š </a:t>
            </a:r>
            <a:r>
              <a:rPr lang="lv-LV" sz="2000" dirty="0">
                <a:solidFill>
                  <a:srgbClr val="00B050"/>
                </a:solidFill>
              </a:rPr>
              <a:t>apmācīts</a:t>
            </a:r>
            <a:r>
              <a:rPr lang="lv-LV" sz="2000" dirty="0"/>
              <a:t> kodētājs vidēji sniedz </a:t>
            </a:r>
            <a:r>
              <a:rPr lang="lv-LV" sz="2000" dirty="0">
                <a:solidFill>
                  <a:srgbClr val="FF0000"/>
                </a:solidFill>
              </a:rPr>
              <a:t>71.33% </a:t>
            </a:r>
            <a:r>
              <a:rPr lang="lv-LV" sz="2000" dirty="0"/>
              <a:t>precizitāti</a:t>
            </a:r>
          </a:p>
          <a:p>
            <a:r>
              <a:rPr lang="lv-LV" sz="2000" dirty="0"/>
              <a:t>Iepriekš </a:t>
            </a:r>
            <a:r>
              <a:rPr lang="lv-LV" sz="2000" dirty="0" err="1">
                <a:solidFill>
                  <a:srgbClr val="FF0000"/>
                </a:solidFill>
              </a:rPr>
              <a:t>neapmacīts</a:t>
            </a:r>
            <a:r>
              <a:rPr lang="lv-LV" sz="2000" dirty="0"/>
              <a:t> kodētājs vidēji sniedz </a:t>
            </a:r>
            <a:r>
              <a:rPr lang="lv-LV" sz="2000" dirty="0">
                <a:solidFill>
                  <a:srgbClr val="FF0000"/>
                </a:solidFill>
              </a:rPr>
              <a:t>59.85 %</a:t>
            </a:r>
          </a:p>
          <a:p>
            <a:endParaRPr lang="lv-LV" sz="1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B502E85-DF9F-431B-8BBF-25420DFB5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89" y="1"/>
            <a:ext cx="574981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755377-24D7-40E2-AD90-7C6F2A9939C0}"/>
              </a:ext>
            </a:extLst>
          </p:cNvPr>
          <p:cNvSpPr/>
          <p:nvPr/>
        </p:nvSpPr>
        <p:spPr>
          <a:xfrm>
            <a:off x="9982200" y="1783512"/>
            <a:ext cx="1574074" cy="6011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59D9085-E46A-45E9-B934-B146DE6F06AD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19 / 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1FBEB-D7E5-481F-9DCB-C12E7F631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2384694"/>
            <a:ext cx="6315744" cy="44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3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Galvenie darba mērķi un uzdevumi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39113" y="6224997"/>
            <a:ext cx="2743200" cy="365125"/>
          </a:xfrm>
        </p:spPr>
        <p:txBody>
          <a:bodyPr/>
          <a:lstStyle/>
          <a:p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559035"/>
            <a:ext cx="11380150" cy="439808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lv-LV" sz="2400" dirty="0" err="1">
                <a:solidFill>
                  <a:schemeClr val="tx1"/>
                </a:solidFill>
              </a:rPr>
              <a:t>ērķis</a:t>
            </a:r>
            <a:r>
              <a:rPr lang="lv-LV" sz="2400" dirty="0">
                <a:solidFill>
                  <a:schemeClr val="tx1"/>
                </a:solidFill>
              </a:rPr>
              <a:t> –  izveidot dziļajā </a:t>
            </a:r>
            <a:r>
              <a:rPr lang="lv-LV" sz="2400" dirty="0" err="1">
                <a:solidFill>
                  <a:schemeClr val="tx1"/>
                </a:solidFill>
              </a:rPr>
              <a:t>mašīnapmācībā</a:t>
            </a:r>
            <a:r>
              <a:rPr lang="lv-LV" sz="2400" dirty="0">
                <a:solidFill>
                  <a:schemeClr val="tx1"/>
                </a:solidFill>
              </a:rPr>
              <a:t> balstītu modeli un datu priekšapstrādi, lai </a:t>
            </a:r>
            <a:r>
              <a:rPr lang="en-GB" sz="2400" dirty="0" err="1">
                <a:solidFill>
                  <a:schemeClr val="tx1"/>
                </a:solidFill>
              </a:rPr>
              <a:t>veiktu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lv-LV" sz="2400" dirty="0">
                <a:solidFill>
                  <a:schemeClr val="tx1"/>
                </a:solidFill>
              </a:rPr>
              <a:t>emociju </a:t>
            </a:r>
            <a:r>
              <a:rPr lang="en-GB" sz="2400" dirty="0" err="1">
                <a:solidFill>
                  <a:schemeClr val="tx1"/>
                </a:solidFill>
              </a:rPr>
              <a:t>klasific</a:t>
            </a:r>
            <a:r>
              <a:rPr lang="lv-LV" sz="2400" dirty="0">
                <a:solidFill>
                  <a:schemeClr val="tx1"/>
                </a:solidFill>
              </a:rPr>
              <a:t>ēšanu izmantojot </a:t>
            </a:r>
            <a:r>
              <a:rPr lang="lv-LV" sz="2400" dirty="0" err="1">
                <a:solidFill>
                  <a:schemeClr val="tx1"/>
                </a:solidFill>
              </a:rPr>
              <a:t>multi</a:t>
            </a:r>
            <a:r>
              <a:rPr lang="lv-LV" sz="2400" dirty="0">
                <a:solidFill>
                  <a:schemeClr val="tx1"/>
                </a:solidFill>
              </a:rPr>
              <a:t>-modālus </a:t>
            </a:r>
            <a:r>
              <a:rPr lang="lv-LV" sz="2400" dirty="0">
                <a:solidFill>
                  <a:srgbClr val="FF0000"/>
                </a:solidFill>
              </a:rPr>
              <a:t>audio-video</a:t>
            </a:r>
            <a:r>
              <a:rPr lang="lv-LV" sz="2400" dirty="0">
                <a:solidFill>
                  <a:schemeClr val="tx1"/>
                </a:solidFill>
              </a:rPr>
              <a:t> datus</a:t>
            </a:r>
          </a:p>
          <a:p>
            <a:pPr marL="0" indent="0">
              <a:buNone/>
            </a:pPr>
            <a:endParaRPr lang="lv-LV" sz="2400" dirty="0">
              <a:solidFill>
                <a:schemeClr val="tx1"/>
              </a:solidFill>
            </a:endParaRPr>
          </a:p>
          <a:p>
            <a:r>
              <a:rPr lang="lv-LV" sz="2400" dirty="0">
                <a:solidFill>
                  <a:schemeClr val="tx1"/>
                </a:solidFill>
              </a:rPr>
              <a:t>Darba uzdevumi:</a:t>
            </a:r>
          </a:p>
          <a:p>
            <a:pPr marL="457200" lvl="1" indent="0">
              <a:buNone/>
            </a:pPr>
            <a:r>
              <a:rPr lang="lv-LV" sz="2400" dirty="0">
                <a:solidFill>
                  <a:schemeClr val="tx1"/>
                </a:solidFill>
              </a:rPr>
              <a:t>• Apkopot un analizēt pieejamās datu kopas </a:t>
            </a:r>
          </a:p>
          <a:p>
            <a:pPr marL="457200" lvl="1" indent="0">
              <a:buNone/>
            </a:pPr>
            <a:r>
              <a:rPr lang="lv-LV" sz="2400" dirty="0">
                <a:solidFill>
                  <a:schemeClr val="tx1"/>
                </a:solidFill>
              </a:rPr>
              <a:t>• Implementēt un </a:t>
            </a:r>
            <a:r>
              <a:rPr lang="en-GB" sz="2400" dirty="0" err="1">
                <a:solidFill>
                  <a:schemeClr val="tx1"/>
                </a:solidFill>
              </a:rPr>
              <a:t>apm</a:t>
            </a:r>
            <a:r>
              <a:rPr lang="lv-LV" sz="2400" dirty="0" err="1">
                <a:solidFill>
                  <a:schemeClr val="tx1"/>
                </a:solidFill>
              </a:rPr>
              <a:t>ācīt</a:t>
            </a:r>
            <a:r>
              <a:rPr lang="lv-LV" sz="2400" dirty="0">
                <a:solidFill>
                  <a:schemeClr val="tx1"/>
                </a:solidFill>
              </a:rPr>
              <a:t> modeļus emociju klasifikācijai</a:t>
            </a:r>
          </a:p>
          <a:p>
            <a:pPr marL="457200" lvl="1" indent="0">
              <a:buNone/>
            </a:pPr>
            <a:r>
              <a:rPr lang="lv-LV" sz="2400" dirty="0">
                <a:solidFill>
                  <a:schemeClr val="tx1"/>
                </a:solidFill>
              </a:rPr>
              <a:t>• Implementēt un analizēt dažādas datu kopu šķirošanas un filtrēšanas metodes </a:t>
            </a:r>
          </a:p>
          <a:p>
            <a:pPr marL="457200" lvl="1" indent="0">
              <a:buNone/>
            </a:pPr>
            <a:r>
              <a:rPr lang="lv-LV" sz="2400" dirty="0">
                <a:solidFill>
                  <a:schemeClr val="tx1"/>
                </a:solidFill>
              </a:rPr>
              <a:t>• Izpētīt dažādu iepriekš trenēta sejas kodētāju ietekmi uz emociju atpazīšanas modeli </a:t>
            </a:r>
          </a:p>
          <a:p>
            <a:pPr marL="114300" indent="0">
              <a:buNone/>
            </a:pPr>
            <a:endParaRPr lang="lv-LV" sz="2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lv-LV" sz="2600" dirty="0">
                <a:solidFill>
                  <a:schemeClr val="tx1"/>
                </a:solidFill>
              </a:rPr>
              <a:t>Svarīgākā hipotēze:</a:t>
            </a:r>
          </a:p>
          <a:p>
            <a:pPr lvl="1"/>
            <a:r>
              <a:rPr lang="lv-LV" sz="2400" dirty="0">
                <a:solidFill>
                  <a:schemeClr val="tx1"/>
                </a:solidFill>
              </a:rPr>
              <a:t>	Emociju atpazīšanā svarīgs faktors ir personu identitāte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51A3E57-8D89-40AF-990F-03409CAEB897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2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61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Rezultāti dažādām segmentācijas metodēm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5325130" y="1251672"/>
            <a:ext cx="6126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u="sng" dirty="0"/>
              <a:t>Seju rotācijas mērķis </a:t>
            </a:r>
            <a:r>
              <a:rPr lang="lv-LV" sz="1600" dirty="0"/>
              <a:t>– konvolūciju slāņiem specializēties uz specifiskiem reģioniem (acis, vaigi, mute)</a:t>
            </a:r>
          </a:p>
          <a:p>
            <a:r>
              <a:rPr lang="lv-LV" sz="1600" u="sng" dirty="0"/>
              <a:t>Segmentācijas mērķis </a:t>
            </a:r>
            <a:r>
              <a:rPr lang="lv-LV" sz="1600" dirty="0"/>
              <a:t>– novērst fona ietekmi, fokusēties uz vaibstiem, novērst pārmācīšanos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662BB1-9B1D-4E17-9E3F-4DE5F00D11DD}"/>
              </a:ext>
            </a:extLst>
          </p:cNvPr>
          <p:cNvGrpSpPr/>
          <p:nvPr/>
        </p:nvGrpSpPr>
        <p:grpSpPr>
          <a:xfrm>
            <a:off x="5779424" y="2891723"/>
            <a:ext cx="5331051" cy="2289445"/>
            <a:chOff x="479814" y="2009967"/>
            <a:chExt cx="6410633" cy="29847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49FDAF-73B6-487D-BCD4-DAEC35288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637"/>
            <a:stretch/>
          </p:blipFill>
          <p:spPr>
            <a:xfrm>
              <a:off x="479814" y="2009967"/>
              <a:ext cx="6410633" cy="2984777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49EE43D-5873-4716-B1EB-334F940A6666}"/>
                </a:ext>
              </a:extLst>
            </p:cNvPr>
            <p:cNvCxnSpPr/>
            <p:nvPr/>
          </p:nvCxnSpPr>
          <p:spPr>
            <a:xfrm>
              <a:off x="3763787" y="3067664"/>
              <a:ext cx="1468939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6AE074-867E-4432-A637-7D1E325DECD8}"/>
                </a:ext>
              </a:extLst>
            </p:cNvPr>
            <p:cNvCxnSpPr/>
            <p:nvPr/>
          </p:nvCxnSpPr>
          <p:spPr>
            <a:xfrm>
              <a:off x="5361530" y="2967376"/>
              <a:ext cx="1468939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1FEA37-F8D8-4739-A6C2-EE5ABD6152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814" y="2967376"/>
              <a:ext cx="1402080" cy="100288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C1159FD-208A-4E4F-8198-B5A272F5853E}"/>
                </a:ext>
              </a:extLst>
            </p:cNvPr>
            <p:cNvCxnSpPr>
              <a:cxnSpLocks/>
            </p:cNvCxnSpPr>
            <p:nvPr/>
          </p:nvCxnSpPr>
          <p:spPr>
            <a:xfrm>
              <a:off x="530942" y="4105951"/>
              <a:ext cx="1457141" cy="117987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97FB9-442B-4D7F-A644-C70CC51CE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30" y="964544"/>
            <a:ext cx="5058692" cy="4642989"/>
          </a:xfrm>
          <a:prstGeom prst="rect">
            <a:avLst/>
          </a:prstGeom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5C40B32B-3C8A-4497-87EB-CBC04A2F6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469E1474-8F3F-4E3A-AA44-C8CBF452D710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20 / 23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479FC-2F85-460A-9E16-313F30C24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7" t="120" r="107" b="66072"/>
          <a:stretch/>
        </p:blipFill>
        <p:spPr>
          <a:xfrm>
            <a:off x="0" y="5713918"/>
            <a:ext cx="12192000" cy="11609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8B6826-98DA-4C14-B290-A38FA9C4EFEE}"/>
              </a:ext>
            </a:extLst>
          </p:cNvPr>
          <p:cNvSpPr txBox="1"/>
          <p:nvPr/>
        </p:nvSpPr>
        <p:spPr>
          <a:xfrm>
            <a:off x="8074724" y="5154314"/>
            <a:ext cx="2887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u="sng" dirty="0" err="1"/>
              <a:t>GradCam</a:t>
            </a:r>
            <a:r>
              <a:rPr lang="lv-LV" u="sng" dirty="0"/>
              <a:t> aktivācijas</a:t>
            </a:r>
            <a:endParaRPr lang="lv-LV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4EA559-A718-4F40-8AD9-825247F38F51}"/>
              </a:ext>
            </a:extLst>
          </p:cNvPr>
          <p:cNvSpPr/>
          <p:nvPr/>
        </p:nvSpPr>
        <p:spPr>
          <a:xfrm flipH="1">
            <a:off x="6344684" y="5338980"/>
            <a:ext cx="1730040" cy="243840"/>
          </a:xfrm>
          <a:custGeom>
            <a:avLst/>
            <a:gdLst>
              <a:gd name="connsiteX0" fmla="*/ 0 w 400595"/>
              <a:gd name="connsiteY0" fmla="*/ 0 h 243840"/>
              <a:gd name="connsiteX1" fmla="*/ 304800 w 400595"/>
              <a:gd name="connsiteY1" fmla="*/ 69668 h 243840"/>
              <a:gd name="connsiteX2" fmla="*/ 400595 w 400595"/>
              <a:gd name="connsiteY2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595" h="243840">
                <a:moveTo>
                  <a:pt x="0" y="0"/>
                </a:moveTo>
                <a:cubicBezTo>
                  <a:pt x="119017" y="14514"/>
                  <a:pt x="238034" y="29028"/>
                  <a:pt x="304800" y="69668"/>
                </a:cubicBezTo>
                <a:cubicBezTo>
                  <a:pt x="371566" y="110308"/>
                  <a:pt x="386080" y="177074"/>
                  <a:pt x="400595" y="243840"/>
                </a:cubicBezTo>
              </a:path>
            </a:pathLst>
          </a:custGeom>
          <a:ln w="19050"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0640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3546"/>
            <a:ext cx="10972800" cy="772587"/>
          </a:xfrm>
        </p:spPr>
        <p:txBody>
          <a:bodyPr>
            <a:normAutofit/>
          </a:bodyPr>
          <a:lstStyle/>
          <a:p>
            <a:r>
              <a:rPr lang="lv-LV" dirty="0"/>
              <a:t>Rezultāti personu identitātes šķirošanai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6B95-7F73-4C65-AB0F-1DFE17742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5077869" y="1389987"/>
            <a:ext cx="65045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Tiek pārbaudīts, vai nenotiek pārmācīšanās (</a:t>
            </a:r>
            <a:r>
              <a:rPr lang="lv-LV" dirty="0" err="1"/>
              <a:t>overfit</a:t>
            </a:r>
            <a:r>
              <a:rPr lang="lv-LV" dirty="0"/>
              <a:t>) uz personu un emociju izteiksmi konkrētai personai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Personu dalīšanas metodē unikālas personas video klipi atrodas tikai testa vai treniņa datu kopā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Ar ieviestu personu dalīšanas metodi, iegūtais rezultāts ir par </a:t>
            </a:r>
            <a:r>
              <a:rPr lang="lv-LV" dirty="0">
                <a:solidFill>
                  <a:srgbClr val="FF0000"/>
                </a:solidFill>
              </a:rPr>
              <a:t>27.1% </a:t>
            </a:r>
            <a:r>
              <a:rPr lang="lv-LV" dirty="0"/>
              <a:t>sliktāks RAVDESS, </a:t>
            </a:r>
            <a:r>
              <a:rPr lang="lv-LV" dirty="0">
                <a:solidFill>
                  <a:srgbClr val="FF0000"/>
                </a:solidFill>
              </a:rPr>
              <a:t>14.3%</a:t>
            </a:r>
            <a:r>
              <a:rPr lang="lv-LV" dirty="0"/>
              <a:t> sliktāks CREMA-D, </a:t>
            </a:r>
            <a:r>
              <a:rPr lang="lv-LV" dirty="0">
                <a:solidFill>
                  <a:srgbClr val="FF0000"/>
                </a:solidFill>
              </a:rPr>
              <a:t>20.8 %</a:t>
            </a:r>
            <a:r>
              <a:rPr lang="lv-LV" dirty="0"/>
              <a:t> sliktāks OMG datu kopām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142A7D-E5E9-40F6-B1EA-798D7E4A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6" y="1693508"/>
            <a:ext cx="4562288" cy="32391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C2ABF5-0B7A-47B9-8E63-A5B8BD47D45E}"/>
              </a:ext>
            </a:extLst>
          </p:cNvPr>
          <p:cNvSpPr txBox="1"/>
          <p:nvPr/>
        </p:nvSpPr>
        <p:spPr>
          <a:xfrm>
            <a:off x="2564745" y="1324176"/>
            <a:ext cx="22314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v-LV" dirty="0"/>
              <a:t>Ar personu šķirošanu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E64DB8-7AF4-494B-B01A-A55484A437A5}"/>
              </a:ext>
            </a:extLst>
          </p:cNvPr>
          <p:cNvSpPr txBox="1"/>
          <p:nvPr/>
        </p:nvSpPr>
        <p:spPr>
          <a:xfrm>
            <a:off x="81816" y="1324176"/>
            <a:ext cx="242502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lv-LV" dirty="0"/>
              <a:t>Bez personu šķirošanas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2B92D697-61A7-4E89-A76B-D27D02375C65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21 / 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CDAC0-2BA9-4451-9CFE-727DEF16E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367" y="4249164"/>
            <a:ext cx="7108817" cy="13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9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3546"/>
            <a:ext cx="10972800" cy="772587"/>
          </a:xfrm>
        </p:spPr>
        <p:txBody>
          <a:bodyPr>
            <a:normAutofit/>
          </a:bodyPr>
          <a:lstStyle/>
          <a:p>
            <a:r>
              <a:rPr lang="lv-LV" dirty="0"/>
              <a:t>Datu kopu tīrība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6B95-7F73-4C65-AB0F-1DFE17742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539052" y="1343134"/>
            <a:ext cx="669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Lielākā daļa pieejamās akadēmiskās datu kopas ir zemas kvalitātes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/>
              <a:t>Piešķirtas nepareizas klases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/>
              <a:t>Pārāk gari video klipi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/>
              <a:t>Jāveic lielā priekšapstrāde un datu filtrēšana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/>
              <a:t>Daudz video un audio trokšņu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19BB7-82E6-4488-96C9-EC7D3482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812" y="343546"/>
            <a:ext cx="4027925" cy="2934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6AC82-F86D-47B4-ABC6-95F44AB2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28" y="3475605"/>
            <a:ext cx="5265758" cy="2319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9C005B-50F6-4687-99ED-7CB0D267A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23238"/>
            <a:ext cx="4306935" cy="2971747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DA8ED3F-01C4-49BD-A5C5-1001EF4E9AF8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22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07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3546"/>
            <a:ext cx="10972800" cy="772587"/>
          </a:xfrm>
        </p:spPr>
        <p:txBody>
          <a:bodyPr>
            <a:normAutofit/>
          </a:bodyPr>
          <a:lstStyle/>
          <a:p>
            <a:r>
              <a:rPr lang="lv-LV" dirty="0"/>
              <a:t>Secinājumi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6B95-7F73-4C65-AB0F-1DFE17742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A4376-FFED-432B-A0AF-636554D86052}"/>
              </a:ext>
            </a:extLst>
          </p:cNvPr>
          <p:cNvSpPr txBox="1"/>
          <p:nvPr/>
        </p:nvSpPr>
        <p:spPr>
          <a:xfrm>
            <a:off x="477111" y="1187195"/>
            <a:ext cx="9832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Rezultāti ievērojami neuzlabojas dalot datus sīkāk (vīriešu un sieviešu daļās)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Katrai datu kopai jāpielieto sava datu sagatavošanas metode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Veicot emociju klašu apvienošanu primitīvākās grupās, iespējams iegūt labākus rezultātus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Iepriekš apmācīti modeļi sniedz labākus rezultātus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Modelis ir spējīgs «iemācīties» personu identitātes-emociju kombinācijas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Hipotēze apstiprināta, jo modelis ir spējīgs atdalīt emocijas no personu identitātes, bet ar to pasliktinās precizitāte (datu netīrība, pārāk mazs datu apjoms)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116FCE2-F881-4393-9219-DD8B88DB3262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23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89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2B29-FFDC-4D65-AD6B-EAAC308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2" y="1433544"/>
            <a:ext cx="10972800" cy="1257718"/>
          </a:xfrm>
        </p:spPr>
        <p:txBody>
          <a:bodyPr>
            <a:noAutofit/>
          </a:bodyPr>
          <a:lstStyle/>
          <a:p>
            <a:r>
              <a:rPr lang="lv-LV" sz="4800" dirty="0"/>
              <a:t>Paldies par uzmanību!</a:t>
            </a:r>
            <a:br>
              <a:rPr lang="lv-LV" sz="4800" dirty="0"/>
            </a:br>
            <a:r>
              <a:rPr lang="lv-LV" sz="4800" dirty="0"/>
              <a:t>Jautājumi?</a:t>
            </a:r>
          </a:p>
        </p:txBody>
      </p:sp>
    </p:spTree>
    <p:extLst>
      <p:ext uri="{BB962C8B-B14F-4D97-AF65-F5344CB8AC3E}">
        <p14:creationId xmlns:p14="http://schemas.microsoft.com/office/powerpoint/2010/main" val="176440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Darba tēmas aktualitāte – emociju noteikšana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313488"/>
            <a:ext cx="2743200" cy="365125"/>
          </a:xfrm>
        </p:spPr>
        <p:txBody>
          <a:bodyPr/>
          <a:lstStyle/>
          <a:p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559036"/>
            <a:ext cx="10972800" cy="2163458"/>
          </a:xfrm>
        </p:spPr>
        <p:txBody>
          <a:bodyPr>
            <a:normAutofit/>
          </a:bodyPr>
          <a:lstStyle/>
          <a:p>
            <a:r>
              <a:rPr lang="lv-LV" sz="2400" dirty="0">
                <a:solidFill>
                  <a:schemeClr val="tx1"/>
                </a:solidFill>
              </a:rPr>
              <a:t>Mārketinga rīki, piemēram, </a:t>
            </a:r>
            <a:r>
              <a:rPr lang="lv-LV" sz="2400" i="1" dirty="0">
                <a:solidFill>
                  <a:schemeClr val="tx1"/>
                </a:solidFill>
              </a:rPr>
              <a:t>kādas emocijas izraisa produkta izskats</a:t>
            </a:r>
          </a:p>
          <a:p>
            <a:r>
              <a:rPr lang="lv-LV" sz="2400" dirty="0">
                <a:solidFill>
                  <a:schemeClr val="tx1"/>
                </a:solidFill>
              </a:rPr>
              <a:t>Testēšanas rīki, piemēram, spēļu industrija – </a:t>
            </a:r>
            <a:r>
              <a:rPr lang="lv-LV" sz="2400" i="1" dirty="0">
                <a:solidFill>
                  <a:schemeClr val="tx1"/>
                </a:solidFill>
              </a:rPr>
              <a:t>kādas emocijas tiek izraisītas</a:t>
            </a:r>
          </a:p>
          <a:p>
            <a:r>
              <a:rPr lang="lv-LV" sz="2400" dirty="0">
                <a:solidFill>
                  <a:schemeClr val="tx1"/>
                </a:solidFill>
              </a:rPr>
              <a:t>Tiešsaistes lekcijas, piemēram, </a:t>
            </a:r>
            <a:r>
              <a:rPr lang="lv-LV" sz="2400" i="1" dirty="0">
                <a:solidFill>
                  <a:schemeClr val="tx1"/>
                </a:solidFill>
              </a:rPr>
              <a:t>studentu vai bērnu emocijas</a:t>
            </a:r>
          </a:p>
          <a:p>
            <a:r>
              <a:rPr lang="lv-LV" sz="2400" dirty="0">
                <a:solidFill>
                  <a:schemeClr val="tx1"/>
                </a:solidFill>
              </a:rPr>
              <a:t>Produktu apskati – video, kur cilvēki stāsta par nopirkto produktu (</a:t>
            </a:r>
            <a:r>
              <a:rPr lang="lv-LV" sz="2400" i="1" dirty="0" err="1">
                <a:solidFill>
                  <a:schemeClr val="tx1"/>
                </a:solidFill>
              </a:rPr>
              <a:t>review</a:t>
            </a:r>
            <a:r>
              <a:rPr lang="lv-LV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2" name="Picture 4" descr="Product test with facial recognition of emotions - YouTube">
            <a:extLst>
              <a:ext uri="{FF2B5EF4-FFF2-40B4-BE49-F238E27FC236}">
                <a16:creationId xmlns:a16="http://schemas.microsoft.com/office/drawing/2014/main" id="{F0F731D0-5116-4ADD-A900-0897A058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81" y="3787387"/>
            <a:ext cx="4976419" cy="279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16BB70-FA31-406F-8724-55256175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787387"/>
            <a:ext cx="4920435" cy="27992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84FFE7D-37EC-44EC-8BC9-36D3C91DD4B3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3 /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3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4DBB-9289-47DF-B5E2-2C0035E1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Mikro-izteiksmes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BA64C-F6BD-4F91-9792-1ED33FBBA9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5358C-69F1-4AB8-A5E0-0D7F39DC8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3" y="1406737"/>
            <a:ext cx="10456162" cy="3343375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Dažādi sejas vaibsti, kas ir redzami uz īsi brīdi, iespējams neapzināti</a:t>
            </a:r>
          </a:p>
          <a:p>
            <a:r>
              <a:rPr lang="lv-LV" dirty="0">
                <a:solidFill>
                  <a:schemeClr val="tx1"/>
                </a:solidFill>
              </a:rPr>
              <a:t>M</a:t>
            </a:r>
            <a:r>
              <a:rPr lang="en-GB" dirty="0" err="1">
                <a:solidFill>
                  <a:schemeClr val="tx1"/>
                </a:solidFill>
              </a:rPr>
              <a:t>ikro-izteiksmes</a:t>
            </a:r>
            <a:r>
              <a:rPr lang="en-GB" dirty="0">
                <a:solidFill>
                  <a:schemeClr val="tx1"/>
                </a:solidFill>
              </a:rPr>
              <a:t> var dot </a:t>
            </a:r>
            <a:r>
              <a:rPr lang="en-GB" dirty="0" err="1">
                <a:solidFill>
                  <a:schemeClr val="tx1"/>
                </a:solidFill>
              </a:rPr>
              <a:t>papildus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informāciju</a:t>
            </a:r>
            <a:r>
              <a:rPr lang="en-GB" dirty="0">
                <a:solidFill>
                  <a:schemeClr val="tx1"/>
                </a:solidFill>
              </a:rPr>
              <a:t> par </a:t>
            </a:r>
            <a:r>
              <a:rPr lang="en-GB" dirty="0" err="1">
                <a:solidFill>
                  <a:schemeClr val="tx1"/>
                </a:solidFill>
              </a:rPr>
              <a:t>emocionālo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stāvokli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lv-LV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Mikro-izteiksmes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netrenētu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aci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grūti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uztveramas</a:t>
            </a:r>
            <a:endParaRPr lang="lv-LV" dirty="0">
              <a:solidFill>
                <a:schemeClr val="tx1"/>
              </a:solidFill>
            </a:endParaRPr>
          </a:p>
          <a:p>
            <a:r>
              <a:rPr lang="lv-LV" dirty="0">
                <a:solidFill>
                  <a:schemeClr val="tx1"/>
                </a:solidFill>
              </a:rPr>
              <a:t>I</a:t>
            </a:r>
            <a:r>
              <a:rPr lang="en-GB" dirty="0" err="1">
                <a:solidFill>
                  <a:schemeClr val="tx1"/>
                </a:solidFill>
              </a:rPr>
              <a:t>lgst</a:t>
            </a:r>
            <a:r>
              <a:rPr lang="en-GB" dirty="0">
                <a:solidFill>
                  <a:schemeClr val="tx1"/>
                </a:solidFill>
              </a:rPr>
              <a:t> no 40 </a:t>
            </a:r>
            <a:r>
              <a:rPr lang="en-GB" dirty="0" err="1">
                <a:solidFill>
                  <a:schemeClr val="tx1"/>
                </a:solidFill>
              </a:rPr>
              <a:t>līdz</a:t>
            </a:r>
            <a:r>
              <a:rPr lang="en-GB" dirty="0">
                <a:solidFill>
                  <a:schemeClr val="tx1"/>
                </a:solidFill>
              </a:rPr>
              <a:t> 330 </a:t>
            </a:r>
            <a:r>
              <a:rPr lang="en-GB" dirty="0" err="1">
                <a:solidFill>
                  <a:schemeClr val="tx1"/>
                </a:solidFill>
              </a:rPr>
              <a:t>milisekundēm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8" name="Picture 4" descr="How to Get Better at Reading People from Different Cultures">
            <a:extLst>
              <a:ext uri="{FF2B5EF4-FFF2-40B4-BE49-F238E27FC236}">
                <a16:creationId xmlns:a16="http://schemas.microsoft.com/office/drawing/2014/main" id="{DF1D23C9-8A00-4AC9-A7BC-C044ED188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61" y="2713703"/>
            <a:ext cx="6557951" cy="3688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93CCA4D-967C-4F50-8E72-045E13D5CEBD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4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1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Modalitātes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26182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chemeClr val="tx1"/>
                </a:solidFill>
              </a:rPr>
              <a:t>Balss (iekļauts darbā)</a:t>
            </a:r>
          </a:p>
          <a:p>
            <a:r>
              <a:rPr lang="lv-LV" dirty="0">
                <a:solidFill>
                  <a:schemeClr val="tx1"/>
                </a:solidFill>
              </a:rPr>
              <a:t>Sejas izteiksmes attēli (iekļauts darbā)</a:t>
            </a:r>
          </a:p>
          <a:p>
            <a:r>
              <a:rPr lang="lv-LV" dirty="0">
                <a:solidFill>
                  <a:schemeClr val="tx1"/>
                </a:solidFill>
              </a:rPr>
              <a:t>Teksts</a:t>
            </a:r>
          </a:p>
          <a:p>
            <a:r>
              <a:rPr lang="lv-LV" dirty="0">
                <a:solidFill>
                  <a:schemeClr val="tx1"/>
                </a:solidFill>
              </a:rPr>
              <a:t>Ķermeņa valoda</a:t>
            </a:r>
          </a:p>
          <a:p>
            <a:r>
              <a:rPr lang="lv-LV" dirty="0">
                <a:solidFill>
                  <a:schemeClr val="tx1"/>
                </a:solidFill>
              </a:rPr>
              <a:t>Sirds ritms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3A01C4F-3892-4211-9551-DACC6FEFEE53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5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7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B35BF7A-B02D-4AEB-AC09-A351C4FC195A}"/>
              </a:ext>
            </a:extLst>
          </p:cNvPr>
          <p:cNvSpPr/>
          <p:nvPr/>
        </p:nvSpPr>
        <p:spPr>
          <a:xfrm>
            <a:off x="280992" y="1247066"/>
            <a:ext cx="5651582" cy="365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6FF0A2-0BC8-4591-B81D-47DC462CB5EB}"/>
              </a:ext>
            </a:extLst>
          </p:cNvPr>
          <p:cNvSpPr/>
          <p:nvPr/>
        </p:nvSpPr>
        <p:spPr>
          <a:xfrm>
            <a:off x="6177713" y="1244081"/>
            <a:ext cx="5651582" cy="365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8BB3A5-240F-4D1C-973B-0F3C7E88D7B7}"/>
              </a:ext>
            </a:extLst>
          </p:cNvPr>
          <p:cNvSpPr/>
          <p:nvPr/>
        </p:nvSpPr>
        <p:spPr>
          <a:xfrm>
            <a:off x="6177713" y="1609206"/>
            <a:ext cx="5651582" cy="4882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AD69-E610-4A96-B353-E7F307EE8C8A}"/>
              </a:ext>
            </a:extLst>
          </p:cNvPr>
          <p:cNvSpPr/>
          <p:nvPr/>
        </p:nvSpPr>
        <p:spPr>
          <a:xfrm>
            <a:off x="280992" y="1609206"/>
            <a:ext cx="5651582" cy="4882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081"/>
            <a:ext cx="10972800" cy="772587"/>
          </a:xfrm>
        </p:spPr>
        <p:txBody>
          <a:bodyPr/>
          <a:lstStyle/>
          <a:p>
            <a:r>
              <a:rPr lang="lv-LV" dirty="0"/>
              <a:t>Izmantotās datu kopas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39112" y="6380208"/>
            <a:ext cx="2743200" cy="365125"/>
          </a:xfrm>
        </p:spPr>
        <p:txBody>
          <a:bodyPr/>
          <a:lstStyle/>
          <a:p>
            <a:r>
              <a:rPr lang="en-US" dirty="0" err="1"/>
              <a:t>Rīgas</a:t>
            </a:r>
            <a:r>
              <a:rPr lang="en-US" dirty="0"/>
              <a:t> </a:t>
            </a:r>
            <a:r>
              <a:rPr lang="en-US" dirty="0" err="1"/>
              <a:t>Tehniskā</a:t>
            </a:r>
            <a:r>
              <a:rPr lang="en-US" dirty="0"/>
              <a:t> </a:t>
            </a:r>
            <a:r>
              <a:rPr lang="en-US" dirty="0" err="1"/>
              <a:t>universitāte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5A59F-D79C-4D67-A405-00E23B8F5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29" y="1719403"/>
            <a:ext cx="4547843" cy="880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1600" dirty="0">
                <a:solidFill>
                  <a:schemeClr val="tx1"/>
                </a:solidFill>
              </a:rPr>
              <a:t>OMG - </a:t>
            </a:r>
            <a:r>
              <a:rPr lang="lv-LV" sz="1600" dirty="0" err="1">
                <a:solidFill>
                  <a:schemeClr val="tx1"/>
                </a:solidFill>
              </a:rPr>
              <a:t>One</a:t>
            </a:r>
            <a:r>
              <a:rPr lang="lv-LV" sz="1600" dirty="0">
                <a:solidFill>
                  <a:schemeClr val="tx1"/>
                </a:solidFill>
              </a:rPr>
              <a:t> </a:t>
            </a:r>
            <a:r>
              <a:rPr lang="lv-LV" sz="1600" dirty="0" err="1">
                <a:solidFill>
                  <a:schemeClr val="tx1"/>
                </a:solidFill>
              </a:rPr>
              <a:t>Minute</a:t>
            </a:r>
            <a:r>
              <a:rPr lang="lv-LV" sz="1600" dirty="0">
                <a:solidFill>
                  <a:schemeClr val="tx1"/>
                </a:solidFill>
              </a:rPr>
              <a:t> </a:t>
            </a:r>
            <a:r>
              <a:rPr lang="lv-LV" sz="1600" dirty="0" err="1">
                <a:solidFill>
                  <a:schemeClr val="tx1"/>
                </a:solidFill>
              </a:rPr>
              <a:t>Gradual-Emotion</a:t>
            </a:r>
            <a:r>
              <a:rPr lang="lv-LV" sz="16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lv-LV" sz="1600" dirty="0">
                <a:solidFill>
                  <a:srgbClr val="FF0000"/>
                </a:solidFill>
              </a:rPr>
              <a:t>567</a:t>
            </a:r>
            <a:r>
              <a:rPr lang="lv-LV" sz="1600" dirty="0">
                <a:solidFill>
                  <a:schemeClr val="tx1"/>
                </a:solidFill>
              </a:rPr>
              <a:t> video klipi</a:t>
            </a:r>
          </a:p>
          <a:p>
            <a:pPr algn="ctr"/>
            <a:endParaRPr lang="lv-LV" sz="1600" dirty="0"/>
          </a:p>
          <a:p>
            <a:pPr algn="ctr"/>
            <a:endParaRPr lang="lv-LV" sz="1600" dirty="0"/>
          </a:p>
          <a:p>
            <a:pPr algn="ctr"/>
            <a:endParaRPr lang="lv-LV" sz="1600" dirty="0"/>
          </a:p>
          <a:p>
            <a:pPr marL="0" indent="0" algn="ctr">
              <a:buNone/>
            </a:pPr>
            <a:endParaRPr lang="lv-LV" sz="1600" dirty="0"/>
          </a:p>
          <a:p>
            <a:pPr marL="0" indent="0" algn="ctr">
              <a:buNone/>
            </a:pPr>
            <a:endParaRPr lang="lv-LV" sz="1600" dirty="0"/>
          </a:p>
          <a:p>
            <a:pPr marL="0" indent="0" algn="ctr">
              <a:buNone/>
            </a:pPr>
            <a:endParaRPr lang="lv-LV" sz="1600" dirty="0"/>
          </a:p>
          <a:p>
            <a:pPr marL="0" indent="0" algn="ctr">
              <a:buNone/>
            </a:pPr>
            <a:endParaRPr lang="lv-LV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B333E-12C7-493F-8BF4-816FF4A2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9" y="2545875"/>
            <a:ext cx="4032382" cy="984974"/>
          </a:xfrm>
          <a:prstGeom prst="rect">
            <a:avLst/>
          </a:prstGeom>
        </p:spPr>
      </p:pic>
      <p:pic>
        <p:nvPicPr>
          <p:cNvPr id="1026" name="Picture 2" descr="Examples of frames from the CREMA-D dataset along with the... | Download  Scientific Diagram">
            <a:extLst>
              <a:ext uri="{FF2B5EF4-FFF2-40B4-BE49-F238E27FC236}">
                <a16:creationId xmlns:a16="http://schemas.microsoft.com/office/drawing/2014/main" id="{7667BAE9-C770-4B6C-B6DC-95365CCE4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 bwMode="auto">
          <a:xfrm>
            <a:off x="6687007" y="4745585"/>
            <a:ext cx="4547843" cy="11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8EAE4-3546-4B96-9137-2A269D37902A}"/>
              </a:ext>
            </a:extLst>
          </p:cNvPr>
          <p:cNvSpPr txBox="1"/>
          <p:nvPr/>
        </p:nvSpPr>
        <p:spPr>
          <a:xfrm>
            <a:off x="707923" y="4160810"/>
            <a:ext cx="4402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v-LV" sz="1600" dirty="0"/>
              <a:t>CMU-MOSEI - CMU </a:t>
            </a:r>
            <a:r>
              <a:rPr lang="lv-LV" sz="1600" dirty="0" err="1"/>
              <a:t>Multimodal</a:t>
            </a:r>
            <a:r>
              <a:rPr lang="lv-LV" sz="1600" dirty="0"/>
              <a:t> </a:t>
            </a:r>
            <a:r>
              <a:rPr lang="lv-LV" sz="1600" dirty="0" err="1"/>
              <a:t>Opinion</a:t>
            </a:r>
            <a:r>
              <a:rPr lang="lv-LV" sz="1600" dirty="0"/>
              <a:t> Sentiment </a:t>
            </a:r>
            <a:r>
              <a:rPr lang="lv-LV" sz="1600" dirty="0" err="1"/>
              <a:t>and</a:t>
            </a:r>
            <a:r>
              <a:rPr lang="lv-LV" sz="1600" dirty="0"/>
              <a:t> </a:t>
            </a:r>
            <a:r>
              <a:rPr lang="lv-LV" sz="1600" dirty="0" err="1"/>
              <a:t>Emotion</a:t>
            </a:r>
            <a:r>
              <a:rPr lang="lv-LV" sz="1600" dirty="0"/>
              <a:t> </a:t>
            </a:r>
            <a:r>
              <a:rPr lang="lv-LV" sz="1600" dirty="0" err="1"/>
              <a:t>Intensity</a:t>
            </a:r>
            <a:r>
              <a:rPr lang="lv-LV" sz="1600" dirty="0"/>
              <a:t> </a:t>
            </a:r>
            <a:r>
              <a:rPr lang="lv-LV" sz="1600" dirty="0">
                <a:solidFill>
                  <a:srgbClr val="FF0000"/>
                </a:solidFill>
              </a:rPr>
              <a:t>23454</a:t>
            </a:r>
            <a:r>
              <a:rPr lang="lv-LV" sz="1600" dirty="0"/>
              <a:t> video klipi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D61FA-1B01-47C8-8EF0-9716A209CD28}"/>
              </a:ext>
            </a:extLst>
          </p:cNvPr>
          <p:cNvSpPr txBox="1"/>
          <p:nvPr/>
        </p:nvSpPr>
        <p:spPr>
          <a:xfrm>
            <a:off x="6096000" y="1611533"/>
            <a:ext cx="5815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v-LV" sz="1600" dirty="0"/>
              <a:t>RAVDESS - </a:t>
            </a:r>
            <a:r>
              <a:rPr lang="lv-LV" sz="1600" dirty="0" err="1"/>
              <a:t>Ryerson</a:t>
            </a:r>
            <a:r>
              <a:rPr lang="lv-LV" sz="1600" dirty="0"/>
              <a:t> Audio-</a:t>
            </a:r>
            <a:r>
              <a:rPr lang="lv-LV" sz="1600" dirty="0" err="1"/>
              <a:t>Visual</a:t>
            </a:r>
            <a:r>
              <a:rPr lang="lv-LV" sz="1600" dirty="0"/>
              <a:t> </a:t>
            </a:r>
            <a:r>
              <a:rPr lang="lv-LV" sz="1600" dirty="0" err="1"/>
              <a:t>Database</a:t>
            </a:r>
            <a:r>
              <a:rPr lang="lv-LV" sz="1600" dirty="0"/>
              <a:t> </a:t>
            </a:r>
            <a:r>
              <a:rPr lang="lv-LV" sz="1600" dirty="0" err="1"/>
              <a:t>of</a:t>
            </a:r>
            <a:r>
              <a:rPr lang="lv-LV" sz="1600" dirty="0"/>
              <a:t> </a:t>
            </a:r>
            <a:r>
              <a:rPr lang="lv-LV" sz="1600" dirty="0" err="1"/>
              <a:t>Emotional</a:t>
            </a:r>
            <a:r>
              <a:rPr lang="lv-LV" sz="1600" dirty="0"/>
              <a:t> </a:t>
            </a:r>
            <a:r>
              <a:rPr lang="lv-LV" sz="1600" dirty="0" err="1"/>
              <a:t>Speech</a:t>
            </a:r>
            <a:r>
              <a:rPr lang="lv-LV" sz="1600" dirty="0"/>
              <a:t> </a:t>
            </a:r>
          </a:p>
          <a:p>
            <a:pPr marL="0" indent="0" algn="ctr">
              <a:buNone/>
            </a:pPr>
            <a:r>
              <a:rPr lang="lv-LV" sz="1600" dirty="0">
                <a:solidFill>
                  <a:srgbClr val="FF0000"/>
                </a:solidFill>
              </a:rPr>
              <a:t>7356</a:t>
            </a:r>
            <a:r>
              <a:rPr lang="lv-LV" sz="1600" dirty="0"/>
              <a:t> video klipi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21C9E-63D7-40A2-9F44-7A2AE8E7561C}"/>
              </a:ext>
            </a:extLst>
          </p:cNvPr>
          <p:cNvSpPr txBox="1"/>
          <p:nvPr/>
        </p:nvSpPr>
        <p:spPr>
          <a:xfrm>
            <a:off x="6482725" y="4090051"/>
            <a:ext cx="4956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v-LV" sz="1600" dirty="0"/>
              <a:t>CREMA - </a:t>
            </a:r>
            <a:r>
              <a:rPr lang="lv-LV" sz="1600" dirty="0" err="1"/>
              <a:t>Crowd-sourced</a:t>
            </a:r>
            <a:r>
              <a:rPr lang="lv-LV" sz="1600" dirty="0"/>
              <a:t> </a:t>
            </a:r>
            <a:r>
              <a:rPr lang="lv-LV" sz="1600" dirty="0" err="1"/>
              <a:t>Emotional</a:t>
            </a:r>
            <a:r>
              <a:rPr lang="lv-LV" sz="1600" dirty="0"/>
              <a:t> </a:t>
            </a:r>
            <a:r>
              <a:rPr lang="lv-LV" sz="1600" dirty="0" err="1"/>
              <a:t>Multimodal</a:t>
            </a:r>
            <a:r>
              <a:rPr lang="lv-LV" sz="1600" dirty="0"/>
              <a:t> </a:t>
            </a:r>
            <a:r>
              <a:rPr lang="lv-LV" sz="1600" dirty="0" err="1"/>
              <a:t>Actors</a:t>
            </a:r>
            <a:r>
              <a:rPr lang="lv-LV" sz="1600" dirty="0"/>
              <a:t> </a:t>
            </a:r>
          </a:p>
          <a:p>
            <a:pPr marL="0" indent="0" algn="ctr">
              <a:buNone/>
            </a:pPr>
            <a:r>
              <a:rPr lang="lv-LV" sz="1600" dirty="0">
                <a:solidFill>
                  <a:srgbClr val="FF0000"/>
                </a:solidFill>
              </a:rPr>
              <a:t>7442</a:t>
            </a:r>
            <a:r>
              <a:rPr lang="lv-LV" sz="1600" dirty="0"/>
              <a:t> video klipi</a:t>
            </a:r>
          </a:p>
        </p:txBody>
      </p:sp>
      <p:pic>
        <p:nvPicPr>
          <p:cNvPr id="1028" name="Picture 4" descr="RAVDESS Emotional speech audio | Kaggle">
            <a:extLst>
              <a:ext uri="{FF2B5EF4-FFF2-40B4-BE49-F238E27FC236}">
                <a16:creationId xmlns:a16="http://schemas.microsoft.com/office/drawing/2014/main" id="{FE7FC58F-0A69-4E2E-99CA-65492F52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4" b="22219"/>
          <a:stretch/>
        </p:blipFill>
        <p:spPr bwMode="auto">
          <a:xfrm>
            <a:off x="6605868" y="2474025"/>
            <a:ext cx="4976532" cy="9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E1F9D-52AD-4476-BADD-227D97665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9957" r="40196" b="20551"/>
          <a:stretch/>
        </p:blipFill>
        <p:spPr>
          <a:xfrm>
            <a:off x="812099" y="4921263"/>
            <a:ext cx="4297851" cy="9641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23FBFD-C21E-4DFF-960F-AFC8B2BB2362}"/>
              </a:ext>
            </a:extLst>
          </p:cNvPr>
          <p:cNvSpPr txBox="1"/>
          <p:nvPr/>
        </p:nvSpPr>
        <p:spPr>
          <a:xfrm>
            <a:off x="1896644" y="1212448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Dabiski video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45B42-7EB0-4B15-A5AC-F4C800EE22F2}"/>
              </a:ext>
            </a:extLst>
          </p:cNvPr>
          <p:cNvSpPr txBox="1"/>
          <p:nvPr/>
        </p:nvSpPr>
        <p:spPr>
          <a:xfrm>
            <a:off x="8336398" y="1234696"/>
            <a:ext cx="160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Iestudēti video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1AE4E5-4D3B-42FC-B6FA-21A00E97D59B}"/>
              </a:ext>
            </a:extLst>
          </p:cNvPr>
          <p:cNvSpPr txBox="1"/>
          <p:nvPr/>
        </p:nvSpPr>
        <p:spPr>
          <a:xfrm>
            <a:off x="707923" y="8077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Kopā </a:t>
            </a:r>
            <a:r>
              <a:rPr lang="lv-LV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38819</a:t>
            </a:r>
            <a:r>
              <a:rPr lang="lv-LV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video klipi</a:t>
            </a:r>
            <a:endParaRPr lang="lv-LV" dirty="0"/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F18C4014-20BB-43B9-9CBA-369D0F01821F}"/>
              </a:ext>
            </a:extLst>
          </p:cNvPr>
          <p:cNvSpPr txBox="1">
            <a:spLocks/>
          </p:cNvSpPr>
          <p:nvPr/>
        </p:nvSpPr>
        <p:spPr>
          <a:xfrm>
            <a:off x="10695529" y="6575871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6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4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2587"/>
          </a:xfrm>
        </p:spPr>
        <p:txBody>
          <a:bodyPr/>
          <a:lstStyle/>
          <a:p>
            <a:r>
              <a:rPr lang="lv-LV" dirty="0"/>
              <a:t>Datu kopu priekšapstrādes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75E56-3996-4EB3-AF5D-1CA858612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C6B50-B3D6-439D-AF1C-0248875B2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7" y="772587"/>
            <a:ext cx="10972800" cy="365125"/>
          </a:xfrm>
        </p:spPr>
        <p:txBody>
          <a:bodyPr>
            <a:normAutofit lnSpcReduction="10000"/>
          </a:bodyPr>
          <a:lstStyle/>
          <a:p>
            <a:r>
              <a:rPr lang="lv-LV" dirty="0">
                <a:solidFill>
                  <a:schemeClr val="tx1"/>
                </a:solidFill>
              </a:rPr>
              <a:t>Neeksistē standarts - katra publiski pieejamā datu kopa atšķiras savā formātā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4E7A998A-AB0E-492F-BCD8-17DEE66C7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55595BD-0CAA-4D61-8404-0F9226BD2609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7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6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4144F8F-272D-468B-AA86-0F3D1B39181B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" y="43658"/>
            <a:ext cx="8638902" cy="772587"/>
          </a:xfrm>
        </p:spPr>
        <p:txBody>
          <a:bodyPr/>
          <a:lstStyle/>
          <a:p>
            <a:pPr algn="ctr"/>
            <a:r>
              <a:rPr lang="lv-LV" dirty="0"/>
              <a:t>Kadru un audio izgūšana ar </a:t>
            </a:r>
            <a:r>
              <a:rPr lang="lv-LV" dirty="0" err="1"/>
              <a:t>FFmpeg</a:t>
            </a:r>
            <a:endParaRPr lang="lv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75E56-3996-4EB3-AF5D-1CA858612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FBBFEB-3BEE-430E-89E3-B6D1AE606AFF}"/>
              </a:ext>
            </a:extLst>
          </p:cNvPr>
          <p:cNvSpPr/>
          <p:nvPr/>
        </p:nvSpPr>
        <p:spPr>
          <a:xfrm>
            <a:off x="1052971" y="4360220"/>
            <a:ext cx="1177158" cy="103264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2557728" y="3067256"/>
            <a:ext cx="1450743" cy="128890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3EBF44A-7139-45DF-A519-744E7F12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36" y="1522976"/>
            <a:ext cx="1826864" cy="1027611"/>
          </a:xfrm>
          <a:prstGeom prst="rect">
            <a:avLst/>
          </a:prstGeom>
        </p:spPr>
      </p:pic>
      <p:pic>
        <p:nvPicPr>
          <p:cNvPr id="15" name="Picture 14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F113EA85-8D0B-4D8C-8CAA-0ADBAB162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36" y="2639551"/>
            <a:ext cx="1826864" cy="1027611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E156E4D-394C-4192-A82D-53E4EA624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37" y="3754732"/>
            <a:ext cx="1826864" cy="1027611"/>
          </a:xfrm>
          <a:prstGeom prst="rect">
            <a:avLst/>
          </a:prstGeom>
        </p:spPr>
      </p:pic>
      <p:pic>
        <p:nvPicPr>
          <p:cNvPr id="19" name="Picture 18" descr="A picture containing person, wall, clothing, underwear&#10;&#10;Description automatically generated">
            <a:extLst>
              <a:ext uri="{FF2B5EF4-FFF2-40B4-BE49-F238E27FC236}">
                <a16:creationId xmlns:a16="http://schemas.microsoft.com/office/drawing/2014/main" id="{B53BA6BA-9AD6-4F7C-AB60-D29F818CD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14" y="4869913"/>
            <a:ext cx="1857886" cy="104506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3E8F869-F29E-43F3-B05D-10945B70E685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8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40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454232-9F5F-482F-877D-DA7AA51CE742}"/>
              </a:ext>
            </a:extLst>
          </p:cNvPr>
          <p:cNvSpPr/>
          <p:nvPr/>
        </p:nvSpPr>
        <p:spPr>
          <a:xfrm>
            <a:off x="8708570" y="0"/>
            <a:ext cx="3483429" cy="68690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F2A1E-7191-4A9D-B0A9-564597C0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7"/>
            <a:ext cx="8708570" cy="772587"/>
          </a:xfrm>
        </p:spPr>
        <p:txBody>
          <a:bodyPr/>
          <a:lstStyle/>
          <a:p>
            <a:pPr algn="ctr"/>
            <a:r>
              <a:rPr lang="lv-LV" dirty="0"/>
              <a:t>Seju lokalizēšana (</a:t>
            </a:r>
            <a:r>
              <a:rPr lang="lv-LV" dirty="0" err="1"/>
              <a:t>facenet-pytorch</a:t>
            </a:r>
            <a:r>
              <a:rPr lang="lv-LV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75E56-3996-4EB3-AF5D-1CA858612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  <a:endParaRPr lang="en-US" dirty="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E43BB2D-D8A7-47E1-B4D3-3ED806E0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328"/>
            <a:ext cx="8631506" cy="5003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B18CE-DE72-4581-B3AB-68A4F983CE96}"/>
              </a:ext>
            </a:extLst>
          </p:cNvPr>
          <p:cNvSpPr/>
          <p:nvPr/>
        </p:nvSpPr>
        <p:spPr>
          <a:xfrm>
            <a:off x="3980074" y="3067256"/>
            <a:ext cx="1210235" cy="13566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" name="Picture 4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C201DA21-5D2B-4032-8B60-0D283AA5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26" y="1152271"/>
            <a:ext cx="1049383" cy="1049383"/>
          </a:xfrm>
          <a:prstGeom prst="rect">
            <a:avLst/>
          </a:prstGeom>
        </p:spPr>
      </p:pic>
      <p:pic>
        <p:nvPicPr>
          <p:cNvPr id="10" name="Picture 9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5D13AF06-2C7C-4363-81DC-CFA89E932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26" y="2420152"/>
            <a:ext cx="1049383" cy="1049383"/>
          </a:xfrm>
          <a:prstGeom prst="rect">
            <a:avLst/>
          </a:prstGeom>
        </p:spPr>
      </p:pic>
      <p:pic>
        <p:nvPicPr>
          <p:cNvPr id="13" name="Picture 12" descr="A close up of a person&#10;&#10;Description automatically generated with medium confidence">
            <a:extLst>
              <a:ext uri="{FF2B5EF4-FFF2-40B4-BE49-F238E27FC236}">
                <a16:creationId xmlns:a16="http://schemas.microsoft.com/office/drawing/2014/main" id="{D09BFA1E-E8D7-42F5-B8FB-2935965B0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26" y="3668069"/>
            <a:ext cx="1049383" cy="1049383"/>
          </a:xfrm>
          <a:prstGeom prst="rect">
            <a:avLst/>
          </a:prstGeom>
        </p:spPr>
      </p:pic>
      <p:pic>
        <p:nvPicPr>
          <p:cNvPr id="16" name="Picture 15" descr="A picture containing eyepatch&#10;&#10;Description automatically generated">
            <a:extLst>
              <a:ext uri="{FF2B5EF4-FFF2-40B4-BE49-F238E27FC236}">
                <a16:creationId xmlns:a16="http://schemas.microsoft.com/office/drawing/2014/main" id="{3938A204-5810-40E2-87AE-BA45E27E5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26" y="4927282"/>
            <a:ext cx="1049383" cy="1049383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E5046AB-88DD-4C65-8820-337A55E9FACB}"/>
              </a:ext>
            </a:extLst>
          </p:cNvPr>
          <p:cNvSpPr txBox="1">
            <a:spLocks/>
          </p:cNvSpPr>
          <p:nvPr/>
        </p:nvSpPr>
        <p:spPr>
          <a:xfrm>
            <a:off x="10695529" y="6492875"/>
            <a:ext cx="686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9 /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6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190BF2BAD2545ACF46815B058FCFF" ma:contentTypeVersion="13" ma:contentTypeDescription="Create a new document." ma:contentTypeScope="" ma:versionID="aab5e9354111cf50ac5e03ef84edbac5">
  <xsd:schema xmlns:xsd="http://www.w3.org/2001/XMLSchema" xmlns:xs="http://www.w3.org/2001/XMLSchema" xmlns:p="http://schemas.microsoft.com/office/2006/metadata/properties" xmlns:ns3="f127e9ad-fec2-441a-adf3-03091b6b947e" xmlns:ns4="06dc850b-10ff-4f9d-a4da-a5c1c108df91" targetNamespace="http://schemas.microsoft.com/office/2006/metadata/properties" ma:root="true" ma:fieldsID="0b396e9039e3445f2bd8caaafc196e29" ns3:_="" ns4:_="">
    <xsd:import namespace="f127e9ad-fec2-441a-adf3-03091b6b947e"/>
    <xsd:import namespace="06dc850b-10ff-4f9d-a4da-a5c1c108df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7e9ad-fec2-441a-adf3-03091b6b9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c850b-10ff-4f9d-a4da-a5c1c108df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BC5626-D651-476C-AF0E-0A6BB0F12D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7e9ad-fec2-441a-adf3-03091b6b947e"/>
    <ds:schemaRef ds:uri="06dc850b-10ff-4f9d-a4da-a5c1c108df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B1C7A3-F0D8-48B8-941F-C8D3DD9264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B4D323-63E2-4D0A-8B7A-A4F5046A65C0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f127e9ad-fec2-441a-adf3-03091b6b947e"/>
    <ds:schemaRef ds:uri="http://schemas.openxmlformats.org/package/2006/metadata/core-properties"/>
    <ds:schemaRef ds:uri="06dc850b-10ff-4f9d-a4da-a5c1c108df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1129</TotalTime>
  <Words>765</Words>
  <Application>Microsoft Office PowerPoint</Application>
  <PresentationFormat>Widescreen</PresentationFormat>
  <Paragraphs>145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Galvenie darba mērķi un uzdevumi</vt:lpstr>
      <vt:lpstr>Darba tēmas aktualitāte – emociju noteikšana</vt:lpstr>
      <vt:lpstr>Mikro-izteiksmes</vt:lpstr>
      <vt:lpstr>Modalitātes</vt:lpstr>
      <vt:lpstr>Izmantotās datu kopas</vt:lpstr>
      <vt:lpstr>Datu kopu priekšapstrādes process</vt:lpstr>
      <vt:lpstr>Kadru un audio izgūšana ar FFmpeg</vt:lpstr>
      <vt:lpstr>Seju lokalizēšana (facenet-pytorch)</vt:lpstr>
      <vt:lpstr>Seju re-identifikācija (FaceNet)</vt:lpstr>
      <vt:lpstr>Seju rakstur-iezīmju atrašana(FAN-Face)</vt:lpstr>
      <vt:lpstr>Seju segmentēšana (Pyramid Attention Network)</vt:lpstr>
      <vt:lpstr>Sejas virziena noteikšana (Hopenet)</vt:lpstr>
      <vt:lpstr>Dzimuma klasifikācija (VGG)</vt:lpstr>
      <vt:lpstr>Mel spektrogrammas izgūšana (librosa)</vt:lpstr>
      <vt:lpstr>Kadru sekvences dalīšana</vt:lpstr>
      <vt:lpstr>Izveidotā modeļa arhitektūra</vt:lpstr>
      <vt:lpstr>Rezultāti klašu kombinācijām un modeļiem katram dzimumam</vt:lpstr>
      <vt:lpstr>Rezultāti ar iepriekš-apmācītu kodētāju</vt:lpstr>
      <vt:lpstr>Rezultāti dažādām segmentācijas metodēm</vt:lpstr>
      <vt:lpstr>Rezultāti personu identitātes šķirošanai</vt:lpstr>
      <vt:lpstr>Datu kopu tīrība</vt:lpstr>
      <vt:lpstr>Secinājumi</vt:lpstr>
      <vt:lpstr>Paldies par uzmanību! Jautājumi?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Māris Ancāns</dc:creator>
  <cp:lastModifiedBy>Māris Ancāns</cp:lastModifiedBy>
  <cp:revision>3</cp:revision>
  <dcterms:created xsi:type="dcterms:W3CDTF">2021-04-19T08:22:23Z</dcterms:created>
  <dcterms:modified xsi:type="dcterms:W3CDTF">2021-09-23T17:51:37Z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0x010100669190BF2BAD2545ACF46815B058FCFF</vt:lpwstr>
  </property>
</Properties>
</file>