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algn="ctr" defTabSz="821531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algn="ctr" defTabSz="821531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algn="ctr" defTabSz="821531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algn="ctr" defTabSz="821531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2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i="1"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4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1712269" y="0"/>
            <a:ext cx="20959463" cy="139838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/>
          <p:nvPr>
            <p:ph type="title"/>
          </p:nvPr>
        </p:nvSpPr>
        <p:spPr>
          <a:xfrm>
            <a:off x="4839027" y="2303858"/>
            <a:ext cx="14712296" cy="4643439"/>
          </a:xfrm>
          <a:prstGeom prst="rect">
            <a:avLst/>
          </a:prstGeom>
        </p:spPr>
        <p:txBody>
          <a:bodyPr lIns="71436" tIns="71436" rIns="71436" bIns="71436" anchor="b"/>
          <a:lstStyle>
            <a:lvl1pPr algn="ctr" defTabSz="821285">
              <a:lnSpc>
                <a:spcPct val="100000"/>
              </a:lnSpc>
              <a:defRPr sz="11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5" name="Body Level One…"/>
          <p:cNvSpPr txBox="1"/>
          <p:nvPr>
            <p:ph type="body" sz="quarter" idx="1"/>
          </p:nvPr>
        </p:nvSpPr>
        <p:spPr>
          <a:xfrm>
            <a:off x="4839027" y="7090171"/>
            <a:ext cx="14712296" cy="1589487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821285">
              <a:lnSpc>
                <a:spcPct val="100000"/>
              </a:lnSpc>
              <a:spcBef>
                <a:spcPts val="0"/>
              </a:spcBef>
              <a:defRPr sz="5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algn="ctr" defTabSz="821285">
              <a:lnSpc>
                <a:spcPct val="100000"/>
              </a:lnSpc>
              <a:spcBef>
                <a:spcPts val="0"/>
              </a:spcBef>
              <a:defRPr sz="5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algn="ctr" defTabSz="821285">
              <a:lnSpc>
                <a:spcPct val="100000"/>
              </a:lnSpc>
              <a:spcBef>
                <a:spcPts val="0"/>
              </a:spcBef>
              <a:defRPr sz="5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algn="ctr" defTabSz="821285">
              <a:lnSpc>
                <a:spcPct val="100000"/>
              </a:lnSpc>
              <a:spcBef>
                <a:spcPts val="0"/>
              </a:spcBef>
              <a:defRPr sz="5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algn="ctr" defTabSz="821285">
              <a:lnSpc>
                <a:spcPct val="100000"/>
              </a:lnSpc>
              <a:spcBef>
                <a:spcPts val="0"/>
              </a:spcBef>
              <a:defRPr sz="5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11957339" y="13073062"/>
            <a:ext cx="438023" cy="440307"/>
          </a:xfrm>
          <a:prstGeom prst="rect">
            <a:avLst/>
          </a:prstGeom>
        </p:spPr>
        <p:txBody>
          <a:bodyPr lIns="71436" tIns="71436" rIns="71436" bIns="71436"/>
          <a:lstStyle>
            <a:lvl1pPr>
              <a:defRPr sz="20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4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8">
              <a:spcBef>
                <a:spcPts val="4500"/>
              </a:spcBef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200" indent="-609600" defTabSz="2438338">
              <a:spcBef>
                <a:spcPts val="4500"/>
              </a:spcBef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800" indent="-609600" defTabSz="2438338">
              <a:spcBef>
                <a:spcPts val="4500"/>
              </a:spcBef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400" indent="-609600" defTabSz="2438338">
              <a:spcBef>
                <a:spcPts val="4500"/>
              </a:spcBef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8000" indent="-609600" defTabSz="2438338">
              <a:spcBef>
                <a:spcPts val="4500"/>
              </a:spcBef>
              <a:buSzPct val="123000"/>
              <a:buChar char="•"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2" name="660384004_1290x1720.jpe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8">
              <a:lnSpc>
                <a:spcPct val="80000"/>
              </a:lnSpc>
              <a:defRPr b="1" spc="-170" sz="8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825500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algn="ctr" defTabSz="825500">
              <a:lnSpc>
                <a:spcPct val="100000"/>
              </a:lnSpc>
              <a:spcBef>
                <a:spcPts val="0"/>
              </a:spcBef>
              <a:defRPr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algn="ctr" defTabSz="825500">
              <a:lnSpc>
                <a:spcPct val="100000"/>
              </a:lnSpc>
              <a:spcBef>
                <a:spcPts val="0"/>
              </a:spcBef>
              <a:defRPr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algn="ctr" defTabSz="825500">
              <a:lnSpc>
                <a:spcPct val="100000"/>
              </a:lnSpc>
              <a:spcBef>
                <a:spcPts val="0"/>
              </a:spcBef>
              <a:defRPr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algn="ctr" defTabSz="825500">
              <a:lnSpc>
                <a:spcPct val="100000"/>
              </a:lnSpc>
              <a:spcBef>
                <a:spcPts val="0"/>
              </a:spcBef>
              <a:defRPr sz="5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lIns="50800" tIns="50800" rIns="50800" bIns="50800"/>
          <a:lstStyle>
            <a:lvl1pPr algn="ctr" defTabSz="825500"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21"/>
          </p:nvPr>
        </p:nvSpPr>
        <p:spPr>
          <a:xfrm>
            <a:off x="5329062" y="406546"/>
            <a:ext cx="13716003" cy="914876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algn="ctr" defTabSz="821531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algn="ctr" defTabSz="821531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algn="ctr" defTabSz="821531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algn="ctr" defTabSz="821531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6231433" y="863203"/>
            <a:ext cx="17439681" cy="1162645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8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algn="ctr" defTabSz="821531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algn="ctr" defTabSz="821531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algn="ctr" defTabSz="821531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algn="ctr" defTabSz="821531">
              <a:lnSpc>
                <a:spcPct val="100000"/>
              </a:lnSpc>
              <a:spcBef>
                <a:spcPts val="0"/>
              </a:spcBef>
              <a:defRPr sz="5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Char char="•"/>
              <a:defRPr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Char char="•"/>
              <a:defRPr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Char char="•"/>
              <a:defRPr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Char char="•"/>
              <a:defRPr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Char char="•"/>
              <a:defRPr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8794253" y="3637358"/>
            <a:ext cx="13260587" cy="88403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465364" indent="-465364" defTabSz="821531">
              <a:lnSpc>
                <a:spcPct val="100000"/>
              </a:lnSpc>
              <a:spcBef>
                <a:spcPts val="4500"/>
              </a:spcBef>
              <a:buSzPct val="145000"/>
              <a:buChar char="•"/>
              <a:defRPr sz="3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08264" indent="-465364" defTabSz="821531">
              <a:lnSpc>
                <a:spcPct val="100000"/>
              </a:lnSpc>
              <a:spcBef>
                <a:spcPts val="4500"/>
              </a:spcBef>
              <a:buSzPct val="145000"/>
              <a:buChar char="•"/>
              <a:defRPr sz="3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51164" indent="-465364" defTabSz="821531">
              <a:lnSpc>
                <a:spcPct val="100000"/>
              </a:lnSpc>
              <a:spcBef>
                <a:spcPts val="4500"/>
              </a:spcBef>
              <a:buSzPct val="145000"/>
              <a:buChar char="•"/>
              <a:defRPr sz="3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494064" indent="-465364" defTabSz="821531">
              <a:lnSpc>
                <a:spcPct val="100000"/>
              </a:lnSpc>
              <a:spcBef>
                <a:spcPts val="4500"/>
              </a:spcBef>
              <a:buSzPct val="145000"/>
              <a:buChar char="•"/>
              <a:defRPr sz="3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36964" indent="-465364" defTabSz="821531">
              <a:lnSpc>
                <a:spcPct val="100000"/>
              </a:lnSpc>
              <a:spcBef>
                <a:spcPts val="4500"/>
              </a:spcBef>
              <a:buSzPct val="145000"/>
              <a:buChar char="•"/>
              <a:defRPr sz="3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Char char="•"/>
              <a:defRPr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Char char="•"/>
              <a:defRPr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Char char="•"/>
              <a:defRPr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Char char="•"/>
              <a:defRPr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Char char="•"/>
              <a:defRPr sz="4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291704" y="1250156"/>
            <a:ext cx="16850320" cy="1123354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24914" y="184149"/>
            <a:ext cx="21934171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24914" y="3200400"/>
            <a:ext cx="21934171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1" tIns="91421" rIns="91421" bIns="91421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2136602" y="668286"/>
            <a:ext cx="704090" cy="728945"/>
          </a:xfrm>
          <a:prstGeom prst="rect">
            <a:avLst/>
          </a:prstGeom>
          <a:ln w="12700">
            <a:miter lim="400000"/>
          </a:ln>
        </p:spPr>
        <p:txBody>
          <a:bodyPr wrap="none" lIns="91421" tIns="91421" rIns="91421" bIns="91421">
            <a:spAutoFit/>
          </a:bodyPr>
          <a:lstStyle>
            <a:lvl1pPr algn="l" defTabSz="1828433">
              <a:defRPr b="0" sz="3600">
                <a:solidFill>
                  <a:srgbClr val="7F7F7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l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1pPr>
      <a:lvl2pPr marL="0" marR="0" indent="0" algn="l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2pPr>
      <a:lvl3pPr marL="0" marR="0" indent="0" algn="l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3pPr>
      <a:lvl4pPr marL="0" marR="0" indent="0" algn="l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4pPr>
      <a:lvl5pPr marL="0" marR="0" indent="0" algn="l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5pPr>
      <a:lvl6pPr marL="0" marR="0" indent="0" algn="l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6pPr>
      <a:lvl7pPr marL="0" marR="0" indent="0" algn="l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7pPr>
      <a:lvl8pPr marL="0" marR="0" indent="0" algn="l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8pPr>
      <a:lvl9pPr marL="0" marR="0" indent="0" algn="l" defTabSz="182843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9pPr>
    </p:titleStyle>
    <p:bodyStyle>
      <a:lvl1pPr marL="0" marR="0" indent="0" algn="l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1pPr>
      <a:lvl2pPr marL="0" marR="0" indent="914216" algn="l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2pPr>
      <a:lvl3pPr marL="0" marR="0" indent="1828433" algn="l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3pPr>
      <a:lvl4pPr marL="0" marR="0" indent="2742651" algn="l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4pPr>
      <a:lvl5pPr marL="0" marR="0" indent="3656867" algn="l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5pPr>
      <a:lvl6pPr marL="5180563" marR="0" indent="-609478" algn="l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8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6pPr>
      <a:lvl7pPr marL="6094780" marR="0" indent="-609478" algn="l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8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7pPr>
      <a:lvl8pPr marL="7008997" marR="0" indent="-609478" algn="l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8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8pPr>
      <a:lvl9pPr marL="7923215" marR="0" indent="-609479" algn="l" defTabSz="1828433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800" u="none">
          <a:solidFill>
            <a:srgbClr val="7F7F7F"/>
          </a:solidFill>
          <a:uFillTx/>
          <a:latin typeface="Montserrat Hairline"/>
          <a:ea typeface="Montserrat Hairline"/>
          <a:cs typeface="Montserrat Hairline"/>
          <a:sym typeface="Montserrat Hairline"/>
        </a:defRPr>
      </a:lvl9pPr>
    </p:bodyStyle>
    <p:otherStyle>
      <a:lvl1pPr marL="0" marR="0" indent="0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914216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1828433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2742651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3656867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4571086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5485303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6399519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7313737" algn="l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3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2.png"/><Relationship Id="rId5" Type="http://schemas.openxmlformats.org/officeDocument/2006/relationships/image" Target="../media/image6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hyperlink" Target="http://www.chromsword.com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7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8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r. Evalds Urtans…"/>
          <p:cNvSpPr txBox="1"/>
          <p:nvPr/>
        </p:nvSpPr>
        <p:spPr>
          <a:xfrm>
            <a:off x="1305484" y="10467134"/>
            <a:ext cx="8610285" cy="2329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457200">
              <a:lnSpc>
                <a:spcPct val="110000"/>
              </a:lnSpc>
              <a:defRPr sz="6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 Dr. Evalds Urtans</a:t>
            </a:r>
          </a:p>
          <a:p>
            <a:pPr algn="l" defTabSz="457200">
              <a:lnSpc>
                <a:spcPct val="110000"/>
              </a:lnSpc>
              <a:defRPr sz="6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 SIA ASYA</a:t>
            </a:r>
          </a:p>
        </p:txBody>
      </p:sp>
      <p:pic>
        <p:nvPicPr>
          <p:cNvPr id="170" name="Asya Logo White.png" descr="Asya Logo Wh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93706" y="11292096"/>
            <a:ext cx="2161734" cy="2161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59785" y="8080776"/>
            <a:ext cx="3625343" cy="3013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26469" y="8413456"/>
            <a:ext cx="5284431" cy="98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429036" y="9951910"/>
            <a:ext cx="4583365" cy="11572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ROJECT #7,  PITCHPATTERNS.COM VIDEO UN AUDIO ANALYTICS OF CALLS"/>
          <p:cNvSpPr txBox="1"/>
          <p:nvPr/>
        </p:nvSpPr>
        <p:spPr>
          <a:xfrm>
            <a:off x="1266793" y="396586"/>
            <a:ext cx="12475211" cy="273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7800"/>
              </a:lnSpc>
              <a:defRPr sz="5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PROJECT #7, </a:t>
            </a:r>
            <a:br/>
            <a:r>
              <a:t>PITCHPATTERNS.COM</a:t>
            </a:r>
            <a:br/>
            <a:r>
              <a:t>VIDEO UN AUDIO ANALYTICS OF CALLS</a:t>
            </a:r>
          </a:p>
        </p:txBody>
      </p:sp>
      <p:pic>
        <p:nvPicPr>
          <p:cNvPr id="227" name="page9image27712736.png" descr="page9image277127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32353" y="-73306"/>
            <a:ext cx="9782618" cy="1382041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ext"/>
          <p:cNvSpPr txBox="1"/>
          <p:nvPr/>
        </p:nvSpPr>
        <p:spPr>
          <a:xfrm>
            <a:off x="14632353" y="-322544"/>
            <a:ext cx="193676" cy="4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defRPr b="0"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29" name="AI-based automatic call analysis tool to improve sales &amp; customer service.…"/>
          <p:cNvSpPr txBox="1"/>
          <p:nvPr/>
        </p:nvSpPr>
        <p:spPr>
          <a:xfrm>
            <a:off x="1196208" y="3971461"/>
            <a:ext cx="13060559" cy="573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AI-based automatic call analysis tool to improve sales &amp; customer service.</a:t>
            </a: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Functions:</a:t>
            </a:r>
          </a:p>
          <a:p>
            <a:pPr marL="793750" indent="-793750" algn="l">
              <a:buSzPct val="100000"/>
              <a:buAutoNum type="arabicPeriod" startAt="1"/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What emotions does employee use to answer calls?</a:t>
            </a:r>
          </a:p>
          <a:p>
            <a:pPr marL="793750" indent="-793750" algn="l">
              <a:buSzPct val="100000"/>
              <a:buAutoNum type="arabicPeriod" startAt="1"/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What is the stress level of employee?</a:t>
            </a:r>
          </a:p>
          <a:p>
            <a:pPr marL="793750" indent="-793750" algn="l">
              <a:buSzPct val="100000"/>
              <a:buAutoNum type="arabicPeriod" startAt="1"/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What is the emotional state of an employee?</a:t>
            </a:r>
          </a:p>
          <a:p>
            <a:pPr marL="793750" indent="-793750" algn="l">
              <a:buSzPct val="100000"/>
              <a:buAutoNum type="arabicPeriod" startAt="1"/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How much employee listens to a customer?</a:t>
            </a:r>
          </a:p>
          <a:p>
            <a:pPr marL="793750" indent="-793750" algn="l">
              <a:buSzPct val="100000"/>
              <a:buAutoNum type="arabicPeriod" startAt="1"/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Verification (VoiceID, FaceID)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creens.png" descr="scree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1138" y="3241171"/>
            <a:ext cx="15874564" cy="10583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04895" y="3094256"/>
            <a:ext cx="8053098" cy="4083034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PROJECT #8,  CLOSER TO YOU (ASYA), B2C APP AI THAT RECOGNIZES EMOTIONS IN VOICE…"/>
          <p:cNvSpPr txBox="1"/>
          <p:nvPr/>
        </p:nvSpPr>
        <p:spPr>
          <a:xfrm>
            <a:off x="1122161" y="430876"/>
            <a:ext cx="13557251" cy="359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7800"/>
              </a:lnSpc>
              <a:defRPr sz="5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PROJECT #8, </a:t>
            </a:r>
            <a:br/>
            <a:r>
              <a:t>CLOSER TO YOU (ASYA), B2C APP</a:t>
            </a:r>
            <a:br/>
            <a:r>
              <a:t>AI THAT RECOGNIZES EMOTIONS IN VOICE</a:t>
            </a:r>
          </a:p>
          <a:p>
            <a:pPr algn="l" defTabSz="457200">
              <a:lnSpc>
                <a:spcPts val="7800"/>
              </a:lnSpc>
              <a:defRPr sz="5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AND GIVES CONVERSATION TOPICS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078958" y="9088173"/>
            <a:ext cx="7395573" cy="3377093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50k users, 300+ paying,  20% MoM"/>
          <p:cNvSpPr txBox="1"/>
          <p:nvPr/>
        </p:nvSpPr>
        <p:spPr>
          <a:xfrm>
            <a:off x="16157841" y="8270754"/>
            <a:ext cx="7893098" cy="52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b="0" sz="3000">
                <a:latin typeface="Verlag Bold"/>
                <a:ea typeface="Verlag Bold"/>
                <a:cs typeface="Verlag Bold"/>
                <a:sym typeface="Verlag Bold"/>
              </a:defRPr>
            </a:lvl1pPr>
          </a:lstStyle>
          <a:p>
            <a:pPr/>
            <a:r>
              <a:t>50k users, 300+ paying,  20% MoM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3"/>
          <p:cNvSpPr txBox="1"/>
          <p:nvPr/>
        </p:nvSpPr>
        <p:spPr>
          <a:xfrm>
            <a:off x="715005" y="534014"/>
            <a:ext cx="14311783" cy="301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 defTabSz="1828433">
              <a:defRPr sz="8400">
                <a:solidFill>
                  <a:srgbClr val="262626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Comunity of AI researchers </a:t>
            </a:r>
            <a:br/>
            <a:r>
              <a:t>"DataScience Latvia"</a:t>
            </a:r>
          </a:p>
        </p:txBody>
      </p:sp>
      <p:pic>
        <p:nvPicPr>
          <p:cNvPr id="17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2129" y="6893428"/>
            <a:ext cx="11150643" cy="6272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95175" y="8697135"/>
            <a:ext cx="4505729" cy="4505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3137" y="3729333"/>
            <a:ext cx="10109634" cy="2981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95175" y="3367184"/>
            <a:ext cx="6243764" cy="51601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8DA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DSC04263-3.jpg" descr="DSC04263-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2711" y="-104114"/>
            <a:ext cx="24749422" cy="139242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266700" dir="5400000">
              <a:srgbClr val="000000"/>
            </a:outerShdw>
          </a:effectLst>
        </p:spPr>
      </p:pic>
      <p:sp>
        <p:nvSpPr>
          <p:cNvPr id="182" name="Team"/>
          <p:cNvSpPr txBox="1"/>
          <p:nvPr/>
        </p:nvSpPr>
        <p:spPr>
          <a:xfrm>
            <a:off x="738214" y="608606"/>
            <a:ext cx="7904395" cy="15894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0" dist="98207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2438338">
              <a:lnSpc>
                <a:spcPct val="90000"/>
              </a:lnSpc>
              <a:defRPr sz="9800">
                <a:solidFill>
                  <a:srgbClr val="FFFFFF"/>
                </a:solidFill>
              </a:defRPr>
            </a:lvl1pPr>
          </a:lstStyle>
          <a:p>
            <a:pPr/>
            <a:r>
              <a:t>Team</a:t>
            </a:r>
          </a:p>
        </p:txBody>
      </p:sp>
      <p:sp>
        <p:nvSpPr>
          <p:cNvPr id="183" name="Experienced sales team…"/>
          <p:cNvSpPr txBox="1"/>
          <p:nvPr/>
        </p:nvSpPr>
        <p:spPr>
          <a:xfrm>
            <a:off x="9586344" y="681743"/>
            <a:ext cx="14107749" cy="2256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2438338">
              <a:lnSpc>
                <a:spcPct val="90000"/>
              </a:lnSpc>
              <a:defRPr sz="5000">
                <a:solidFill>
                  <a:srgbClr val="FFFFFF"/>
                </a:solidFill>
              </a:defRPr>
            </a:pPr>
            <a:r>
              <a:t>Experienced sales team</a:t>
            </a:r>
          </a:p>
          <a:p>
            <a:pPr algn="r" defTabSz="2438338">
              <a:lnSpc>
                <a:spcPct val="90000"/>
              </a:lnSpc>
              <a:defRPr sz="5000">
                <a:solidFill>
                  <a:srgbClr val="FFFFFF"/>
                </a:solidFill>
              </a:defRPr>
            </a:pPr>
            <a:r>
              <a:t>Award-winning UX designers</a:t>
            </a:r>
          </a:p>
          <a:p>
            <a:pPr algn="r" defTabSz="2438338">
              <a:lnSpc>
                <a:spcPct val="90000"/>
              </a:lnSpc>
              <a:defRPr sz="5000">
                <a:solidFill>
                  <a:srgbClr val="FFFFFF"/>
                </a:solidFill>
              </a:defRPr>
            </a:pPr>
            <a:r>
              <a:t>Award-winning AI scientists</a:t>
            </a:r>
          </a:p>
        </p:txBody>
      </p:sp>
      <p:sp>
        <p:nvSpPr>
          <p:cNvPr id="184" name="Slide Number"/>
          <p:cNvSpPr txBox="1"/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Asya Logo White.png" descr="Asya Logo Wh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9479" y="11389750"/>
            <a:ext cx="2161733" cy="2161734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PROJECT #1 SOLVENT GRADIENT OPTIMIZATION"/>
          <p:cNvSpPr txBox="1"/>
          <p:nvPr/>
        </p:nvSpPr>
        <p:spPr>
          <a:xfrm>
            <a:off x="1230615" y="456542"/>
            <a:ext cx="11431906" cy="187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7800"/>
              </a:lnSpc>
              <a:defRPr sz="5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PROJECT #1</a:t>
            </a:r>
            <a:br/>
            <a:r>
              <a:t>SOLVENT GRADIENT OPTIMIZATION</a:t>
            </a:r>
          </a:p>
        </p:txBody>
      </p:sp>
      <p:sp>
        <p:nvSpPr>
          <p:cNvPr id="188" name="AI models for finding solvent gradient to separate compounds…"/>
          <p:cNvSpPr txBox="1"/>
          <p:nvPr/>
        </p:nvSpPr>
        <p:spPr>
          <a:xfrm>
            <a:off x="1191872" y="2874961"/>
            <a:ext cx="12632504" cy="9223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AI models for finding solvent gradient to separate compounds</a:t>
            </a: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in chromatography for analytical chemistry and mass </a:t>
            </a: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spectrometry.</a:t>
            </a: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Automatically executes experiments to reduce human</a:t>
            </a: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resources form 2 weeks to 2 hours and achieve high quality</a:t>
            </a: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separation for unknown substances.</a:t>
            </a: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Partner: </a:t>
            </a:r>
            <a:r>
              <a:rPr u="sng">
                <a:hlinkClick r:id="rId3" invalidUrl="" action="" tgtFrame="" tooltip="" history="1" highlightClick="0" endSnd="0"/>
              </a:rPr>
              <a:t>www.chromsword.com</a:t>
            </a:r>
            <a:r>
              <a:t> </a:t>
            </a:r>
            <a:br/>
          </a:p>
        </p:txBody>
      </p:sp>
      <p:pic>
        <p:nvPicPr>
          <p:cNvPr id="189" name="cs-1.png" descr="cs-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27623" y="245397"/>
            <a:ext cx="8658960" cy="6510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cs-2.png" descr="cs-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978941" y="3115206"/>
            <a:ext cx="8658960" cy="6510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cs-3.png" descr="cs-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26744" y="6407046"/>
            <a:ext cx="8648272" cy="6510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ds_many_knots.png" descr="ds_many_kno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48856" y="6468139"/>
            <a:ext cx="8756225" cy="6567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Asya Logo White.png" descr="Asya Logo Whi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93706" y="11451476"/>
            <a:ext cx="2161734" cy="2161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75139" y="1237796"/>
            <a:ext cx="7299681" cy="470487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PROJECT #2 DETECTION OF DEFECTS  IN WOODEN PLANKS"/>
          <p:cNvSpPr txBox="1"/>
          <p:nvPr/>
        </p:nvSpPr>
        <p:spPr>
          <a:xfrm>
            <a:off x="762067" y="571381"/>
            <a:ext cx="8030846" cy="273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7800"/>
              </a:lnSpc>
              <a:defRPr sz="5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PROJECT #2</a:t>
            </a:r>
            <a:br/>
            <a:r>
              <a:t>DETECTION OF DEFECTS </a:t>
            </a:r>
            <a:br/>
            <a:r>
              <a:t>IN WOODEN PLANKS</a:t>
            </a:r>
          </a:p>
        </p:txBody>
      </p:sp>
      <p:sp>
        <p:nvSpPr>
          <p:cNvPr id="197" name="Successful project in cola with medium size company to get high precision AI models for detecting defects in wooden planks…"/>
          <p:cNvSpPr txBox="1"/>
          <p:nvPr/>
        </p:nvSpPr>
        <p:spPr>
          <a:xfrm>
            <a:off x="801415" y="3932271"/>
            <a:ext cx="12632505" cy="712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Successful project in cola with medium size company to get high precision AI models for detecting defects in wooden planks</a:t>
            </a: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to automatically plan cutting and manufacturing processes.</a:t>
            </a: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70-99% precision to various classes of damage</a:t>
            </a: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Partner: http://www.zippyvision.com</a:t>
            </a:r>
          </a:p>
        </p:txBody>
      </p:sp>
      <p:sp>
        <p:nvSpPr>
          <p:cNvPr id="198" name="Our original work, published BDAI 2022"/>
          <p:cNvSpPr txBox="1"/>
          <p:nvPr/>
        </p:nvSpPr>
        <p:spPr>
          <a:xfrm>
            <a:off x="830941" y="11977026"/>
            <a:ext cx="7893098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>
              <a:defRPr b="0"/>
            </a:pPr>
            <a:r>
              <a:rPr b="1"/>
              <a:t>Our original work, published BDAI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Asya Logo White.png" descr="Asya Logo Wh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93706" y="11451476"/>
            <a:ext cx="2161734" cy="2161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68629" y="2754076"/>
            <a:ext cx="7558232" cy="5254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64859" y="6964305"/>
            <a:ext cx="6139101" cy="4782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64859" y="2748785"/>
            <a:ext cx="6139101" cy="3876352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PROJECT #3…"/>
          <p:cNvSpPr txBox="1"/>
          <p:nvPr/>
        </p:nvSpPr>
        <p:spPr>
          <a:xfrm>
            <a:off x="957295" y="476065"/>
            <a:ext cx="11270616" cy="187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7800"/>
              </a:lnSpc>
              <a:defRPr sz="5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PROJECT #3</a:t>
            </a:r>
          </a:p>
          <a:p>
            <a:pPr algn="l" defTabSz="457200">
              <a:lnSpc>
                <a:spcPts val="7800"/>
              </a:lnSpc>
              <a:defRPr sz="5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DETECTION OF DAMAGE FOR CARS</a:t>
            </a:r>
          </a:p>
        </p:txBody>
      </p:sp>
      <p:sp>
        <p:nvSpPr>
          <p:cNvPr id="205" name="Successful project to segment different…"/>
          <p:cNvSpPr txBox="1"/>
          <p:nvPr/>
        </p:nvSpPr>
        <p:spPr>
          <a:xfrm>
            <a:off x="938075" y="2816393"/>
            <a:ext cx="8137319" cy="712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Successful project to segment different</a:t>
            </a: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types of defects in cars using mobile phone after returning them to the rent and before re-selling.</a:t>
            </a: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Partner: www.scopetechnology.com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creen Shot 2019-07-01 at 21.22.56.png" descr="Screen Shot 2019-07-01 at 21.22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08945" y="4737284"/>
            <a:ext cx="5442130" cy="424143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Before (noisy audio)"/>
          <p:cNvSpPr txBox="1"/>
          <p:nvPr/>
        </p:nvSpPr>
        <p:spPr>
          <a:xfrm>
            <a:off x="18459248" y="4070089"/>
            <a:ext cx="4960661" cy="1260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>
              <a:defRPr b="0" sz="4000">
                <a:latin typeface="Verlag Bold"/>
                <a:ea typeface="Verlag Bold"/>
                <a:cs typeface="Verlag Bold"/>
                <a:sym typeface="Verlag Bold"/>
              </a:defRPr>
            </a:lvl1pPr>
          </a:lstStyle>
          <a:p>
            <a:pPr/>
            <a:r>
              <a:t>Before (noisy audio)</a:t>
            </a:r>
          </a:p>
        </p:txBody>
      </p:sp>
      <p:sp>
        <p:nvSpPr>
          <p:cNvPr id="209" name="After (clean audio)"/>
          <p:cNvSpPr txBox="1"/>
          <p:nvPr/>
        </p:nvSpPr>
        <p:spPr>
          <a:xfrm>
            <a:off x="18459248" y="9217349"/>
            <a:ext cx="4098356" cy="126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>
              <a:defRPr b="0" sz="4000">
                <a:latin typeface="Verlag Bold"/>
                <a:ea typeface="Verlag Bold"/>
                <a:cs typeface="Verlag Bold"/>
                <a:sym typeface="Verlag Bold"/>
              </a:defRPr>
            </a:lvl1pPr>
          </a:lstStyle>
          <a:p>
            <a:pPr/>
            <a:r>
              <a:t>After (clean audio)</a:t>
            </a:r>
          </a:p>
        </p:txBody>
      </p:sp>
      <p:sp>
        <p:nvSpPr>
          <p:cNvPr id="210" name="PROJECT #4 AUDIO AND VIDEO DENOISING"/>
          <p:cNvSpPr txBox="1"/>
          <p:nvPr/>
        </p:nvSpPr>
        <p:spPr>
          <a:xfrm>
            <a:off x="1113478" y="456542"/>
            <a:ext cx="9959341" cy="187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7800"/>
              </a:lnSpc>
              <a:defRPr sz="5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PROJECT #4</a:t>
            </a:r>
            <a:br/>
            <a:r>
              <a:t>AUDIO AND VIDEO DENOISING</a:t>
            </a:r>
          </a:p>
        </p:txBody>
      </p:sp>
      <p:sp>
        <p:nvSpPr>
          <p:cNvPr id="211" name="Successful project with one of the largest microphone manufacturers in the region to denoise audio signal in real time using deep learning models.…"/>
          <p:cNvSpPr txBox="1"/>
          <p:nvPr/>
        </p:nvSpPr>
        <p:spPr>
          <a:xfrm>
            <a:off x="1035689" y="2582522"/>
            <a:ext cx="8137319" cy="10620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Successful project with one of the largest microphone manufacturers in the region to denoise audio signal in real time using deep learning models.</a:t>
            </a: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Models can remove noises like:</a:t>
            </a:r>
          </a:p>
          <a:p>
            <a:pPr marL="793750" indent="-793750" algn="l">
              <a:buSzPct val="100000"/>
              <a:buAutoNum type="arabicPeriod" startAt="1"/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Sounds of speaker's feedback</a:t>
            </a:r>
          </a:p>
          <a:p>
            <a:pPr marL="793750" indent="-793750" algn="l">
              <a:buSzPct val="100000"/>
              <a:buAutoNum type="arabicPeriod" startAt="1"/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Keyboard clicking</a:t>
            </a:r>
          </a:p>
          <a:p>
            <a:pPr marL="793750" indent="-793750" algn="l">
              <a:buSzPct val="100000"/>
              <a:buAutoNum type="arabicPeriod" startAt="1"/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Traffic</a:t>
            </a:r>
          </a:p>
          <a:p>
            <a:pPr marL="793750" indent="-793750" algn="l">
              <a:buSzPct val="100000"/>
              <a:buAutoNum type="arabicPeriod" startAt="1"/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Sounds of children in background</a:t>
            </a:r>
          </a:p>
          <a:p>
            <a:pPr marL="793750" indent="-793750" algn="l">
              <a:buSzPct val="100000"/>
              <a:buAutoNum type="arabicPeriod" startAt="1"/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Other mechanical noises</a:t>
            </a: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76592" y="4874817"/>
            <a:ext cx="7635255" cy="396636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LIAA Innovation Vaucher"/>
          <p:cNvSpPr txBox="1"/>
          <p:nvPr/>
        </p:nvSpPr>
        <p:spPr>
          <a:xfrm>
            <a:off x="18827239" y="12183536"/>
            <a:ext cx="7893099" cy="52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b="0" sz="3000">
                <a:latin typeface="Verlag Bold"/>
                <a:ea typeface="Verlag Bold"/>
                <a:cs typeface="Verlag Bold"/>
                <a:sym typeface="Verlag Bold"/>
              </a:defRPr>
            </a:lvl1pPr>
          </a:lstStyle>
          <a:p>
            <a:pPr/>
            <a:r>
              <a:t>LIAA Innovation Vaucher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ROJECT #5 COVERAGE AND POLICY PLANNING FOR INDUSTRIAL CLEANING ROBOTS"/>
          <p:cNvSpPr txBox="1"/>
          <p:nvPr/>
        </p:nvSpPr>
        <p:spPr>
          <a:xfrm>
            <a:off x="1109993" y="821632"/>
            <a:ext cx="12819381" cy="273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7800"/>
              </a:lnSpc>
              <a:defRPr sz="5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PROJECT #5</a:t>
            </a:r>
            <a:br/>
            <a:r>
              <a:t>COVERAGE AND POLICY PLANNING FOR</a:t>
            </a:r>
            <a:br/>
            <a:r>
              <a:t>INDUSTRIAL CLEANING ROBOTS</a:t>
            </a:r>
          </a:p>
        </p:txBody>
      </p:sp>
      <p:sp>
        <p:nvSpPr>
          <p:cNvPr id="216" name="Consulting companies and publishing original scientific papers on Deep Learning based policy models for cleaning robots.…"/>
          <p:cNvSpPr txBox="1"/>
          <p:nvPr/>
        </p:nvSpPr>
        <p:spPr>
          <a:xfrm>
            <a:off x="1152468" y="4063152"/>
            <a:ext cx="8137319" cy="782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Consulting companies and publishing original scientific papers on Deep Learning based policy models for cleaning robots.</a:t>
            </a: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Models can autonomously  explore environment and do value based policy planning 10x faster than classical, non-deep learning algorithms.</a:t>
            </a:r>
          </a:p>
        </p:txBody>
      </p:sp>
      <p:sp>
        <p:nvSpPr>
          <p:cNvPr id="217" name="Our original work, published ICoIAS 2020"/>
          <p:cNvSpPr txBox="1"/>
          <p:nvPr/>
        </p:nvSpPr>
        <p:spPr>
          <a:xfrm>
            <a:off x="16094045" y="11853336"/>
            <a:ext cx="7893098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00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>
              <a:defRPr b="0"/>
            </a:pPr>
            <a:r>
              <a:rPr b="1"/>
              <a:t>Our original work, published ICoIAS 2020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59042" y="7391704"/>
            <a:ext cx="6723239" cy="4367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78747" y="1067618"/>
            <a:ext cx="5883830" cy="5915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0500" y="4145395"/>
            <a:ext cx="8763000" cy="952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PROJECT #6 POINT-CLOUD IN-FILLING MODELS WALL DETECTION, FLIGHT CONTROL"/>
          <p:cNvSpPr txBox="1"/>
          <p:nvPr/>
        </p:nvSpPr>
        <p:spPr>
          <a:xfrm>
            <a:off x="1070947" y="470222"/>
            <a:ext cx="11614151" cy="2733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457200">
              <a:lnSpc>
                <a:spcPts val="7800"/>
              </a:lnSpc>
              <a:defRPr sz="5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PROJECT #6</a:t>
            </a:r>
            <a:br/>
            <a:r>
              <a:t>POINT-CLOUD IN-FILLING MODELS</a:t>
            </a:r>
            <a:br/>
            <a:r>
              <a:t>WALL DETECTION, FLIGHT CONTROL</a:t>
            </a:r>
          </a:p>
        </p:txBody>
      </p:sp>
      <p:sp>
        <p:nvSpPr>
          <p:cNvPr id="223" name="Security drones project,…"/>
          <p:cNvSpPr txBox="1"/>
          <p:nvPr/>
        </p:nvSpPr>
        <p:spPr>
          <a:xfrm>
            <a:off x="1113423" y="4395919"/>
            <a:ext cx="6549870" cy="433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Security drones project,</a:t>
            </a:r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LIDAR point-cloud cleanup and enhancement using Deep Learning models</a:t>
            </a:r>
            <a:br/>
          </a:p>
          <a:p>
            <a:pPr algn="l">
              <a:defRPr b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Partner: NDA USA-based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03284" y="3236585"/>
            <a:ext cx="12505026" cy="7242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