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700" r:id="rId3"/>
  </p:sldMasterIdLst>
  <p:notesMasterIdLst>
    <p:notesMasterId r:id="rId19"/>
  </p:notesMasterIdLst>
  <p:sldIdLst>
    <p:sldId id="256" r:id="rId4"/>
    <p:sldId id="280" r:id="rId5"/>
    <p:sldId id="283" r:id="rId6"/>
    <p:sldId id="294" r:id="rId7"/>
    <p:sldId id="290" r:id="rId8"/>
    <p:sldId id="285" r:id="rId9"/>
    <p:sldId id="291" r:id="rId10"/>
    <p:sldId id="293" r:id="rId11"/>
    <p:sldId id="292" r:id="rId12"/>
    <p:sldId id="286" r:id="rId13"/>
    <p:sldId id="287" r:id="rId14"/>
    <p:sldId id="265" r:id="rId15"/>
    <p:sldId id="266" r:id="rId16"/>
    <p:sldId id="282" r:id="rId17"/>
    <p:sldId id="260" r:id="rId18"/>
  </p:sldIdLst>
  <p:sldSz cx="9144000" cy="5143500" type="screen16x9"/>
  <p:notesSz cx="7559675" cy="10691813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B41D20-2F1E-3624-3AD3-9F611CB1B56E}" name="Līna Indriksone" initials="LI" userId="S::lina.indriksone@vatplv.onmicrosoft.com::ef9dd4c1-fb7f-4641-ad7f-9c194d6a95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4"/>
    <p:restoredTop sz="94672"/>
  </p:normalViewPr>
  <p:slideViewPr>
    <p:cSldViewPr snapToGrid="0" snapToObjects="1">
      <p:cViewPr>
        <p:scale>
          <a:sx n="125" d="100"/>
          <a:sy n="125" d="100"/>
        </p:scale>
        <p:origin x="19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0.433</c:v>
                </c:pt>
                <c:pt idx="1">
                  <c:v>0.436</c:v>
                </c:pt>
                <c:pt idx="2">
                  <c:v>0.36199999999999999</c:v>
                </c:pt>
                <c:pt idx="3">
                  <c:v>0.34899999999999998</c:v>
                </c:pt>
                <c:pt idx="4">
                  <c:v>0.34599999999999997</c:v>
                </c:pt>
                <c:pt idx="5">
                  <c:v>0.32700000000000001</c:v>
                </c:pt>
                <c:pt idx="6">
                  <c:v>0.32</c:v>
                </c:pt>
                <c:pt idx="7">
                  <c:v>0.32</c:v>
                </c:pt>
                <c:pt idx="8" formatCode="0%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4-9A43-AE5B-314E24D8F7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Angļu valodā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0.54</c:v>
                </c:pt>
                <c:pt idx="1">
                  <c:v>0.55000000000000004</c:v>
                </c:pt>
                <c:pt idx="2">
                  <c:v>0.61</c:v>
                </c:pt>
                <c:pt idx="3">
                  <c:v>0.59</c:v>
                </c:pt>
                <c:pt idx="4">
                  <c:v>0.61</c:v>
                </c:pt>
                <c:pt idx="5">
                  <c:v>0.627</c:v>
                </c:pt>
                <c:pt idx="6">
                  <c:v>0.7</c:v>
                </c:pt>
                <c:pt idx="7">
                  <c:v>0.66800000000000004</c:v>
                </c:pt>
                <c:pt idx="8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84-9A43-AE5B-314E24D8F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114159"/>
        <c:axId val="762131119"/>
      </c:barChart>
      <c:catAx>
        <c:axId val="7621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762131119"/>
        <c:crosses val="autoZero"/>
        <c:auto val="1"/>
        <c:lblAlgn val="ctr"/>
        <c:lblOffset val="100"/>
        <c:noMultiLvlLbl val="0"/>
      </c:catAx>
      <c:valAx>
        <c:axId val="762131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7621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E52F7-25E3-FD42-9D80-C5A460D82272}" type="datetimeFigureOut">
              <a:rPr lang="en-LV" smtClean="0"/>
              <a:t>19/04/2023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57D36-9E20-B74A-9131-8A899B7AD3E7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4225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2191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933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6090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37713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1472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8753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9985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279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947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0139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25032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1348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57D36-9E20-B74A-9131-8A899B7AD3E7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32928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/>
          <p:cNvSpPr/>
          <p:nvPr/>
        </p:nvSpPr>
        <p:spPr>
          <a:xfrm>
            <a:off x="0" y="0"/>
            <a:ext cx="9141840" cy="3084840"/>
          </a:xfrm>
          <a:prstGeom prst="rect">
            <a:avLst/>
          </a:prstGeom>
          <a:solidFill>
            <a:srgbClr val="000000"/>
          </a:solidFill>
          <a:ln w="9525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Google Shape;14;p2"/>
          <p:cNvSpPr/>
          <p:nvPr/>
        </p:nvSpPr>
        <p:spPr>
          <a:xfrm>
            <a:off x="1726560" y="4516200"/>
            <a:ext cx="5012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Lato"/>
                <a:ea typeface="Lato"/>
              </a:rPr>
              <a:t>Projekts “Inovāciju granti studentiem mākslas, kultūras, ekonomikas un IT starpdisciplinārajās jomās (MaKE IT)” ID Nr. 1.1.1.3/21/A/003 norit ar ERAF atbalstu.</a:t>
            </a:r>
            <a:endParaRPr lang="lv-LV" sz="1000" b="0" strike="noStrike" spc="-1">
              <a:latin typeface="Arial"/>
            </a:endParaRPr>
          </a:p>
        </p:txBody>
      </p:sp>
      <p:pic>
        <p:nvPicPr>
          <p:cNvPr id="2" name="Google Shape;15;p2"/>
          <p:cNvPicPr/>
          <p:nvPr/>
        </p:nvPicPr>
        <p:blipFill>
          <a:blip r:embed="rId14"/>
          <a:stretch/>
        </p:blipFill>
        <p:spPr>
          <a:xfrm>
            <a:off x="6851880" y="4577400"/>
            <a:ext cx="1902240" cy="39132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16;p2"/>
          <p:cNvPicPr/>
          <p:nvPr/>
        </p:nvPicPr>
        <p:blipFill>
          <a:blip r:embed="rId15"/>
          <a:stretch/>
        </p:blipFill>
        <p:spPr>
          <a:xfrm>
            <a:off x="388080" y="4623120"/>
            <a:ext cx="1187640" cy="299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lv-LV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7;p4"/>
          <p:cNvSpPr/>
          <p:nvPr/>
        </p:nvSpPr>
        <p:spPr>
          <a:xfrm>
            <a:off x="1726560" y="4516200"/>
            <a:ext cx="5012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Lato"/>
                <a:ea typeface="Lato"/>
              </a:rPr>
              <a:t>Projekts “Inovāciju granti studentiem mākslas, kultūras, ekonomikas un IT starpdisciplinārajās jomās (MaKE IT)” ID Nr. 1.1.1.3/21/A/003 norit ar ERAF atbalstu.</a:t>
            </a:r>
            <a:endParaRPr lang="lv-LV" sz="1000" b="0" strike="noStrike" spc="-1">
              <a:latin typeface="Arial"/>
            </a:endParaRPr>
          </a:p>
        </p:txBody>
      </p:sp>
      <p:pic>
        <p:nvPicPr>
          <p:cNvPr id="43" name="Google Shape;28;p4"/>
          <p:cNvPicPr/>
          <p:nvPr/>
        </p:nvPicPr>
        <p:blipFill>
          <a:blip r:embed="rId14"/>
          <a:stretch/>
        </p:blipFill>
        <p:spPr>
          <a:xfrm>
            <a:off x="6851880" y="4577400"/>
            <a:ext cx="1902240" cy="391320"/>
          </a:xfrm>
          <a:prstGeom prst="rect">
            <a:avLst/>
          </a:prstGeom>
          <a:ln w="0">
            <a:noFill/>
          </a:ln>
        </p:spPr>
      </p:pic>
      <p:pic>
        <p:nvPicPr>
          <p:cNvPr id="44" name="Google Shape;29;p4"/>
          <p:cNvPicPr/>
          <p:nvPr/>
        </p:nvPicPr>
        <p:blipFill>
          <a:blip r:embed="rId15"/>
          <a:stretch/>
        </p:blipFill>
        <p:spPr>
          <a:xfrm>
            <a:off x="388080" y="4623120"/>
            <a:ext cx="1187640" cy="29988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20;p3"/>
          <p:cNvSpPr/>
          <p:nvPr/>
        </p:nvSpPr>
        <p:spPr>
          <a:xfrm>
            <a:off x="1726560" y="4516200"/>
            <a:ext cx="5012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Lato"/>
                <a:ea typeface="Lato"/>
              </a:rPr>
              <a:t>Projekts “Inovāciju granti studentiem mākslas, kultūras, ekonomikas un IT starpdisciplinārajās jomās (MaKE IT)” ID Nr. 1.1.1.3/21/A/003 norit ar ERAF atbalstu.</a:t>
            </a:r>
            <a:endParaRPr lang="lv-LV" sz="1000" b="0" strike="noStrike" spc="-1">
              <a:latin typeface="Arial"/>
            </a:endParaRPr>
          </a:p>
        </p:txBody>
      </p:sp>
      <p:pic>
        <p:nvPicPr>
          <p:cNvPr id="167" name="Google Shape;21;p3"/>
          <p:cNvPicPr/>
          <p:nvPr/>
        </p:nvPicPr>
        <p:blipFill>
          <a:blip r:embed="rId14"/>
          <a:stretch/>
        </p:blipFill>
        <p:spPr>
          <a:xfrm>
            <a:off x="6851880" y="4577400"/>
            <a:ext cx="1902240" cy="391320"/>
          </a:xfrm>
          <a:prstGeom prst="rect">
            <a:avLst/>
          </a:prstGeom>
          <a:ln w="0">
            <a:noFill/>
          </a:ln>
        </p:spPr>
      </p:pic>
      <p:pic>
        <p:nvPicPr>
          <p:cNvPr id="168" name="Google Shape;22;p3"/>
          <p:cNvPicPr/>
          <p:nvPr/>
        </p:nvPicPr>
        <p:blipFill>
          <a:blip r:embed="rId15"/>
          <a:stretch/>
        </p:blipFill>
        <p:spPr>
          <a:xfrm>
            <a:off x="388080" y="4623120"/>
            <a:ext cx="1187640" cy="29988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206"/>
          <p:cNvSpPr/>
          <p:nvPr/>
        </p:nvSpPr>
        <p:spPr>
          <a:xfrm>
            <a:off x="311760" y="1538280"/>
            <a:ext cx="8518320" cy="143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lv-LV" sz="4400" spc="-1" dirty="0">
                <a:solidFill>
                  <a:srgbClr val="FFFFFF"/>
                </a:solidFill>
              </a:rPr>
              <a:t>Jaunais profesors</a:t>
            </a:r>
          </a:p>
          <a:p>
            <a:pPr algn="ctr">
              <a:lnSpc>
                <a:spcPct val="115000"/>
              </a:lnSpc>
            </a:pPr>
            <a:endParaRPr lang="lv-LV" sz="2000" b="0" strike="noStrike" spc="-1" dirty="0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FA7A1F38-BDEC-84BF-4BAB-DB422F05D805}"/>
              </a:ext>
            </a:extLst>
          </p:cNvPr>
          <p:cNvSpPr txBox="1">
            <a:spLocks/>
          </p:cNvSpPr>
          <p:nvPr/>
        </p:nvSpPr>
        <p:spPr>
          <a:xfrm>
            <a:off x="457199" y="3313889"/>
            <a:ext cx="8518319" cy="1621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spc="-1" dirty="0">
                <a:latin typeface="Arial"/>
              </a:rPr>
              <a:t>Pauls Purviņš, 17.03.2023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 dirty="0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737360" y="324360"/>
            <a:ext cx="4465529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dirty="0"/>
              <a:t>Pieteikšanās tiešsaistē (demo)</a:t>
            </a:r>
            <a:endParaRPr lang="lv-LV" sz="44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24849-46C0-8FD5-F227-7DF712FD9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1" y="1781833"/>
            <a:ext cx="3270570" cy="24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4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 dirty="0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dirty="0"/>
              <a:t>Lietotāju aptauja</a:t>
            </a:r>
            <a:endParaRPr lang="lv-LV" sz="44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BA73A-D24A-9DF6-C10A-F38203C2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0" y="1556484"/>
            <a:ext cx="3723015" cy="2232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1B6CB8-A1A8-46B8-F851-9E5488C73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0" y="1703608"/>
            <a:ext cx="4667860" cy="20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1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2 mēnešu mērķi</a:t>
            </a: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lv-LV" sz="2800" spc="-1" dirty="0"/>
              <a:t>1. Veikta esošo mobilo lietotņu izpēte, tirgus noieta un biznesa modeļu analīze – 100%</a:t>
            </a:r>
          </a:p>
          <a:p>
            <a:endParaRPr lang="lv-LV" sz="2800" spc="-1" dirty="0"/>
          </a:p>
          <a:p>
            <a:r>
              <a:rPr lang="lv-LV" sz="2800" spc="-1" dirty="0"/>
              <a:t>2. Izstrādāts produkta nefunkcionālais dizains – 100%</a:t>
            </a:r>
          </a:p>
          <a:p>
            <a:endParaRPr lang="lv-LV" sz="2800" spc="-1" dirty="0"/>
          </a:p>
          <a:p>
            <a:r>
              <a:rPr lang="lv-LV" sz="2800" spc="-1" dirty="0"/>
              <a:t>3. Izstrādāts matemātisko uzdevumu saturs – 100%</a:t>
            </a:r>
            <a:endParaRPr lang="lv-LV" sz="2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17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pc="-1" dirty="0">
                <a:latin typeface="Arial"/>
              </a:rPr>
              <a:t>4</a:t>
            </a:r>
            <a:r>
              <a:rPr lang="lv-LV" sz="4400" b="0" strike="noStrike" spc="-1" dirty="0">
                <a:latin typeface="Arial"/>
              </a:rPr>
              <a:t> mēnešu mērķi</a:t>
            </a:r>
          </a:p>
        </p:txBody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DECB08CB-26D9-114D-AC5D-13D99D85E6C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lv-LV" sz="2800" spc="-1" dirty="0"/>
              <a:t>1. Izstrādāta produkta testa versija – 100%</a:t>
            </a:r>
          </a:p>
          <a:p>
            <a:endParaRPr lang="lv-LV" sz="2800" spc="-1" dirty="0"/>
          </a:p>
          <a:p>
            <a:r>
              <a:rPr lang="lv-LV" sz="2800" spc="-1" dirty="0"/>
              <a:t>2. Izveidota produkta mājaslapa – 100%</a:t>
            </a:r>
          </a:p>
          <a:p>
            <a:endParaRPr lang="lv-LV" sz="2800" spc="-1" dirty="0"/>
          </a:p>
          <a:p>
            <a:r>
              <a:rPr lang="lv-LV" sz="2800" spc="-1" dirty="0"/>
              <a:t>3. Iegūtas atsauksmes no testa lietotājiem – 100%</a:t>
            </a:r>
          </a:p>
          <a:p>
            <a:endParaRPr lang="lv-LV" sz="2800" spc="-1" dirty="0"/>
          </a:p>
          <a:p>
            <a:r>
              <a:rPr lang="lv-LV" sz="2800" spc="-1" dirty="0"/>
              <a:t>4. Izstrādāts mārketinga plāns – 100%</a:t>
            </a:r>
            <a:endParaRPr lang="lv-LV" sz="2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43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Komanda</a:t>
            </a:r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1DB1E7B1-8982-4049-A769-20A3CBF74B30}"/>
              </a:ext>
            </a:extLst>
          </p:cNvPr>
          <p:cNvSpPr txBox="1">
            <a:spLocks/>
          </p:cNvSpPr>
          <p:nvPr/>
        </p:nvSpPr>
        <p:spPr>
          <a:xfrm>
            <a:off x="4512" y="3077608"/>
            <a:ext cx="3226025" cy="83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600" spc="-1" dirty="0">
                <a:latin typeface="Arial"/>
              </a:rPr>
              <a:t>Pauls Purviņš,</a:t>
            </a:r>
          </a:p>
          <a:p>
            <a:pPr algn="ctr"/>
            <a:r>
              <a:rPr lang="lv-LV" sz="1600" spc="-1" dirty="0">
                <a:latin typeface="Arial"/>
              </a:rPr>
              <a:t>LU students, 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Projekta vadītājs,</a:t>
            </a:r>
            <a:br>
              <a:rPr lang="lv-LV" sz="1600" spc="-1" dirty="0">
                <a:latin typeface="Arial"/>
              </a:rPr>
            </a:br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Veic lietotnes implementāciju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Veic dizaina sagatavošanu</a:t>
            </a: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32C18E9D-8E1C-0B47-8231-E940102B5E02}"/>
              </a:ext>
            </a:extLst>
          </p:cNvPr>
          <p:cNvSpPr txBox="1">
            <a:spLocks/>
          </p:cNvSpPr>
          <p:nvPr/>
        </p:nvSpPr>
        <p:spPr>
          <a:xfrm>
            <a:off x="3230537" y="3362302"/>
            <a:ext cx="2803697" cy="83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600" spc="-1" dirty="0"/>
              <a:t>Kristiāna Heniņa,</a:t>
            </a:r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RTU studente, 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Programmētājs</a:t>
            </a:r>
          </a:p>
          <a:p>
            <a:pPr algn="ctr"/>
            <a:br>
              <a:rPr lang="lv-LV" sz="1600" spc="-1" dirty="0">
                <a:latin typeface="Arial"/>
              </a:rPr>
            </a:br>
            <a:r>
              <a:rPr lang="lv-LV" sz="1800" kern="1200" spc="-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jaVu Sans"/>
                <a:cs typeface="DejaVu Sans"/>
              </a:rPr>
              <a:t>Veic lietotnes implementāciju</a:t>
            </a:r>
            <a:endParaRPr lang="lv-LV" sz="1600" spc="-1" dirty="0">
              <a:latin typeface="Arial"/>
            </a:endParaRPr>
          </a:p>
        </p:txBody>
      </p:sp>
      <p:sp>
        <p:nvSpPr>
          <p:cNvPr id="14" name="PlaceHolder 1">
            <a:extLst>
              <a:ext uri="{FF2B5EF4-FFF2-40B4-BE49-F238E27FC236}">
                <a16:creationId xmlns:a16="http://schemas.microsoft.com/office/drawing/2014/main" id="{39F001EA-0D86-A447-BDB6-052BC3670A96}"/>
              </a:ext>
            </a:extLst>
          </p:cNvPr>
          <p:cNvSpPr txBox="1">
            <a:spLocks/>
          </p:cNvSpPr>
          <p:nvPr/>
        </p:nvSpPr>
        <p:spPr>
          <a:xfrm>
            <a:off x="6017656" y="2992320"/>
            <a:ext cx="3226025" cy="119222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600" spc="-1" dirty="0"/>
              <a:t>Anita </a:t>
            </a:r>
            <a:r>
              <a:rPr lang="lv-LV" sz="1600" spc="-1" dirty="0" err="1"/>
              <a:t>Ramka</a:t>
            </a:r>
            <a:r>
              <a:rPr lang="lv-LV" sz="1600" spc="-1" dirty="0"/>
              <a:t>,</a:t>
            </a:r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RTU studente, </a:t>
            </a:r>
            <a:br>
              <a:rPr lang="lv-LV" sz="1600" spc="-1" dirty="0">
                <a:latin typeface="Arial"/>
              </a:rPr>
            </a:br>
            <a:r>
              <a:rPr lang="lv-LV" sz="1600" spc="-1" dirty="0">
                <a:latin typeface="Arial"/>
              </a:rPr>
              <a:t>Marketinga vadītāja</a:t>
            </a:r>
          </a:p>
          <a:p>
            <a:pPr algn="ctr"/>
            <a:endParaRPr lang="lv-LV" sz="1600" spc="-1" dirty="0">
              <a:latin typeface="Arial"/>
            </a:endParaRPr>
          </a:p>
          <a:p>
            <a:pPr algn="ctr"/>
            <a:r>
              <a:rPr lang="lv-LV" sz="1600" spc="-1" dirty="0">
                <a:latin typeface="Arial"/>
              </a:rPr>
              <a:t>Veic marketinga plāna izveidi</a:t>
            </a:r>
          </a:p>
        </p:txBody>
      </p:sp>
      <p:pic>
        <p:nvPicPr>
          <p:cNvPr id="5122" name="Picture 2" descr="PAULS PURVIŅŠ - Lead Full Stack Developer / Engineer - asya.ai | LinkedIn">
            <a:extLst>
              <a:ext uri="{FF2B5EF4-FFF2-40B4-BE49-F238E27FC236}">
                <a16:creationId xmlns:a16="http://schemas.microsoft.com/office/drawing/2014/main" id="{00E1F1AF-34B0-0522-0E0E-AD76C398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7" y="1272566"/>
            <a:ext cx="1550882" cy="15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8DDAA2-574A-859A-2BF6-E35D267B5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731" y="1272566"/>
            <a:ext cx="1470267" cy="1550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C00C66-0826-E51A-E8D8-7E7C2ABF3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073" y="1300918"/>
            <a:ext cx="1641944" cy="15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5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>
            <a:extLst>
              <a:ext uri="{FF2B5EF4-FFF2-40B4-BE49-F238E27FC236}">
                <a16:creationId xmlns:a16="http://schemas.microsoft.com/office/drawing/2014/main" id="{5C44DD4E-5B90-9948-BC01-EBCFCF49A29C}"/>
              </a:ext>
            </a:extLst>
          </p:cNvPr>
          <p:cNvSpPr txBox="1">
            <a:spLocks/>
          </p:cNvSpPr>
          <p:nvPr/>
        </p:nvSpPr>
        <p:spPr>
          <a:xfrm>
            <a:off x="557408" y="171315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pc="-1" dirty="0">
                <a:latin typeface="Arial"/>
              </a:rPr>
              <a:t>Paldies par uzmanību!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Problēma</a:t>
            </a: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079971" cy="22961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lv-LV" sz="2400" spc="-1" dirty="0">
                <a:latin typeface="Arial"/>
              </a:rPr>
              <a:t>Matemātikas atzīme ik gadus pasliktinās – no 43.3% 2014. gadā tā pazeminājusies līdz 32.7% 2019. gadā, un pēdējo 3 gadu laikā tā saglabājusies nemainīgi zemā līmenī</a:t>
            </a:r>
            <a:endParaRPr lang="lv-LV" sz="2400" b="0" strike="noStrike" spc="-1" dirty="0">
              <a:latin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5382B4-BD72-C263-F705-D55F43D3CB38}"/>
              </a:ext>
            </a:extLst>
          </p:cNvPr>
          <p:cNvGraphicFramePr/>
          <p:nvPr/>
        </p:nvGraphicFramePr>
        <p:xfrm>
          <a:off x="4462517" y="2232226"/>
          <a:ext cx="4220094" cy="233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ceHolder 2">
            <a:extLst>
              <a:ext uri="{FF2B5EF4-FFF2-40B4-BE49-F238E27FC236}">
                <a16:creationId xmlns:a16="http://schemas.microsoft.com/office/drawing/2014/main" id="{1A8F2153-1235-2E76-CA78-A51E91D0329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37435" y="3995411"/>
            <a:ext cx="8079971" cy="22961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lv-LV" sz="2400" spc="-1" dirty="0">
                <a:latin typeface="Arial"/>
              </a:rPr>
              <a:t>* CE eksāmenu rezultāti</a:t>
            </a:r>
            <a:endParaRPr lang="lv-LV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Inovācija</a:t>
            </a: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spc="-1" dirty="0">
                <a:latin typeface="Arial"/>
              </a:rPr>
              <a:t>Mākslīgā intelekta modelis, kurš, prognozē katra skolēna punktu skaitu līmeņa beigās pirms līmenis ir pabeigts, tādejādi varam piemērot uzdevumus, kuri atbilst precīzi skolēna spējām</a:t>
            </a:r>
          </a:p>
        </p:txBody>
      </p:sp>
    </p:spTree>
    <p:extLst>
      <p:ext uri="{BB962C8B-B14F-4D97-AF65-F5344CB8AC3E}">
        <p14:creationId xmlns:p14="http://schemas.microsoft.com/office/powerpoint/2010/main" val="29621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Sākotnējais algoritms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19391-651A-CD9B-A7E2-E029C2B0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00" y="1063800"/>
            <a:ext cx="5331215" cy="3285516"/>
          </a:xfrm>
          <a:prstGeom prst="rect">
            <a:avLst/>
          </a:prstGeom>
        </p:spPr>
      </p:pic>
      <p:sp>
        <p:nvSpPr>
          <p:cNvPr id="5" name="PlaceHolder 2">
            <a:extLst>
              <a:ext uri="{FF2B5EF4-FFF2-40B4-BE49-F238E27FC236}">
                <a16:creationId xmlns:a16="http://schemas.microsoft.com/office/drawing/2014/main" id="{E7CE9733-991D-6D90-129D-7F04273754D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783608" y="1080270"/>
            <a:ext cx="3360392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r>
              <a:rPr lang="lv-LV" sz="3200" spc="-1" dirty="0">
                <a:latin typeface="Arial"/>
              </a:rPr>
              <a:t>Vairāk nekā</a:t>
            </a:r>
            <a:br>
              <a:rPr lang="lv-LV" sz="3200" spc="-1" dirty="0">
                <a:latin typeface="Arial"/>
              </a:rPr>
            </a:br>
            <a:r>
              <a:rPr lang="lv-LV" sz="3200" spc="-1" dirty="0">
                <a:latin typeface="Arial"/>
              </a:rPr>
              <a:t>50 dažādi likumi,</a:t>
            </a:r>
          </a:p>
          <a:p>
            <a:r>
              <a:rPr lang="lv-LV" sz="3200" spc="-1" dirty="0">
                <a:latin typeface="Arial"/>
              </a:rPr>
              <a:t>lai novērtētu skolnieka</a:t>
            </a:r>
          </a:p>
          <a:p>
            <a:r>
              <a:rPr lang="lv-LV" sz="3200" spc="-1" dirty="0">
                <a:latin typeface="Arial"/>
              </a:rPr>
              <a:t>spējas un uzdevumu sarežģītību</a:t>
            </a:r>
          </a:p>
        </p:txBody>
      </p:sp>
    </p:spTree>
    <p:extLst>
      <p:ext uri="{BB962C8B-B14F-4D97-AF65-F5344CB8AC3E}">
        <p14:creationId xmlns:p14="http://schemas.microsoft.com/office/powerpoint/2010/main" val="196598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Konkurentu risinājumi</a:t>
            </a: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i="1" spc="-1" dirty="0" err="1"/>
              <a:t>DuoLingo</a:t>
            </a:r>
            <a:r>
              <a:rPr lang="lv-LV" sz="2400" i="1" spc="-1" dirty="0"/>
              <a:t> </a:t>
            </a:r>
            <a:r>
              <a:rPr lang="lv-LV" sz="2400" i="1" spc="-1" dirty="0" err="1"/>
              <a:t>Math</a:t>
            </a:r>
            <a:r>
              <a:rPr lang="lv-LV" sz="2400" i="1" spc="-1" dirty="0"/>
              <a:t> </a:t>
            </a:r>
            <a:r>
              <a:rPr lang="lv-LV" sz="2400" spc="-1" dirty="0"/>
              <a:t>– bez maksas, maz radoši elementi, ir mobilā lietotne, nav </a:t>
            </a:r>
            <a:r>
              <a:rPr lang="lv-LV" sz="2400" spc="-1" dirty="0" err="1"/>
              <a:t>web</a:t>
            </a:r>
            <a:r>
              <a:rPr lang="lv-LV" sz="2400" spc="-1" dirty="0"/>
              <a:t> versija (nav latviešu valodā)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400" spc="-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i="1" spc="-1" dirty="0" err="1"/>
              <a:t>AdaptedMind</a:t>
            </a:r>
            <a:r>
              <a:rPr lang="lv-LV" sz="2400" spc="-1" dirty="0"/>
              <a:t> – 10 EUR/</a:t>
            </a:r>
            <a:r>
              <a:rPr lang="lv-LV" sz="2400" spc="-1" dirty="0" err="1"/>
              <a:t>mēn</a:t>
            </a:r>
            <a:r>
              <a:rPr lang="lv-LV" sz="2400" spc="-1" dirty="0"/>
              <a:t>, peļņa 2021 9mil USD, ir radoši elementi, nav mobilā lietotne</a:t>
            </a:r>
          </a:p>
          <a:p>
            <a:endParaRPr lang="lv-LV" sz="2400" spc="-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400" spc="-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400" spc="-1" dirty="0">
              <a:latin typeface="Arial"/>
            </a:endParaRPr>
          </a:p>
        </p:txBody>
      </p:sp>
      <p:pic>
        <p:nvPicPr>
          <p:cNvPr id="1028" name="Picture 4" descr="Adaptive Math | AdaptedMind">
            <a:extLst>
              <a:ext uri="{FF2B5EF4-FFF2-40B4-BE49-F238E27FC236}">
                <a16:creationId xmlns:a16="http://schemas.microsoft.com/office/drawing/2014/main" id="{79368398-FA07-62BC-98E5-19B946A2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04" y="2878589"/>
            <a:ext cx="2960176" cy="166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0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 dirty="0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dirty="0"/>
              <a:t>Uzdevumu saturs</a:t>
            </a:r>
            <a:endParaRPr lang="lv-LV" sz="4400" b="0" strike="noStrike" spc="-1" dirty="0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E2F0C-9A32-3507-A036-1D69F6C19B29}"/>
              </a:ext>
            </a:extLst>
          </p:cNvPr>
          <p:cNvSpPr txBox="1"/>
          <p:nvPr/>
        </p:nvSpPr>
        <p:spPr>
          <a:xfrm>
            <a:off x="457200" y="10062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dirty="0"/>
              <a:t>Piemērs: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4C562-B243-D7EB-50A0-93E46C3BF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735" y="1063800"/>
            <a:ext cx="6071461" cy="3428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8C8A0-07CF-60C4-30FF-5086024CE955}"/>
              </a:ext>
            </a:extLst>
          </p:cNvPr>
          <p:cNvSpPr txBox="1"/>
          <p:nvPr/>
        </p:nvSpPr>
        <p:spPr>
          <a:xfrm>
            <a:off x="457200" y="310496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dirty="0"/>
              <a:t>Sadarbībā</a:t>
            </a:r>
          </a:p>
          <a:p>
            <a:r>
              <a:rPr lang="en-US" dirty="0"/>
              <a:t>a</a:t>
            </a:r>
            <a:r>
              <a:rPr lang="en-LV" dirty="0"/>
              <a:t>r ViA</a:t>
            </a:r>
          </a:p>
        </p:txBody>
      </p:sp>
    </p:spTree>
    <p:extLst>
      <p:ext uri="{BB962C8B-B14F-4D97-AF65-F5344CB8AC3E}">
        <p14:creationId xmlns:p14="http://schemas.microsoft.com/office/powerpoint/2010/main" val="200447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Mērķa auditorija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15A56-4987-4F0F-6A8C-AE27FEF558E3}"/>
              </a:ext>
            </a:extLst>
          </p:cNvPr>
          <p:cNvSpPr txBox="1"/>
          <p:nvPr/>
        </p:nvSpPr>
        <p:spPr>
          <a:xfrm>
            <a:off x="682668" y="1256947"/>
            <a:ext cx="79411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Ideālais pircējs: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 Bērnu vecāki, ar augstāko izglītību, vecāku ienākumu līmenis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Rietumvalstīs: 4000 EUR/</a:t>
            </a:r>
            <a:r>
              <a:rPr lang="lv-LV" b="0" i="0" u="none" strike="noStrike" dirty="0" err="1">
                <a:solidFill>
                  <a:srgbClr val="37352F"/>
                </a:solidFill>
                <a:effectLst/>
                <a:latin typeface="-apple-system"/>
              </a:rPr>
              <a:t>mēn</a:t>
            </a:r>
            <a:endParaRPr lang="lv-LV" b="0" i="0" u="none" strike="noStrike" dirty="0">
              <a:solidFill>
                <a:srgbClr val="37352F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Latvijā: 1000 EUR/</a:t>
            </a:r>
            <a:r>
              <a:rPr lang="lv-LV" b="0" i="0" u="none" strike="noStrike" dirty="0" err="1">
                <a:solidFill>
                  <a:srgbClr val="37352F"/>
                </a:solidFill>
                <a:effectLst/>
                <a:latin typeface="-apple-system"/>
              </a:rPr>
              <a:t>mēn</a:t>
            </a:r>
            <a:endParaRPr lang="lv-LV" b="0" i="0" u="none" strike="noStrike" dirty="0">
              <a:solidFill>
                <a:srgbClr val="37352F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 Vecāki, kuriem bērni vecumā 4-15 gadi sākumskolas izglītības sistēmā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lv-LV" b="0" i="0" u="none" strike="noStrike" dirty="0">
                <a:solidFill>
                  <a:srgbClr val="37352F"/>
                </a:solidFill>
                <a:effectLst/>
                <a:latin typeface="-apple-system"/>
              </a:rPr>
              <a:t> Sākotnēji testējam uz mazo valodu valstīm Baltijā - Latviešu, Lietuviešu, Igauņu valodās</a:t>
            </a:r>
          </a:p>
        </p:txBody>
      </p:sp>
    </p:spTree>
    <p:extLst>
      <p:ext uri="{BB962C8B-B14F-4D97-AF65-F5344CB8AC3E}">
        <p14:creationId xmlns:p14="http://schemas.microsoft.com/office/powerpoint/2010/main" val="2373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Cena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3BFBA-CE34-BA04-1BB2-1C9A25B9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7844"/>
            <a:ext cx="7772400" cy="22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60;p9"/>
          <p:cNvSpPr/>
          <p:nvPr/>
        </p:nvSpPr>
        <p:spPr>
          <a:xfrm>
            <a:off x="311760" y="1418040"/>
            <a:ext cx="8518320" cy="31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Rectangle 208"/>
          <p:cNvSpPr/>
          <p:nvPr/>
        </p:nvSpPr>
        <p:spPr>
          <a:xfrm>
            <a:off x="311760" y="324360"/>
            <a:ext cx="851832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Par projektu īsumā</a:t>
            </a:r>
            <a:endParaRPr lang="lv-LV" sz="3600" b="0" strike="noStrike" spc="-1"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 dirty="0">
                <a:latin typeface="Arial"/>
              </a:rPr>
              <a:t>Mūsu lietotne (dem</a:t>
            </a:r>
            <a:r>
              <a:rPr lang="lv-LV" spc="-1" dirty="0">
                <a:latin typeface="Arial"/>
              </a:rPr>
              <a:t>o)</a:t>
            </a:r>
            <a:endParaRPr lang="lv-LV" sz="44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12A46-FE71-B1A2-3754-69FD52DA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84" y="1063800"/>
            <a:ext cx="1596448" cy="3406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9F40AE-C4E5-E017-C392-D0A26C63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226" y="1063800"/>
            <a:ext cx="1599853" cy="3406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E4C0C7-13E7-80FD-A1CD-DC5F431CD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573" y="1063800"/>
            <a:ext cx="1587608" cy="3406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F3B08-A11B-AAE3-04CD-C5F5D9B7E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621" y="1063800"/>
            <a:ext cx="1593007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381</Words>
  <Application>Microsoft Macintosh PowerPoint</Application>
  <PresentationFormat>On-screen Show (16:9)</PresentationFormat>
  <Paragraphs>83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Calibri</vt:lpstr>
      <vt:lpstr>Lato</vt:lpstr>
      <vt:lpstr>Symbol</vt:lpstr>
      <vt:lpstr>Wingdings</vt:lpstr>
      <vt:lpstr>Office Theme</vt:lpstr>
      <vt:lpstr>Office Theme</vt:lpstr>
      <vt:lpstr>Office Theme</vt:lpstr>
      <vt:lpstr>PowerPoint Presentation</vt:lpstr>
      <vt:lpstr>Problēma</vt:lpstr>
      <vt:lpstr>Inovācija</vt:lpstr>
      <vt:lpstr>Sākotnējais algoritms</vt:lpstr>
      <vt:lpstr>Konkurentu risinājumi</vt:lpstr>
      <vt:lpstr>Uzdevumu saturs</vt:lpstr>
      <vt:lpstr>Mērķa auditorija</vt:lpstr>
      <vt:lpstr>Cena</vt:lpstr>
      <vt:lpstr>Mūsu lietotne (demo)</vt:lpstr>
      <vt:lpstr>Pieteikšanās tiešsaistē (demo)</vt:lpstr>
      <vt:lpstr>Lietotāju aptauja</vt:lpstr>
      <vt:lpstr>2 mēnešu mērķi</vt:lpstr>
      <vt:lpstr>4 mēnešu mērķi</vt:lpstr>
      <vt:lpstr>Komanda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Ēvalds Urtāns</cp:lastModifiedBy>
  <cp:revision>122</cp:revision>
  <dcterms:modified xsi:type="dcterms:W3CDTF">2023-04-19T09:25:11Z</dcterms:modified>
  <dc:language>lv-LV</dc:language>
</cp:coreProperties>
</file>