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94"/>
  </p:normalViewPr>
  <p:slideViewPr>
    <p:cSldViewPr snapToGrid="0">
      <p:cViewPr varScale="1">
        <p:scale>
          <a:sx n="60" d="100"/>
          <a:sy n="60" d="100"/>
        </p:scale>
        <p:origin x="44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Fact information</a:t>
            </a:r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Attribution</a:t>
            </a:r>
          </a:p>
        </p:txBody>
      </p:sp>
      <p:sp>
        <p:nvSpPr>
          <p:cNvPr id="116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mage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Image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Image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Image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itle Text"/>
          <p:cNvSpPr txBox="1">
            <a:spLocks noGrp="1"/>
          </p:cNvSpPr>
          <p:nvPr>
            <p:ph type="title"/>
          </p:nvPr>
        </p:nvSpPr>
        <p:spPr>
          <a:xfrm>
            <a:off x="4833937" y="2303859"/>
            <a:ext cx="14716126" cy="4643438"/>
          </a:xfrm>
          <a:prstGeom prst="rect">
            <a:avLst/>
          </a:prstGeom>
        </p:spPr>
        <p:txBody>
          <a:bodyPr lIns="71437" tIns="71437" rIns="71437" bIns="71437" anchor="b"/>
          <a:lstStyle>
            <a:lvl1pPr algn="ctr" defTabSz="821531">
              <a:lnSpc>
                <a:spcPct val="100000"/>
              </a:lnSpc>
              <a:defRPr sz="11200" b="0" spc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Title Text</a:t>
            </a:r>
          </a:p>
        </p:txBody>
      </p:sp>
      <p:sp>
        <p:nvSpPr>
          <p:cNvPr id="15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833937" y="7090171"/>
            <a:ext cx="14716126" cy="1589486"/>
          </a:xfrm>
          <a:prstGeom prst="rect">
            <a:avLst/>
          </a:prstGeom>
        </p:spPr>
        <p:txBody>
          <a:bodyPr lIns="71437" tIns="71437" rIns="71437" bIns="71437"/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None/>
              <a:defRPr sz="5200"/>
            </a:lvl1pPr>
            <a:lvl2pPr marL="0" indent="0" algn="ctr" defTabSz="821531">
              <a:lnSpc>
                <a:spcPct val="100000"/>
              </a:lnSpc>
              <a:spcBef>
                <a:spcPts val="0"/>
              </a:spcBef>
              <a:buSzTx/>
              <a:buNone/>
              <a:defRPr sz="5200"/>
            </a:lvl2pPr>
            <a:lvl3pPr marL="0" indent="0" algn="ctr" defTabSz="821531">
              <a:lnSpc>
                <a:spcPct val="100000"/>
              </a:lnSpc>
              <a:spcBef>
                <a:spcPts val="0"/>
              </a:spcBef>
              <a:buSzTx/>
              <a:buNone/>
              <a:defRPr sz="5200"/>
            </a:lvl3pPr>
            <a:lvl4pPr marL="0" indent="0" algn="ctr" defTabSz="821531">
              <a:lnSpc>
                <a:spcPct val="100000"/>
              </a:lnSpc>
              <a:spcBef>
                <a:spcPts val="0"/>
              </a:spcBef>
              <a:buSzTx/>
              <a:buNone/>
              <a:defRPr sz="5200"/>
            </a:lvl4pPr>
            <a:lvl5pPr marL="0" indent="0" algn="ctr" defTabSz="821531">
              <a:lnSpc>
                <a:spcPct val="100000"/>
              </a:lnSpc>
              <a:spcBef>
                <a:spcPts val="0"/>
              </a:spcBef>
              <a:buSzTx/>
              <a:buNone/>
              <a:defRPr sz="5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4103" y="13073062"/>
            <a:ext cx="466269" cy="477671"/>
          </a:xfrm>
          <a:prstGeom prst="rect">
            <a:avLst/>
          </a:prstGeom>
        </p:spPr>
        <p:txBody>
          <a:bodyPr lIns="71437" tIns="71437" rIns="71437" bIns="71437" anchor="t"/>
          <a:lstStyle>
            <a:lvl1pPr defTabSz="821531">
              <a:defRPr sz="2200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itle Text"/>
          <p:cNvSpPr txBox="1">
            <a:spLocks noGrp="1"/>
          </p:cNvSpPr>
          <p:nvPr>
            <p:ph type="title"/>
          </p:nvPr>
        </p:nvSpPr>
        <p:spPr>
          <a:xfrm>
            <a:off x="4839027" y="2303858"/>
            <a:ext cx="14712296" cy="4643439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285">
              <a:lnSpc>
                <a:spcPct val="100000"/>
              </a:lnSpc>
              <a:defRPr sz="11000" b="0" spc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Title Text</a:t>
            </a:r>
          </a:p>
        </p:txBody>
      </p:sp>
      <p:sp>
        <p:nvSpPr>
          <p:cNvPr id="15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839027" y="7090171"/>
            <a:ext cx="14712296" cy="1589487"/>
          </a:xfrm>
          <a:prstGeom prst="rect">
            <a:avLst/>
          </a:prstGeom>
        </p:spPr>
        <p:txBody>
          <a:bodyPr lIns="71436" tIns="71436" rIns="71436" bIns="71436"/>
          <a:lstStyle>
            <a:lvl1pPr marL="0" indent="0" algn="ctr" defTabSz="821285">
              <a:lnSpc>
                <a:spcPct val="100000"/>
              </a:lnSpc>
              <a:spcBef>
                <a:spcPts val="0"/>
              </a:spcBef>
              <a:buSzTx/>
              <a:buNone/>
              <a:defRPr sz="5000"/>
            </a:lvl1pPr>
            <a:lvl2pPr marL="0" indent="0" algn="ctr" defTabSz="821285">
              <a:lnSpc>
                <a:spcPct val="100000"/>
              </a:lnSpc>
              <a:spcBef>
                <a:spcPts val="0"/>
              </a:spcBef>
              <a:buSzTx/>
              <a:buNone/>
              <a:defRPr sz="5000"/>
            </a:lvl2pPr>
            <a:lvl3pPr marL="0" indent="0" algn="ctr" defTabSz="821285">
              <a:lnSpc>
                <a:spcPct val="100000"/>
              </a:lnSpc>
              <a:spcBef>
                <a:spcPts val="0"/>
              </a:spcBef>
              <a:buSzTx/>
              <a:buNone/>
              <a:defRPr sz="5000"/>
            </a:lvl3pPr>
            <a:lvl4pPr marL="0" indent="0" algn="ctr" defTabSz="821285">
              <a:lnSpc>
                <a:spcPct val="100000"/>
              </a:lnSpc>
              <a:spcBef>
                <a:spcPts val="0"/>
              </a:spcBef>
              <a:buSzTx/>
              <a:buNone/>
              <a:defRPr sz="5000"/>
            </a:lvl4pPr>
            <a:lvl5pPr marL="0" indent="0" algn="ctr" defTabSz="821285">
              <a:lnSpc>
                <a:spcPct val="100000"/>
              </a:lnSpc>
              <a:spcBef>
                <a:spcPts val="0"/>
              </a:spcBef>
              <a:buSzTx/>
              <a:buNone/>
              <a:defRPr sz="5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7339" y="13073062"/>
            <a:ext cx="438023" cy="440307"/>
          </a:xfrm>
          <a:prstGeom prst="rect">
            <a:avLst/>
          </a:prstGeom>
        </p:spPr>
        <p:txBody>
          <a:bodyPr lIns="71436" tIns="71436" rIns="71436" bIns="71436" anchor="t"/>
          <a:lstStyle>
            <a:lvl1pPr algn="l" defTabSz="1828433">
              <a:defRPr sz="2000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23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6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660384004_1290x1720.jpg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Agenda Title</a:t>
            </a:r>
          </a:p>
        </p:txBody>
      </p:sp>
      <p:sp>
        <p:nvSpPr>
          <p:cNvPr id="89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Agenda Subtitle</a:t>
            </a:r>
          </a:p>
        </p:txBody>
      </p:sp>
      <p:sp>
        <p:nvSpPr>
          <p:cNvPr id="90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7" Type="http://schemas.openxmlformats.org/officeDocument/2006/relationships/image" Target="../media/image23.tif"/><Relationship Id="rId2" Type="http://schemas.openxmlformats.org/officeDocument/2006/relationships/image" Target="../media/image18.tif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tif"/><Relationship Id="rId5" Type="http://schemas.openxmlformats.org/officeDocument/2006/relationships/image" Target="../media/image21.tif"/><Relationship Id="rId4" Type="http://schemas.openxmlformats.org/officeDocument/2006/relationships/image" Target="../media/image20.t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laptop-restaurant-wooden-table.png" descr="laptop-restaurant-wooden-tab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110853" y="-737734"/>
            <a:ext cx="44742951" cy="157916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0" name="Logo (1).png" descr="Logo (1)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594" y="344133"/>
            <a:ext cx="5138168" cy="1640465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See conversations"/>
          <p:cNvSpPr txBox="1"/>
          <p:nvPr/>
        </p:nvSpPr>
        <p:spPr>
          <a:xfrm>
            <a:off x="13730183" y="8132350"/>
            <a:ext cx="11211752" cy="1304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9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t>See conversations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AI Provides…"/>
          <p:cNvSpPr txBox="1"/>
          <p:nvPr/>
        </p:nvSpPr>
        <p:spPr>
          <a:xfrm>
            <a:off x="863600" y="863705"/>
            <a:ext cx="6757264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7800" b="1">
                <a:solidFill>
                  <a:srgbClr val="282829"/>
                </a:solidFill>
              </a:defRPr>
            </a:lvl1pPr>
          </a:lstStyle>
          <a:p>
            <a:r>
              <a:t>Case study #1</a:t>
            </a:r>
          </a:p>
        </p:txBody>
      </p:sp>
      <p:sp>
        <p:nvSpPr>
          <p:cNvPr id="2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866033" y="13030199"/>
            <a:ext cx="368504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pic>
        <p:nvPicPr>
          <p:cNvPr id="241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5350" y="2845097"/>
            <a:ext cx="15766582" cy="80258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AI Provides…"/>
          <p:cNvSpPr txBox="1"/>
          <p:nvPr/>
        </p:nvSpPr>
        <p:spPr>
          <a:xfrm>
            <a:off x="863600" y="863705"/>
            <a:ext cx="6757264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7800" b="1">
                <a:solidFill>
                  <a:srgbClr val="282829"/>
                </a:solidFill>
              </a:defRPr>
            </a:lvl1pPr>
          </a:lstStyle>
          <a:p>
            <a:r>
              <a:t>Case study #1</a:t>
            </a:r>
          </a:p>
        </p:txBody>
      </p:sp>
      <p:sp>
        <p:nvSpPr>
          <p:cNvPr id="24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866033" y="13030199"/>
            <a:ext cx="368504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pic>
        <p:nvPicPr>
          <p:cNvPr id="24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0" y="2774950"/>
            <a:ext cx="16948284" cy="101430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AI Provides…"/>
          <p:cNvSpPr txBox="1"/>
          <p:nvPr/>
        </p:nvSpPr>
        <p:spPr>
          <a:xfrm>
            <a:off x="863600" y="863705"/>
            <a:ext cx="6757264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7800" b="1">
                <a:solidFill>
                  <a:srgbClr val="282829"/>
                </a:solidFill>
              </a:defRPr>
            </a:lvl1pPr>
          </a:lstStyle>
          <a:p>
            <a:r>
              <a:t>Case study #2</a:t>
            </a:r>
          </a:p>
        </p:txBody>
      </p:sp>
      <p:sp>
        <p:nvSpPr>
          <p:cNvPr id="24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866033" y="13030199"/>
            <a:ext cx="368504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12</a:t>
            </a:fld>
            <a:endParaRPr/>
          </a:p>
        </p:txBody>
      </p:sp>
      <p:sp>
        <p:nvSpPr>
          <p:cNvPr id="249" name="AI Automatically…"/>
          <p:cNvSpPr txBox="1"/>
          <p:nvPr/>
        </p:nvSpPr>
        <p:spPr>
          <a:xfrm>
            <a:off x="1049237" y="3189687"/>
            <a:ext cx="21250276" cy="95347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The customer service company  (Locksmith) discovered that it is possible to increase the conversion rate by </a:t>
            </a:r>
            <a:r>
              <a:rPr b="1">
                <a:solidFill>
                  <a:srgbClr val="E4846B"/>
                </a:solidFill>
              </a:rPr>
              <a:t>5%</a:t>
            </a:r>
            <a:r>
              <a:t> by applying the following strategies: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endParaRPr/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1. It is more likely to close the deal if the agent gives “</a:t>
            </a:r>
            <a:r>
              <a:rPr b="1">
                <a:solidFill>
                  <a:srgbClr val="E4846B"/>
                </a:solidFill>
              </a:rPr>
              <a:t>educational advice</a:t>
            </a:r>
            <a:r>
              <a:t>” or “</a:t>
            </a:r>
            <a:r>
              <a:rPr b="1">
                <a:solidFill>
                  <a:srgbClr val="E4846B"/>
                </a:solidFill>
              </a:rPr>
              <a:t>consultation</a:t>
            </a:r>
            <a:r>
              <a:t>” about materials, methods, etc. rather than give price straight away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2. More likely to close deal if prolong conversation and </a:t>
            </a:r>
            <a:r>
              <a:rPr b="1">
                <a:solidFill>
                  <a:srgbClr val="E4846B"/>
                </a:solidFill>
              </a:rPr>
              <a:t>delay pricing topic.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3. If you client is objecting the price, ask for the </a:t>
            </a:r>
            <a:r>
              <a:rPr b="1">
                <a:solidFill>
                  <a:srgbClr val="E4846B"/>
                </a:solidFill>
              </a:rPr>
              <a:t>budget</a:t>
            </a:r>
            <a:r>
              <a:t> and, if possible, offer a discount.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4. If cancelation, then </a:t>
            </a:r>
            <a:r>
              <a:rPr b="1">
                <a:solidFill>
                  <a:srgbClr val="E4846B"/>
                </a:solidFill>
              </a:rPr>
              <a:t>ask for reason</a:t>
            </a:r>
            <a:r>
              <a:t>, in 3% cases using questions possible to win back deal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5. It is more likely to close deal when </a:t>
            </a:r>
            <a:r>
              <a:rPr b="1">
                <a:solidFill>
                  <a:srgbClr val="E4846B"/>
                </a:solidFill>
              </a:rPr>
              <a:t>using empathy in voice</a:t>
            </a:r>
            <a:r>
              <a:t>, if client is sad then agent also should adapt.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6. It is more likely to close deal when using </a:t>
            </a:r>
            <a:r>
              <a:rPr b="1">
                <a:solidFill>
                  <a:srgbClr val="E4846B"/>
                </a:solidFill>
              </a:rPr>
              <a:t>words of comfort</a:t>
            </a:r>
            <a:r>
              <a:t>.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I Provides…"/>
          <p:cNvSpPr txBox="1"/>
          <p:nvPr/>
        </p:nvSpPr>
        <p:spPr>
          <a:xfrm>
            <a:off x="863600" y="863705"/>
            <a:ext cx="6757264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7800" b="1">
                <a:solidFill>
                  <a:srgbClr val="282829"/>
                </a:solidFill>
              </a:defRPr>
            </a:lvl1pPr>
          </a:lstStyle>
          <a:p>
            <a:r>
              <a:t>Case study #2</a:t>
            </a:r>
          </a:p>
        </p:txBody>
      </p:sp>
      <p:sp>
        <p:nvSpPr>
          <p:cNvPr id="2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866033" y="13030199"/>
            <a:ext cx="368504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13</a:t>
            </a:fld>
            <a:endParaRPr/>
          </a:p>
        </p:txBody>
      </p:sp>
      <p:pic>
        <p:nvPicPr>
          <p:cNvPr id="253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050" y="4362450"/>
            <a:ext cx="17836458" cy="639984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AI Provides…"/>
          <p:cNvSpPr txBox="1"/>
          <p:nvPr/>
        </p:nvSpPr>
        <p:spPr>
          <a:xfrm>
            <a:off x="863600" y="863705"/>
            <a:ext cx="6757264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7800" b="1">
                <a:solidFill>
                  <a:srgbClr val="282829"/>
                </a:solidFill>
              </a:defRPr>
            </a:lvl1pPr>
          </a:lstStyle>
          <a:p>
            <a:r>
              <a:t>Case study #2</a:t>
            </a:r>
          </a:p>
        </p:txBody>
      </p:sp>
      <p:sp>
        <p:nvSpPr>
          <p:cNvPr id="25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866033" y="13030199"/>
            <a:ext cx="368504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14</a:t>
            </a:fld>
            <a:endParaRPr/>
          </a:p>
        </p:txBody>
      </p:sp>
      <p:pic>
        <p:nvPicPr>
          <p:cNvPr id="257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350" y="3105150"/>
            <a:ext cx="16034126" cy="935180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7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Integrations with video…"/>
          <p:cNvSpPr txBox="1"/>
          <p:nvPr/>
        </p:nvSpPr>
        <p:spPr>
          <a:xfrm>
            <a:off x="776184" y="495500"/>
            <a:ext cx="14111519" cy="2415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90000"/>
              </a:lnSpc>
              <a:defRPr sz="8000" b="1">
                <a:solidFill>
                  <a:srgbClr val="FFFFFF"/>
                </a:solidFill>
              </a:defRPr>
            </a:pPr>
            <a:r>
              <a:t>Integrations with video</a:t>
            </a:r>
          </a:p>
          <a:p>
            <a:pPr algn="l">
              <a:lnSpc>
                <a:spcPct val="90000"/>
              </a:lnSpc>
              <a:defRPr sz="8000" b="1">
                <a:solidFill>
                  <a:srgbClr val="FFFFFF"/>
                </a:solidFill>
              </a:defRPr>
            </a:pPr>
            <a:r>
              <a:t>and telephony services</a:t>
            </a:r>
          </a:p>
        </p:txBody>
      </p:sp>
      <p:sp>
        <p:nvSpPr>
          <p:cNvPr id="262" name="AI Automatically…"/>
          <p:cNvSpPr txBox="1"/>
          <p:nvPr/>
        </p:nvSpPr>
        <p:spPr>
          <a:xfrm>
            <a:off x="1760437" y="9742887"/>
            <a:ext cx="6205221" cy="746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 defTabSz="2438337">
              <a:defRPr sz="4400">
                <a:solidFill>
                  <a:srgbClr val="FFFFFF"/>
                </a:solidFill>
              </a:defRPr>
            </a:lvl1pPr>
          </a:lstStyle>
          <a:p>
            <a:r>
              <a:t>+ 10 more integrations...</a:t>
            </a:r>
          </a:p>
        </p:txBody>
      </p:sp>
      <p:pic>
        <p:nvPicPr>
          <p:cNvPr id="263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897" y="4752046"/>
            <a:ext cx="20026753" cy="30081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7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Integrations with CRMs"/>
          <p:cNvSpPr txBox="1"/>
          <p:nvPr/>
        </p:nvSpPr>
        <p:spPr>
          <a:xfrm>
            <a:off x="776184" y="495500"/>
            <a:ext cx="14111519" cy="1304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9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t>Integrations with CRMs</a:t>
            </a:r>
          </a:p>
        </p:txBody>
      </p:sp>
      <p:sp>
        <p:nvSpPr>
          <p:cNvPr id="266" name="AI Automatically…"/>
          <p:cNvSpPr txBox="1"/>
          <p:nvPr/>
        </p:nvSpPr>
        <p:spPr>
          <a:xfrm>
            <a:off x="1760437" y="9742887"/>
            <a:ext cx="6205221" cy="7463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 defTabSz="2438337">
              <a:defRPr sz="4400">
                <a:solidFill>
                  <a:srgbClr val="FFFFFF"/>
                </a:solidFill>
              </a:defRPr>
            </a:lvl1pPr>
          </a:lstStyle>
          <a:p>
            <a:r>
              <a:t>+ 10 more integrations...</a:t>
            </a:r>
          </a:p>
        </p:txBody>
      </p:sp>
      <p:pic>
        <p:nvPicPr>
          <p:cNvPr id="267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034" y="4641850"/>
            <a:ext cx="21499932" cy="34054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7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Easy to use with tools you already use"/>
          <p:cNvSpPr txBox="1"/>
          <p:nvPr/>
        </p:nvSpPr>
        <p:spPr>
          <a:xfrm>
            <a:off x="776184" y="495500"/>
            <a:ext cx="14111519" cy="2415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9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t>Easy to use with tools you already use</a:t>
            </a:r>
          </a:p>
        </p:txBody>
      </p:sp>
      <p:pic>
        <p:nvPicPr>
          <p:cNvPr id="270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5100" y="3628165"/>
            <a:ext cx="16758666" cy="957638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7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Pricing"/>
          <p:cNvSpPr txBox="1"/>
          <p:nvPr/>
        </p:nvSpPr>
        <p:spPr>
          <a:xfrm>
            <a:off x="776184" y="495500"/>
            <a:ext cx="14111519" cy="1304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9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t>Pricing</a:t>
            </a:r>
          </a:p>
        </p:txBody>
      </p:sp>
      <p:pic>
        <p:nvPicPr>
          <p:cNvPr id="273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699" y="3981450"/>
            <a:ext cx="20178350" cy="68533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7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call is made.png" descr="call is ma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8336" y="4483927"/>
            <a:ext cx="2214471" cy="1223925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Line"/>
          <p:cNvSpPr/>
          <p:nvPr/>
        </p:nvSpPr>
        <p:spPr>
          <a:xfrm>
            <a:off x="6814179" y="5095888"/>
            <a:ext cx="683109" cy="2"/>
          </a:xfrm>
          <a:prstGeom prst="line">
            <a:avLst/>
          </a:prstGeom>
          <a:ln w="76200">
            <a:solidFill>
              <a:srgbClr val="FFFFFF"/>
            </a:solidFill>
            <a:prstDash val="sysDot"/>
            <a:miter lim="400000"/>
            <a:tailEnd type="triangle"/>
          </a:ln>
        </p:spPr>
        <p:txBody>
          <a:bodyPr lIns="45718" tIns="45718" rIns="45718" bIns="45718"/>
          <a:lstStyle/>
          <a:p>
            <a:pPr defTabSz="2438337"/>
            <a:endParaRPr/>
          </a:p>
        </p:txBody>
      </p:sp>
      <p:pic>
        <p:nvPicPr>
          <p:cNvPr id="175" name="stored.png" descr="stor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4913" y="4365246"/>
            <a:ext cx="1723010" cy="1461287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Line"/>
          <p:cNvSpPr/>
          <p:nvPr/>
        </p:nvSpPr>
        <p:spPr>
          <a:xfrm>
            <a:off x="10713799" y="5095888"/>
            <a:ext cx="971324" cy="2"/>
          </a:xfrm>
          <a:prstGeom prst="line">
            <a:avLst/>
          </a:prstGeom>
          <a:ln w="76200">
            <a:solidFill>
              <a:srgbClr val="FFFFFF"/>
            </a:solidFill>
            <a:prstDash val="sysDot"/>
            <a:miter lim="400000"/>
            <a:tailEnd type="triangle"/>
          </a:ln>
        </p:spPr>
        <p:txBody>
          <a:bodyPr lIns="45718" tIns="45718" rIns="45718" bIns="45718"/>
          <a:lstStyle/>
          <a:p>
            <a:pPr defTabSz="2438337"/>
            <a:endParaRPr/>
          </a:p>
        </p:txBody>
      </p:sp>
      <p:pic>
        <p:nvPicPr>
          <p:cNvPr id="177" name="next call question.png" descr="next call questi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98297" y="4436850"/>
            <a:ext cx="3011022" cy="13180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78" name="manual listening v3 - w.png" descr="manual listening v3 - w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9735" y="4217817"/>
            <a:ext cx="1735724" cy="1756145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Line"/>
          <p:cNvSpPr/>
          <p:nvPr/>
        </p:nvSpPr>
        <p:spPr>
          <a:xfrm>
            <a:off x="14987474" y="5095888"/>
            <a:ext cx="733284" cy="2"/>
          </a:xfrm>
          <a:prstGeom prst="line">
            <a:avLst/>
          </a:prstGeom>
          <a:ln w="76200">
            <a:solidFill>
              <a:srgbClr val="FFFFFF"/>
            </a:solidFill>
            <a:prstDash val="sysDot"/>
            <a:miter lim="400000"/>
            <a:tailEnd type="triangle"/>
          </a:ln>
        </p:spPr>
        <p:txBody>
          <a:bodyPr lIns="45718" tIns="45718" rIns="45718" bIns="45718"/>
          <a:lstStyle/>
          <a:p>
            <a:pPr defTabSz="2438337"/>
            <a:endParaRPr/>
          </a:p>
        </p:txBody>
      </p:sp>
      <p:sp>
        <p:nvSpPr>
          <p:cNvPr id="180" name="Call Made"/>
          <p:cNvSpPr txBox="1"/>
          <p:nvPr/>
        </p:nvSpPr>
        <p:spPr>
          <a:xfrm>
            <a:off x="4049860" y="6728590"/>
            <a:ext cx="2504847" cy="14067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Video or </a:t>
            </a:r>
            <a:br/>
            <a:r>
              <a:t>audio call</a:t>
            </a:r>
          </a:p>
        </p:txBody>
      </p:sp>
      <p:sp>
        <p:nvSpPr>
          <p:cNvPr id="181" name="Stored"/>
          <p:cNvSpPr txBox="1"/>
          <p:nvPr/>
        </p:nvSpPr>
        <p:spPr>
          <a:xfrm>
            <a:off x="7526282" y="7058790"/>
            <a:ext cx="2960270" cy="7463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2438337">
              <a:defRPr sz="4400">
                <a:solidFill>
                  <a:srgbClr val="FFFFFF"/>
                </a:solidFill>
              </a:defRPr>
            </a:lvl1pPr>
          </a:lstStyle>
          <a:p>
            <a:r>
              <a:t>Recordings</a:t>
            </a:r>
          </a:p>
        </p:txBody>
      </p:sp>
      <p:sp>
        <p:nvSpPr>
          <p:cNvPr id="182" name="Manager manually listens…"/>
          <p:cNvSpPr txBox="1"/>
          <p:nvPr/>
        </p:nvSpPr>
        <p:spPr>
          <a:xfrm>
            <a:off x="11409020" y="6808484"/>
            <a:ext cx="4337152" cy="2067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Manual selection</a:t>
            </a:r>
            <a:br/>
            <a:r>
              <a:t>takes </a:t>
            </a:r>
            <a:r>
              <a:rPr>
                <a:solidFill>
                  <a:srgbClr val="E5846B"/>
                </a:solidFill>
              </a:rPr>
              <a:t>time</a:t>
            </a:r>
            <a:r>
              <a:t>,</a:t>
            </a:r>
          </a:p>
          <a:p>
            <a:pPr defTabSz="2438337">
              <a:defRPr sz="4400">
                <a:solidFill>
                  <a:srgbClr val="E4846B"/>
                </a:solidFill>
              </a:defRPr>
            </a:pPr>
            <a:r>
              <a:t>not precise</a:t>
            </a:r>
          </a:p>
        </p:txBody>
      </p:sp>
      <p:sp>
        <p:nvSpPr>
          <p:cNvPr id="183" name="What can be…"/>
          <p:cNvSpPr txBox="1"/>
          <p:nvPr/>
        </p:nvSpPr>
        <p:spPr>
          <a:xfrm>
            <a:off x="17501558" y="6427766"/>
            <a:ext cx="4182924" cy="2727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Coaching,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hard to measure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impact, takes</a:t>
            </a:r>
          </a:p>
          <a:p>
            <a:pPr defTabSz="2438337">
              <a:defRPr sz="4400">
                <a:solidFill>
                  <a:srgbClr val="E4846B"/>
                </a:solidFill>
              </a:defRPr>
            </a:pPr>
            <a:r>
              <a:t>time</a:t>
            </a:r>
          </a:p>
        </p:txBody>
      </p:sp>
      <p:sp>
        <p:nvSpPr>
          <p:cNvPr id="184" name="AI Provides…"/>
          <p:cNvSpPr txBox="1"/>
          <p:nvPr/>
        </p:nvSpPr>
        <p:spPr>
          <a:xfrm>
            <a:off x="8374532" y="1447905"/>
            <a:ext cx="7634936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2438337">
              <a:defRPr sz="7800" b="1">
                <a:solidFill>
                  <a:srgbClr val="FFFFFF"/>
                </a:solidFill>
              </a:defRPr>
            </a:lvl1pPr>
          </a:lstStyle>
          <a:p>
            <a:r>
              <a:t>Manual process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7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Logo (1).png" descr="Logo (1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394" y="679621"/>
            <a:ext cx="11137901" cy="355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76" name="Positive Calls"/>
          <p:cNvSpPr txBox="1"/>
          <p:nvPr/>
        </p:nvSpPr>
        <p:spPr>
          <a:xfrm>
            <a:off x="752783" y="4507330"/>
            <a:ext cx="5365243" cy="7835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 cap="all" spc="404">
                <a:solidFill>
                  <a:srgbClr val="423DF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Positive Calls</a:t>
            </a:r>
          </a:p>
        </p:txBody>
      </p:sp>
      <p:pic>
        <p:nvPicPr>
          <p:cNvPr id="277" name="pitchpatterns.com (1).png" descr="pitchpatterns.com (1)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94135" y="12307802"/>
            <a:ext cx="8790068" cy="751568"/>
          </a:xfrm>
          <a:prstGeom prst="rect">
            <a:avLst/>
          </a:prstGeom>
          <a:ln w="12700">
            <a:miter lim="400000"/>
          </a:ln>
        </p:spPr>
      </p:pic>
      <p:pic>
        <p:nvPicPr>
          <p:cNvPr id="278" name="Group 244 (2).png" descr="Group 244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170" y="5918160"/>
            <a:ext cx="10311262" cy="8549540"/>
          </a:xfrm>
          <a:prstGeom prst="rect">
            <a:avLst/>
          </a:prstGeom>
          <a:ln w="12700">
            <a:miter lim="400000"/>
          </a:ln>
        </p:spPr>
      </p:pic>
      <p:sp>
        <p:nvSpPr>
          <p:cNvPr id="27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20</a:t>
            </a:fld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7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8" name="Group"/>
          <p:cNvGrpSpPr/>
          <p:nvPr/>
        </p:nvGrpSpPr>
        <p:grpSpPr>
          <a:xfrm>
            <a:off x="1792310" y="2970509"/>
            <a:ext cx="3318951" cy="1223924"/>
            <a:chOff x="0" y="0"/>
            <a:chExt cx="3318949" cy="1223923"/>
          </a:xfrm>
        </p:grpSpPr>
        <p:pic>
          <p:nvPicPr>
            <p:cNvPr id="186" name="call is made.png" descr="call is mad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-1"/>
              <a:ext cx="2214470" cy="12239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7" name="Line"/>
            <p:cNvSpPr/>
            <p:nvPr/>
          </p:nvSpPr>
          <p:spPr>
            <a:xfrm>
              <a:off x="2635841" y="611960"/>
              <a:ext cx="683109" cy="2"/>
            </a:xfrm>
            <a:prstGeom prst="line">
              <a:avLst/>
            </a:prstGeom>
            <a:noFill/>
            <a:ln w="76200" cap="flat">
              <a:solidFill>
                <a:srgbClr val="FFFFFF"/>
              </a:solidFill>
              <a:prstDash val="sysDot"/>
              <a:miter lim="400000"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2438337"/>
              <a:endParaRPr/>
            </a:p>
          </p:txBody>
        </p:sp>
      </p:grpSp>
      <p:pic>
        <p:nvPicPr>
          <p:cNvPr id="189" name="stored.png" descr="stored.png"/>
          <p:cNvPicPr>
            <a:picLocks noChangeAspect="1"/>
          </p:cNvPicPr>
          <p:nvPr/>
        </p:nvPicPr>
        <p:blipFill>
          <a:blip r:embed="rId3">
            <a:alphaModFix amt="46844"/>
          </a:blip>
          <a:stretch>
            <a:fillRect/>
          </a:stretch>
        </p:blipFill>
        <p:spPr>
          <a:xfrm>
            <a:off x="5758886" y="2851828"/>
            <a:ext cx="1723010" cy="1461287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Line"/>
          <p:cNvSpPr/>
          <p:nvPr/>
        </p:nvSpPr>
        <p:spPr>
          <a:xfrm>
            <a:off x="8327773" y="3582470"/>
            <a:ext cx="971325" cy="2"/>
          </a:xfrm>
          <a:prstGeom prst="line">
            <a:avLst/>
          </a:prstGeom>
          <a:ln w="76200">
            <a:solidFill>
              <a:srgbClr val="FFFFFF">
                <a:alpha val="62282"/>
              </a:srgbClr>
            </a:solidFill>
            <a:prstDash val="sysDot"/>
            <a:miter lim="400000"/>
            <a:tailEnd type="triangle"/>
          </a:ln>
        </p:spPr>
        <p:txBody>
          <a:bodyPr lIns="45718" tIns="45718" rIns="45718" bIns="45718"/>
          <a:lstStyle/>
          <a:p>
            <a:pPr defTabSz="2438337"/>
            <a:endParaRPr/>
          </a:p>
        </p:txBody>
      </p:sp>
      <p:pic>
        <p:nvPicPr>
          <p:cNvPr id="191" name="time.png" descr="time.png"/>
          <p:cNvPicPr>
            <a:picLocks noChangeAspect="1"/>
          </p:cNvPicPr>
          <p:nvPr/>
        </p:nvPicPr>
        <p:blipFill>
          <a:blip r:embed="rId4">
            <a:alphaModFix amt="48398"/>
          </a:blip>
          <a:stretch>
            <a:fillRect/>
          </a:stretch>
        </p:blipFill>
        <p:spPr>
          <a:xfrm>
            <a:off x="14359342" y="2798975"/>
            <a:ext cx="2596061" cy="1566993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Line"/>
          <p:cNvSpPr/>
          <p:nvPr/>
        </p:nvSpPr>
        <p:spPr>
          <a:xfrm>
            <a:off x="17350677" y="3582470"/>
            <a:ext cx="771751" cy="2"/>
          </a:xfrm>
          <a:prstGeom prst="line">
            <a:avLst/>
          </a:prstGeom>
          <a:ln w="76200">
            <a:solidFill>
              <a:srgbClr val="FFFFFF">
                <a:alpha val="48398"/>
              </a:srgbClr>
            </a:solidFill>
            <a:prstDash val="sysDot"/>
            <a:miter lim="400000"/>
            <a:tailEnd type="triangle"/>
          </a:ln>
        </p:spPr>
        <p:txBody>
          <a:bodyPr lIns="45718" tIns="45718" rIns="45718" bIns="45718"/>
          <a:lstStyle/>
          <a:p>
            <a:pPr defTabSz="2438337"/>
            <a:endParaRPr/>
          </a:p>
        </p:txBody>
      </p:sp>
      <p:pic>
        <p:nvPicPr>
          <p:cNvPr id="193" name="next call question.png" descr="next call question.png"/>
          <p:cNvPicPr>
            <a:picLocks noChangeAspect="1"/>
          </p:cNvPicPr>
          <p:nvPr/>
        </p:nvPicPr>
        <p:blipFill>
          <a:blip r:embed="rId5">
            <a:alphaModFix amt="45133"/>
          </a:blip>
          <a:stretch>
            <a:fillRect/>
          </a:stretch>
        </p:blipFill>
        <p:spPr>
          <a:xfrm>
            <a:off x="19147039" y="2923432"/>
            <a:ext cx="3011021" cy="13180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4" name="manual listening v3 - w.png" descr="manual listening v3 - w.png"/>
          <p:cNvPicPr>
            <a:picLocks noChangeAspect="1"/>
          </p:cNvPicPr>
          <p:nvPr/>
        </p:nvPicPr>
        <p:blipFill>
          <a:blip r:embed="rId6">
            <a:alphaModFix amt="47059"/>
          </a:blip>
          <a:stretch>
            <a:fillRect/>
          </a:stretch>
        </p:blipFill>
        <p:spPr>
          <a:xfrm>
            <a:off x="10323710" y="2704400"/>
            <a:ext cx="1735723" cy="175614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Line"/>
          <p:cNvSpPr/>
          <p:nvPr/>
        </p:nvSpPr>
        <p:spPr>
          <a:xfrm>
            <a:off x="12601447" y="3582469"/>
            <a:ext cx="733285" cy="3"/>
          </a:xfrm>
          <a:prstGeom prst="line">
            <a:avLst/>
          </a:prstGeom>
          <a:ln w="76200">
            <a:solidFill>
              <a:srgbClr val="FFFFFF">
                <a:alpha val="42597"/>
              </a:srgbClr>
            </a:solidFill>
            <a:prstDash val="sysDot"/>
            <a:miter lim="400000"/>
            <a:tailEnd type="triangle"/>
          </a:ln>
        </p:spPr>
        <p:txBody>
          <a:bodyPr lIns="45718" tIns="45718" rIns="45718" bIns="45718"/>
          <a:lstStyle/>
          <a:p>
            <a:pPr defTabSz="2438337"/>
            <a:endParaRPr/>
          </a:p>
        </p:txBody>
      </p:sp>
      <p:pic>
        <p:nvPicPr>
          <p:cNvPr id="196" name="next call better.png" descr="next call better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868969" y="5928759"/>
            <a:ext cx="3579642" cy="156699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99" name="Group"/>
          <p:cNvGrpSpPr/>
          <p:nvPr/>
        </p:nvGrpSpPr>
        <p:grpSpPr>
          <a:xfrm>
            <a:off x="3834352" y="5726148"/>
            <a:ext cx="4394765" cy="1972217"/>
            <a:chOff x="0" y="0"/>
            <a:chExt cx="4394764" cy="1972216"/>
          </a:xfrm>
        </p:grpSpPr>
        <p:pic>
          <p:nvPicPr>
            <p:cNvPr id="197" name="stored AI.png" descr="stored AI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1" y="0"/>
              <a:ext cx="3061349" cy="19722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8" name="Line"/>
            <p:cNvSpPr/>
            <p:nvPr/>
          </p:nvSpPr>
          <p:spPr>
            <a:xfrm>
              <a:off x="3423441" y="986107"/>
              <a:ext cx="971324" cy="2"/>
            </a:xfrm>
            <a:prstGeom prst="line">
              <a:avLst/>
            </a:prstGeom>
            <a:noFill/>
            <a:ln w="76200" cap="flat">
              <a:solidFill>
                <a:srgbClr val="FFFFFF"/>
              </a:solidFill>
              <a:prstDash val="sysDot"/>
              <a:miter lim="400000"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2438337"/>
              <a:endParaRPr/>
            </a:p>
          </p:txBody>
        </p:sp>
      </p:grpSp>
      <p:grpSp>
        <p:nvGrpSpPr>
          <p:cNvPr id="202" name="Group"/>
          <p:cNvGrpSpPr/>
          <p:nvPr/>
        </p:nvGrpSpPr>
        <p:grpSpPr>
          <a:xfrm>
            <a:off x="8610803" y="5227866"/>
            <a:ext cx="4249688" cy="2458992"/>
            <a:chOff x="0" y="0"/>
            <a:chExt cx="4249687" cy="2458990"/>
          </a:xfrm>
        </p:grpSpPr>
        <p:pic>
          <p:nvPicPr>
            <p:cNvPr id="200" name="AI listening.png" descr="AI listening.pn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0" y="0"/>
              <a:ext cx="2430398" cy="24589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1" name="Line"/>
            <p:cNvSpPr/>
            <p:nvPr/>
          </p:nvSpPr>
          <p:spPr>
            <a:xfrm>
              <a:off x="3278363" y="1472883"/>
              <a:ext cx="971325" cy="2"/>
            </a:xfrm>
            <a:prstGeom prst="line">
              <a:avLst/>
            </a:prstGeom>
            <a:noFill/>
            <a:ln w="76200" cap="flat">
              <a:solidFill>
                <a:srgbClr val="FFFFFF"/>
              </a:solidFill>
              <a:prstDash val="sysDot"/>
              <a:miter lim="400000"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2438337"/>
              <a:endParaRPr/>
            </a:p>
          </p:txBody>
        </p:sp>
      </p:grpSp>
      <p:grpSp>
        <p:nvGrpSpPr>
          <p:cNvPr id="205" name="Group"/>
          <p:cNvGrpSpPr/>
          <p:nvPr/>
        </p:nvGrpSpPr>
        <p:grpSpPr>
          <a:xfrm>
            <a:off x="13242176" y="5227866"/>
            <a:ext cx="4061624" cy="2458992"/>
            <a:chOff x="0" y="0"/>
            <a:chExt cx="4061623" cy="2458990"/>
          </a:xfrm>
        </p:grpSpPr>
        <p:pic>
          <p:nvPicPr>
            <p:cNvPr id="203" name="save time.png" descr="save time.png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-1" y="0"/>
              <a:ext cx="2603638" cy="24589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4" name="Line"/>
            <p:cNvSpPr/>
            <p:nvPr/>
          </p:nvSpPr>
          <p:spPr>
            <a:xfrm>
              <a:off x="3090299" y="1472883"/>
              <a:ext cx="971325" cy="2"/>
            </a:xfrm>
            <a:prstGeom prst="line">
              <a:avLst/>
            </a:prstGeom>
            <a:noFill/>
            <a:ln w="76200" cap="flat">
              <a:solidFill>
                <a:srgbClr val="FFFFFF"/>
              </a:solidFill>
              <a:prstDash val="sysDot"/>
              <a:miter lim="400000"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2438337"/>
              <a:endParaRPr/>
            </a:p>
          </p:txBody>
        </p:sp>
      </p:grpSp>
      <p:sp>
        <p:nvSpPr>
          <p:cNvPr id="206" name="AI Automatically…"/>
          <p:cNvSpPr txBox="1"/>
          <p:nvPr/>
        </p:nvSpPr>
        <p:spPr>
          <a:xfrm>
            <a:off x="3093810" y="8320487"/>
            <a:ext cx="4140455" cy="2727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Video or </a:t>
            </a:r>
            <a:br/>
            <a:r>
              <a:t>audio call linked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with CRM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automatically</a:t>
            </a:r>
          </a:p>
        </p:txBody>
      </p:sp>
      <p:sp>
        <p:nvSpPr>
          <p:cNvPr id="207" name="AI Provides…"/>
          <p:cNvSpPr txBox="1"/>
          <p:nvPr/>
        </p:nvSpPr>
        <p:spPr>
          <a:xfrm>
            <a:off x="8154787" y="8414227"/>
            <a:ext cx="3519070" cy="2067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All recordings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listened 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automatically</a:t>
            </a:r>
          </a:p>
        </p:txBody>
      </p:sp>
      <p:sp>
        <p:nvSpPr>
          <p:cNvPr id="208" name="Save time and…"/>
          <p:cNvSpPr txBox="1"/>
          <p:nvPr/>
        </p:nvSpPr>
        <p:spPr>
          <a:xfrm>
            <a:off x="12843423" y="8650687"/>
            <a:ext cx="4564585" cy="2727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Calls flagged,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reports generated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automatically.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rPr>
                <a:solidFill>
                  <a:srgbClr val="E4846B"/>
                </a:solidFill>
              </a:rPr>
              <a:t>Time saved</a:t>
            </a:r>
            <a:r>
              <a:t>.</a:t>
            </a:r>
          </a:p>
        </p:txBody>
      </p:sp>
      <p:sp>
        <p:nvSpPr>
          <p:cNvPr id="209" name="Increase the speed…"/>
          <p:cNvSpPr txBox="1"/>
          <p:nvPr/>
        </p:nvSpPr>
        <p:spPr>
          <a:xfrm>
            <a:off x="17981892" y="8822200"/>
            <a:ext cx="5341316" cy="2067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Measurable process</a:t>
            </a:r>
          </a:p>
          <a:p>
            <a:pPr defTabSz="2438337">
              <a:defRPr sz="4400">
                <a:solidFill>
                  <a:srgbClr val="E4846B"/>
                </a:solidFill>
              </a:defRPr>
            </a:pPr>
            <a:r>
              <a:t>improved conversion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rPr>
                <a:solidFill>
                  <a:srgbClr val="E4846B"/>
                </a:solidFill>
              </a:rPr>
              <a:t>rates</a:t>
            </a:r>
            <a:r>
              <a:t>.</a:t>
            </a:r>
          </a:p>
        </p:txBody>
      </p:sp>
      <p:sp>
        <p:nvSpPr>
          <p:cNvPr id="210" name="AI Provides…"/>
          <p:cNvSpPr txBox="1"/>
          <p:nvPr/>
        </p:nvSpPr>
        <p:spPr>
          <a:xfrm>
            <a:off x="7503299" y="657709"/>
            <a:ext cx="9377402" cy="12793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2438337">
              <a:defRPr sz="7800" b="1">
                <a:solidFill>
                  <a:srgbClr val="FFFFFF"/>
                </a:solidFill>
              </a:defRPr>
            </a:lvl1pPr>
          </a:lstStyle>
          <a:p>
            <a:r>
              <a:t>Automated process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7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Frame 785.png" descr="Frame 78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710" y="2890534"/>
            <a:ext cx="15963663" cy="8387912"/>
          </a:xfrm>
          <a:prstGeom prst="rect">
            <a:avLst/>
          </a:prstGeom>
          <a:ln w="12700">
            <a:miter lim="400000"/>
          </a:ln>
        </p:spPr>
      </p:pic>
      <p:pic>
        <p:nvPicPr>
          <p:cNvPr id="213" name="laptop-mockup-of-a-macbook-air-over-transparent-background.png" descr="laptop-mockup-of-a-macbook-air-over-transparent-backgrou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2824" y="-3480562"/>
            <a:ext cx="26423157" cy="19817369"/>
          </a:xfrm>
          <a:prstGeom prst="rect">
            <a:avLst/>
          </a:prstGeom>
          <a:ln w="12700">
            <a:miter lim="400000"/>
          </a:ln>
        </p:spPr>
      </p:pic>
      <p:sp>
        <p:nvSpPr>
          <p:cNvPr id="214" name="Tracking…"/>
          <p:cNvSpPr txBox="1"/>
          <p:nvPr/>
        </p:nvSpPr>
        <p:spPr>
          <a:xfrm>
            <a:off x="712321" y="828535"/>
            <a:ext cx="9079331" cy="2415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90000"/>
              </a:lnSpc>
              <a:defRPr sz="8000" b="1">
                <a:solidFill>
                  <a:srgbClr val="FFFFFF"/>
                </a:solidFill>
              </a:defRPr>
            </a:pPr>
            <a:r>
              <a:t>Tracking</a:t>
            </a:r>
          </a:p>
          <a:p>
            <a:pPr algn="l">
              <a:lnSpc>
                <a:spcPct val="90000"/>
              </a:lnSpc>
              <a:defRPr sz="8000" b="1">
                <a:solidFill>
                  <a:srgbClr val="FFFFFF"/>
                </a:solidFill>
              </a:defRPr>
            </a:pPr>
            <a:r>
              <a:t>soft-skills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7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roup 240.png" descr="Group 24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1" y="3837872"/>
            <a:ext cx="15329754" cy="8622987"/>
          </a:xfrm>
          <a:prstGeom prst="rect">
            <a:avLst/>
          </a:prstGeom>
          <a:ln w="12700">
            <a:miter lim="400000"/>
          </a:ln>
        </p:spPr>
      </p:pic>
      <p:pic>
        <p:nvPicPr>
          <p:cNvPr id="217" name="single-desktop-mockup-in-front-view-over-a-null-background-a12335-3.png" descr="single-desktop-mockup-in-front-view-over-a-null-background-a12335-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232" y="-1017997"/>
            <a:ext cx="21002659" cy="15751994"/>
          </a:xfrm>
          <a:prstGeom prst="rect">
            <a:avLst/>
          </a:prstGeom>
          <a:ln w="12700">
            <a:miter lim="400000"/>
          </a:ln>
        </p:spPr>
      </p:pic>
      <p:sp>
        <p:nvSpPr>
          <p:cNvPr id="218" name="Tracking…"/>
          <p:cNvSpPr txBox="1"/>
          <p:nvPr/>
        </p:nvSpPr>
        <p:spPr>
          <a:xfrm>
            <a:off x="776184" y="924328"/>
            <a:ext cx="7904394" cy="2415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90000"/>
              </a:lnSpc>
              <a:defRPr sz="8000" b="1">
                <a:solidFill>
                  <a:srgbClr val="FFFFFF"/>
                </a:solidFill>
              </a:defRPr>
            </a:pPr>
            <a:r>
              <a:t>Tracking</a:t>
            </a:r>
          </a:p>
          <a:p>
            <a:pPr algn="l">
              <a:lnSpc>
                <a:spcPct val="90000"/>
              </a:lnSpc>
              <a:defRPr sz="8000" b="1">
                <a:solidFill>
                  <a:srgbClr val="FFFFFF"/>
                </a:solidFill>
              </a:defRPr>
            </a:pPr>
            <a:r>
              <a:t>hard-skills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7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50" y="2101850"/>
            <a:ext cx="18021300" cy="10680700"/>
          </a:xfrm>
          <a:prstGeom prst="rect">
            <a:avLst/>
          </a:prstGeom>
          <a:ln w="12700">
            <a:miter lim="400000"/>
          </a:ln>
        </p:spPr>
      </p:pic>
      <p:sp>
        <p:nvSpPr>
          <p:cNvPr id="221" name="Flag problematic…"/>
          <p:cNvSpPr txBox="1"/>
          <p:nvPr/>
        </p:nvSpPr>
        <p:spPr>
          <a:xfrm>
            <a:off x="776184" y="594128"/>
            <a:ext cx="10134137" cy="2415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90000"/>
              </a:lnSpc>
              <a:defRPr sz="8000" b="1">
                <a:solidFill>
                  <a:srgbClr val="FFFFFF"/>
                </a:solidFill>
              </a:defRPr>
            </a:pPr>
            <a:r>
              <a:t>Flag problematic</a:t>
            </a:r>
          </a:p>
          <a:p>
            <a:pPr algn="l">
              <a:lnSpc>
                <a:spcPct val="90000"/>
              </a:lnSpc>
              <a:defRPr sz="8000" b="1">
                <a:solidFill>
                  <a:srgbClr val="FFFFFF"/>
                </a:solidFill>
              </a:defRPr>
            </a:pPr>
            <a:r>
              <a:t>calls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7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3050" y="2643915"/>
            <a:ext cx="18859500" cy="11010901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Leaderboards system for motivation"/>
          <p:cNvSpPr txBox="1"/>
          <p:nvPr/>
        </p:nvSpPr>
        <p:spPr>
          <a:xfrm>
            <a:off x="776184" y="495500"/>
            <a:ext cx="7904394" cy="35273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9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t>Leaderboards system for motivation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AI Provides…"/>
          <p:cNvSpPr txBox="1"/>
          <p:nvPr/>
        </p:nvSpPr>
        <p:spPr>
          <a:xfrm>
            <a:off x="880414" y="863705"/>
            <a:ext cx="5249572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2438337">
              <a:defRPr sz="7800" b="1">
                <a:solidFill>
                  <a:srgbClr val="282829"/>
                </a:solidFill>
              </a:defRPr>
            </a:lvl1pPr>
          </a:lstStyle>
          <a:p>
            <a:r>
              <a:t>Our clients</a:t>
            </a:r>
          </a:p>
        </p:txBody>
      </p:sp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29583" y="13030199"/>
            <a:ext cx="241403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pic>
        <p:nvPicPr>
          <p:cNvPr id="22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9308" y="7018301"/>
            <a:ext cx="10364613" cy="5441422"/>
          </a:xfrm>
          <a:prstGeom prst="rect">
            <a:avLst/>
          </a:prstGeom>
          <a:ln w="12700">
            <a:miter lim="400000"/>
          </a:ln>
        </p:spPr>
      </p:pic>
      <p:pic>
        <p:nvPicPr>
          <p:cNvPr id="229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3123" y="4727567"/>
            <a:ext cx="5171202" cy="206848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0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17037" y="3757796"/>
            <a:ext cx="4033872" cy="4033872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8723" y="8640461"/>
            <a:ext cx="5080001" cy="2603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2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73620" y="2000409"/>
            <a:ext cx="3375988" cy="3375988"/>
          </a:xfrm>
          <a:prstGeom prst="rect">
            <a:avLst/>
          </a:prstGeom>
          <a:ln w="12700">
            <a:miter lim="400000"/>
          </a:ln>
        </p:spPr>
      </p:pic>
      <p:pic>
        <p:nvPicPr>
          <p:cNvPr id="233" name="Image" descr="Imag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73480" y="8933524"/>
            <a:ext cx="3175001" cy="25527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AI Provides…"/>
          <p:cNvSpPr txBox="1"/>
          <p:nvPr/>
        </p:nvSpPr>
        <p:spPr>
          <a:xfrm>
            <a:off x="863600" y="863705"/>
            <a:ext cx="6757264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7800" b="1">
                <a:solidFill>
                  <a:srgbClr val="282829"/>
                </a:solidFill>
              </a:defRPr>
            </a:lvl1pPr>
          </a:lstStyle>
          <a:p>
            <a:r>
              <a:t>Case study #1</a:t>
            </a:r>
          </a:p>
        </p:txBody>
      </p:sp>
      <p:sp>
        <p:nvSpPr>
          <p:cNvPr id="23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29583" y="13030199"/>
            <a:ext cx="241403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237" name="AI Automatically…"/>
          <p:cNvSpPr txBox="1"/>
          <p:nvPr/>
        </p:nvSpPr>
        <p:spPr>
          <a:xfrm>
            <a:off x="1049237" y="3189687"/>
            <a:ext cx="21250276" cy="7528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The debt collector company discovered that it is possible to increase the Inkasso conversion rate by </a:t>
            </a:r>
            <a:r>
              <a:rPr b="1">
                <a:solidFill>
                  <a:srgbClr val="E4846B"/>
                </a:solidFill>
              </a:rPr>
              <a:t>17%</a:t>
            </a:r>
            <a:r>
              <a:t> by applying the following strategies: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endParaRPr/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1. Start the conversation with kind words and official greeting </a:t>
            </a:r>
            <a:r>
              <a:rPr>
                <a:solidFill>
                  <a:srgbClr val="E4846B"/>
                </a:solidFill>
              </a:rPr>
              <a:t>"</a:t>
            </a:r>
            <a:r>
              <a:rPr b="1">
                <a:solidFill>
                  <a:srgbClr val="E4846B"/>
                </a:solidFill>
              </a:rPr>
              <a:t>Mr Urtans, how are you doing </a:t>
            </a:r>
            <a:r>
              <a:rPr>
                <a:solidFill>
                  <a:srgbClr val="E4846B"/>
                </a:solidFill>
              </a:rPr>
              <a:t>"</a:t>
            </a:r>
            <a:r>
              <a:t>.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2. Ensure that the client himself says what and when the </a:t>
            </a:r>
            <a:r>
              <a:rPr b="1">
                <a:solidFill>
                  <a:srgbClr val="E4846B"/>
                </a:solidFill>
              </a:rPr>
              <a:t>"next action"</a:t>
            </a:r>
            <a:r>
              <a:t> or </a:t>
            </a:r>
            <a:r>
              <a:rPr b="1">
                <a:solidFill>
                  <a:srgbClr val="E4846B"/>
                </a:solidFill>
              </a:rPr>
              <a:t>"next payment"</a:t>
            </a:r>
            <a:r>
              <a:t> will be.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3. </a:t>
            </a:r>
            <a:r>
              <a:rPr b="1">
                <a:solidFill>
                  <a:srgbClr val="E4846B"/>
                </a:solidFill>
              </a:rPr>
              <a:t>Use empathy in voice</a:t>
            </a:r>
            <a:r>
              <a:t>, if client is sad then agent should also adapt.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4. If the client says he has "</a:t>
            </a:r>
            <a:r>
              <a:rPr b="1">
                <a:solidFill>
                  <a:srgbClr val="E4846B"/>
                </a:solidFill>
              </a:rPr>
              <a:t>no time</a:t>
            </a:r>
            <a:r>
              <a:t>" 24% more likely to pay the debt, those who have time to talk are less likely to pay the debt.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413</Words>
  <Application>Microsoft Macintosh PowerPoint</Application>
  <PresentationFormat>Custom</PresentationFormat>
  <Paragraphs>68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Helvetica Neue</vt:lpstr>
      <vt:lpstr>Helvetica Neue Thin</vt:lpstr>
      <vt:lpstr>Helvetica Neue Medium</vt:lpstr>
      <vt:lpstr>21_BasicWhite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Ēvalds Urtāns</cp:lastModifiedBy>
  <cp:revision>1</cp:revision>
  <dcterms:modified xsi:type="dcterms:W3CDTF">2023-04-05T13:28:12Z</dcterms:modified>
</cp:coreProperties>
</file>