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05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402" r:id="rId4"/>
    <p:sldId id="403" r:id="rId5"/>
    <p:sldId id="404" r:id="rId6"/>
    <p:sldId id="406" r:id="rId7"/>
    <p:sldId id="405" r:id="rId8"/>
    <p:sldId id="408" r:id="rId9"/>
    <p:sldId id="407" r:id="rId10"/>
    <p:sldId id="288" r:id="rId11"/>
  </p:sldIdLst>
  <p:sldSz cx="12192000" cy="6858000"/>
  <p:notesSz cx="6858000" cy="9144000"/>
  <p:defaultTextStyle>
    <a:defPPr>
      <a:defRPr lang="en-US"/>
    </a:defPPr>
    <a:lvl1pPr marL="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6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3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9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6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82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155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320" algn="l" defTabSz="91433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alance" id="{705054ED-DB56-FA4C-BB16-D35BDEFFF4C1}">
          <p14:sldIdLst>
            <p14:sldId id="256"/>
            <p14:sldId id="257"/>
            <p14:sldId id="402"/>
            <p14:sldId id="403"/>
            <p14:sldId id="404"/>
            <p14:sldId id="406"/>
            <p14:sldId id="405"/>
            <p14:sldId id="408"/>
            <p14:sldId id="407"/>
            <p14:sldId id="288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19"/>
    <p:restoredTop sz="96289"/>
  </p:normalViewPr>
  <p:slideViewPr>
    <p:cSldViewPr snapToGrid="0" snapToObjects="1">
      <p:cViewPr varScale="1">
        <p:scale>
          <a:sx n="129" d="100"/>
          <a:sy n="129" d="100"/>
        </p:scale>
        <p:origin x="2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132" d="100"/>
          <a:sy n="132" d="100"/>
        </p:scale>
        <p:origin x="5344" y="17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40EBAF-D955-C443-AB02-2BCBC7797572}" type="datetimeFigureOut">
              <a:rPr lang="en-US" smtClean="0"/>
              <a:t>5/10/23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1DC8B-0A09-DC4E-ABCE-FAAA12F0302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5749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7A641A-FC50-3840-A830-42D90553FE8C}" type="datetimeFigureOut">
              <a:rPr lang="en-US" smtClean="0"/>
              <a:t>5/10/23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896355-3DDC-9949-861F-AD0908BFCC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9776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126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996124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996124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4653153" y="2290219"/>
            <a:ext cx="1866901" cy="1301578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4653153" y="4235103"/>
            <a:ext cx="1866901" cy="1301578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4653153" y="4655233"/>
            <a:ext cx="1866901" cy="1301578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4653153" y="2907197"/>
            <a:ext cx="1866901" cy="1301578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4653153" y="1181100"/>
            <a:ext cx="1866901" cy="1301578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4653153" y="2907197"/>
            <a:ext cx="1866901" cy="1301578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4653153" y="1181100"/>
            <a:ext cx="1866901" cy="1301578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996124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996125"/>
            <a:ext cx="8477747" cy="745212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1759448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3927944"/>
            <a:ext cx="12192000" cy="2930056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4986074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990600" y="2313828"/>
            <a:ext cx="3748377" cy="2798861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4738977" y="2313828"/>
            <a:ext cx="3748377" cy="2798861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8487355" y="2313828"/>
            <a:ext cx="3704646" cy="2798861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8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996124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186693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4837707" y="1"/>
            <a:ext cx="3598627" cy="2289976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4837707" y="2289977"/>
            <a:ext cx="3598627" cy="2289976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4837707" y="4573989"/>
            <a:ext cx="3598627" cy="2284011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8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2618190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966454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4885413" y="1"/>
            <a:ext cx="3113599" cy="2289976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4473601" y="2289977"/>
            <a:ext cx="3113599" cy="2289976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4885413" y="4573989"/>
            <a:ext cx="3113599" cy="2284011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8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2618190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0752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9056536" y="0"/>
            <a:ext cx="3135464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996124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90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Номер слайда 21"/>
          <p:cNvSpPr txBox="1">
            <a:spLocks/>
          </p:cNvSpPr>
          <p:nvPr userDrawn="1"/>
        </p:nvSpPr>
        <p:spPr>
          <a:xfrm>
            <a:off x="235873" y="6418877"/>
            <a:ext cx="513735" cy="227164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330" rtl="0" eaLnBrk="1" latinLnBrk="0" hangingPunct="1">
              <a:defRPr sz="1000" b="0" i="0" kern="1200">
                <a:solidFill>
                  <a:schemeClr val="tx1">
                    <a:alpha val="70000"/>
                  </a:schemeClr>
                </a:solidFill>
                <a:latin typeface="Montserrat Medium" charset="0"/>
                <a:ea typeface="Montserrat Medium" charset="0"/>
                <a:cs typeface="Montserrat Medium" charset="0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8D877B3-D348-4611-9BDB-C5374591D951}" type="slidenum">
              <a:rPr lang="en-US" smtClean="0">
                <a:solidFill>
                  <a:schemeClr val="tx1">
                    <a:lumMod val="50000"/>
                    <a:lumOff val="50000"/>
                    <a:alpha val="7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  <a:lumOff val="50000"/>
                  <a:alpha val="70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468887" y="3262747"/>
            <a:ext cx="0" cy="34497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516593" y="3262747"/>
            <a:ext cx="0" cy="34497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74333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3371337" y="6418877"/>
            <a:ext cx="513735" cy="227164"/>
          </a:xfrm>
        </p:spPr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3135464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 hasCustomPrompt="1"/>
          </p:nvPr>
        </p:nvSpPr>
        <p:spPr>
          <a:xfrm>
            <a:off x="5002364" y="996124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135464" y="0"/>
            <a:ext cx="990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Номер слайда 21"/>
          <p:cNvSpPr txBox="1">
            <a:spLocks/>
          </p:cNvSpPr>
          <p:nvPr userDrawn="1"/>
        </p:nvSpPr>
        <p:spPr>
          <a:xfrm>
            <a:off x="3371337" y="6418877"/>
            <a:ext cx="513735" cy="227164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330" rtl="0" eaLnBrk="1" latinLnBrk="0" hangingPunct="1">
              <a:defRPr sz="1000" b="0" i="0" kern="1200">
                <a:solidFill>
                  <a:schemeClr val="tx1">
                    <a:alpha val="70000"/>
                  </a:schemeClr>
                </a:solidFill>
                <a:latin typeface="Montserrat Medium" charset="0"/>
                <a:ea typeface="Montserrat Medium" charset="0"/>
                <a:cs typeface="Montserrat Medium" charset="0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8D877B3-D348-4611-9BDB-C5374591D951}" type="slidenum">
              <a:rPr lang="en-US" smtClean="0">
                <a:solidFill>
                  <a:schemeClr val="tx1">
                    <a:lumMod val="50000"/>
                    <a:lumOff val="50000"/>
                    <a:alpha val="7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tx1">
                  <a:lumMod val="50000"/>
                  <a:lumOff val="50000"/>
                  <a:alpha val="70000"/>
                </a:schemeClr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604351" y="3262747"/>
            <a:ext cx="0" cy="34497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 userDrawn="1"/>
        </p:nvCxnSpPr>
        <p:spPr>
          <a:xfrm>
            <a:off x="3652057" y="3262747"/>
            <a:ext cx="0" cy="34497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996124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6096001" y="1181099"/>
            <a:ext cx="5524500" cy="2839357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3628571" y="4020456"/>
            <a:ext cx="3093359" cy="195943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6624827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2500438"/>
            <a:ext cx="4229100" cy="185712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10167256" y="0"/>
            <a:ext cx="2024743" cy="3106057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8142512" y="0"/>
            <a:ext cx="2024743" cy="5696857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6117769" y="0"/>
            <a:ext cx="2024743" cy="4963886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2832589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990600" y="1952170"/>
            <a:ext cx="2024743" cy="4905829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3015343" y="1181101"/>
            <a:ext cx="2024743" cy="5676898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5040086" y="2728687"/>
            <a:ext cx="2024743" cy="4129314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8" name="Title 4"/>
          <p:cNvSpPr>
            <a:spLocks noGrp="1"/>
          </p:cNvSpPr>
          <p:nvPr>
            <p:ph type="title" hasCustomPrompt="1"/>
          </p:nvPr>
        </p:nvSpPr>
        <p:spPr>
          <a:xfrm>
            <a:off x="6096000" y="996124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41395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9056536" y="0"/>
            <a:ext cx="3135464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2618190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8677515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 hasCustomPrompt="1"/>
          </p:nvPr>
        </p:nvSpPr>
        <p:spPr>
          <a:xfrm>
            <a:off x="5206448" y="990269"/>
            <a:ext cx="6414052" cy="243873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6860135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4579951" y="0"/>
            <a:ext cx="7612049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990269"/>
            <a:ext cx="6414052" cy="243873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312352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1866900" y="0"/>
            <a:ext cx="10325101" cy="3429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7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3715470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7180614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1866900" y="3429000"/>
            <a:ext cx="10325101" cy="3429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7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996124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066609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68986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1866901" y="3429000"/>
            <a:ext cx="4229100" cy="2521857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6489701" y="3429000"/>
            <a:ext cx="4229100" cy="2521857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1866900" y="2569027"/>
            <a:ext cx="3423557" cy="2198915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5317671" y="2569027"/>
            <a:ext cx="3423557" cy="2198915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8768443" y="2569027"/>
            <a:ext cx="3423557" cy="2198915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0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996124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119794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1866901" y="3004456"/>
            <a:ext cx="2385785" cy="312783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0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996124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4322839" y="3004456"/>
            <a:ext cx="2385785" cy="312783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6778777" y="3004456"/>
            <a:ext cx="2385785" cy="312783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9234715" y="3004456"/>
            <a:ext cx="2385785" cy="312783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2500438"/>
            <a:ext cx="4229100" cy="185712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2" hasCustomPrompt="1"/>
          </p:nvPr>
        </p:nvSpPr>
        <p:spPr>
          <a:xfrm>
            <a:off x="7649028" y="2318656"/>
            <a:ext cx="2220685" cy="2220685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9971315" y="2318657"/>
            <a:ext cx="2220685" cy="2220685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9971315" y="0"/>
            <a:ext cx="2220685" cy="2220685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9971314" y="4637315"/>
            <a:ext cx="2220685" cy="2220685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7649028" y="4637315"/>
            <a:ext cx="2220685" cy="2220685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5326741" y="2318657"/>
            <a:ext cx="2220685" cy="2220685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00329233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1866901" y="1181101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3943351" y="1181101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9" hasCustomPrompt="1"/>
          </p:nvPr>
        </p:nvSpPr>
        <p:spPr>
          <a:xfrm>
            <a:off x="6019801" y="1181101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20" hasCustomPrompt="1"/>
          </p:nvPr>
        </p:nvSpPr>
        <p:spPr>
          <a:xfrm>
            <a:off x="8096251" y="1181101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21" hasCustomPrompt="1"/>
          </p:nvPr>
        </p:nvSpPr>
        <p:spPr>
          <a:xfrm>
            <a:off x="10172700" y="1181101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0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4653724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108861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1866901" y="2621644"/>
            <a:ext cx="2139042" cy="2139042"/>
          </a:xfrm>
          <a:prstGeom prst="ellipse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4890408" y="2621644"/>
            <a:ext cx="2139042" cy="2139042"/>
          </a:xfrm>
          <a:prstGeom prst="ellipse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9" hasCustomPrompt="1"/>
          </p:nvPr>
        </p:nvSpPr>
        <p:spPr>
          <a:xfrm>
            <a:off x="7913915" y="2621644"/>
            <a:ext cx="2139042" cy="2139042"/>
          </a:xfrm>
          <a:prstGeom prst="ellipse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8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1000025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764336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1"/>
            <a:ext cx="3011714" cy="6857999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3060095" y="1"/>
            <a:ext cx="3011714" cy="6857999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6120190" y="1"/>
            <a:ext cx="3011714" cy="6857999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9180286" y="1"/>
            <a:ext cx="3011714" cy="6857999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9247967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990600" y="1181100"/>
            <a:ext cx="7326086" cy="56769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167074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4361543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4361543" y="-1"/>
            <a:ext cx="2227943" cy="686525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4"/>
          <p:cNvSpPr>
            <a:spLocks noGrp="1"/>
          </p:cNvSpPr>
          <p:nvPr>
            <p:ph type="title" hasCustomPrompt="1"/>
          </p:nvPr>
        </p:nvSpPr>
        <p:spPr>
          <a:xfrm>
            <a:off x="7391400" y="1000025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8317617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990600" y="0"/>
            <a:ext cx="5105400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 hasCustomPrompt="1"/>
          </p:nvPr>
        </p:nvSpPr>
        <p:spPr>
          <a:xfrm>
            <a:off x="6531429" y="1000025"/>
            <a:ext cx="5089071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39873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5" name="Номер слайда 21"/>
          <p:cNvSpPr txBox="1">
            <a:spLocks/>
          </p:cNvSpPr>
          <p:nvPr userDrawn="1"/>
        </p:nvSpPr>
        <p:spPr>
          <a:xfrm>
            <a:off x="388273" y="6571277"/>
            <a:ext cx="513735" cy="227164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330" rtl="0" eaLnBrk="1" latinLnBrk="0" hangingPunct="1">
              <a:defRPr sz="1000" b="0" i="0" kern="1200">
                <a:solidFill>
                  <a:schemeClr val="tx1">
                    <a:alpha val="70000"/>
                  </a:schemeClr>
                </a:solidFill>
                <a:latin typeface="Montserrat Medium" charset="0"/>
                <a:ea typeface="Montserrat Medium" charset="0"/>
                <a:cs typeface="Montserrat Medium" charset="0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990600" y="0"/>
            <a:ext cx="3080468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7086600" y="0"/>
            <a:ext cx="5105400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1000025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1281852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7086600" y="0"/>
            <a:ext cx="5105400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2618190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3699328" y="1181100"/>
            <a:ext cx="4793343" cy="56769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1767466"/>
            <a:ext cx="4229100" cy="185712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9927771" y="1848660"/>
            <a:ext cx="2264228" cy="2433054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4" hasCustomPrompt="1"/>
          </p:nvPr>
        </p:nvSpPr>
        <p:spPr>
          <a:xfrm>
            <a:off x="7531100" y="1848660"/>
            <a:ext cx="2264228" cy="2433054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43281276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1866901" y="1181100"/>
            <a:ext cx="1406070" cy="1406070"/>
          </a:xfrm>
          <a:prstGeom prst="ellipse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6" name="Oval 5"/>
          <p:cNvSpPr/>
          <p:nvPr userDrawn="1"/>
        </p:nvSpPr>
        <p:spPr>
          <a:xfrm>
            <a:off x="1448707" y="762906"/>
            <a:ext cx="2242457" cy="2242457"/>
          </a:xfrm>
          <a:prstGeom prst="ellipse">
            <a:avLst/>
          </a:prstGeom>
          <a:noFill/>
          <a:ln w="63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54718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1000025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2358570"/>
            <a:ext cx="12192000" cy="4499429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06035050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1000025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1866901" y="2770416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3943351" y="2770416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9" hasCustomPrompt="1"/>
          </p:nvPr>
        </p:nvSpPr>
        <p:spPr>
          <a:xfrm>
            <a:off x="6019801" y="2770416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20" hasCustomPrompt="1"/>
          </p:nvPr>
        </p:nvSpPr>
        <p:spPr>
          <a:xfrm>
            <a:off x="8096251" y="2770416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21" hasCustomPrompt="1"/>
          </p:nvPr>
        </p:nvSpPr>
        <p:spPr>
          <a:xfrm>
            <a:off x="10172700" y="2770416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22" hasCustomPrompt="1"/>
          </p:nvPr>
        </p:nvSpPr>
        <p:spPr>
          <a:xfrm>
            <a:off x="1866901" y="4838700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6" name="Picture Placeholder 4"/>
          <p:cNvSpPr>
            <a:spLocks noGrp="1"/>
          </p:cNvSpPr>
          <p:nvPr>
            <p:ph type="pic" sz="quarter" idx="23" hasCustomPrompt="1"/>
          </p:nvPr>
        </p:nvSpPr>
        <p:spPr>
          <a:xfrm>
            <a:off x="3943351" y="4838700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24" hasCustomPrompt="1"/>
          </p:nvPr>
        </p:nvSpPr>
        <p:spPr>
          <a:xfrm>
            <a:off x="6019801" y="4838700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8" name="Picture Placeholder 4"/>
          <p:cNvSpPr>
            <a:spLocks noGrp="1"/>
          </p:cNvSpPr>
          <p:nvPr>
            <p:ph type="pic" sz="quarter" idx="25" hasCustomPrompt="1"/>
          </p:nvPr>
        </p:nvSpPr>
        <p:spPr>
          <a:xfrm>
            <a:off x="8096251" y="4838700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26" hasCustomPrompt="1"/>
          </p:nvPr>
        </p:nvSpPr>
        <p:spPr>
          <a:xfrm>
            <a:off x="10172700" y="4838700"/>
            <a:ext cx="2019300" cy="20193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1000025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1866901" y="2770416"/>
            <a:ext cx="2019300" cy="4087584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1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3943351" y="2770416"/>
            <a:ext cx="2019300" cy="4087584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2" name="Picture Placeholder 4"/>
          <p:cNvSpPr>
            <a:spLocks noGrp="1"/>
          </p:cNvSpPr>
          <p:nvPr>
            <p:ph type="pic" sz="quarter" idx="19" hasCustomPrompt="1"/>
          </p:nvPr>
        </p:nvSpPr>
        <p:spPr>
          <a:xfrm>
            <a:off x="6019801" y="2770416"/>
            <a:ext cx="2019300" cy="4087584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3" name="Picture Placeholder 4"/>
          <p:cNvSpPr>
            <a:spLocks noGrp="1"/>
          </p:cNvSpPr>
          <p:nvPr>
            <p:ph type="pic" sz="quarter" idx="20" hasCustomPrompt="1"/>
          </p:nvPr>
        </p:nvSpPr>
        <p:spPr>
          <a:xfrm>
            <a:off x="8096251" y="2770416"/>
            <a:ext cx="2019300" cy="4087584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21" hasCustomPrompt="1"/>
          </p:nvPr>
        </p:nvSpPr>
        <p:spPr>
          <a:xfrm>
            <a:off x="10172700" y="2770416"/>
            <a:ext cx="2019300" cy="4087584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5" name="Номер слайда 21"/>
          <p:cNvSpPr txBox="1">
            <a:spLocks/>
          </p:cNvSpPr>
          <p:nvPr userDrawn="1"/>
        </p:nvSpPr>
        <p:spPr>
          <a:xfrm>
            <a:off x="388273" y="6571277"/>
            <a:ext cx="513735" cy="227164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330" rtl="0" eaLnBrk="1" latinLnBrk="0" hangingPunct="1">
              <a:defRPr sz="1000" b="0" i="0" kern="1200">
                <a:solidFill>
                  <a:schemeClr val="tx1">
                    <a:alpha val="70000"/>
                  </a:schemeClr>
                </a:solidFill>
                <a:latin typeface="Montserrat Medium" charset="0"/>
                <a:ea typeface="Montserrat Medium" charset="0"/>
                <a:cs typeface="Montserrat Medium" charset="0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Title 4"/>
          <p:cNvSpPr>
            <a:spLocks noGrp="1"/>
          </p:cNvSpPr>
          <p:nvPr>
            <p:ph type="title" hasCustomPrompt="1"/>
          </p:nvPr>
        </p:nvSpPr>
        <p:spPr>
          <a:xfrm>
            <a:off x="1866899" y="4517240"/>
            <a:ext cx="8046357" cy="243873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5" name="Номер слайда 21"/>
          <p:cNvSpPr txBox="1">
            <a:spLocks/>
          </p:cNvSpPr>
          <p:nvPr userDrawn="1"/>
        </p:nvSpPr>
        <p:spPr>
          <a:xfrm>
            <a:off x="235873" y="6418877"/>
            <a:ext cx="513735" cy="227164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330" rtl="0" eaLnBrk="1" latinLnBrk="0" hangingPunct="1">
              <a:defRPr sz="1000" b="0" i="0" kern="1200">
                <a:solidFill>
                  <a:schemeClr val="tx1">
                    <a:alpha val="70000"/>
                  </a:schemeClr>
                </a:solidFill>
                <a:latin typeface="Montserrat Medium" charset="0"/>
                <a:ea typeface="Montserrat Medium" charset="0"/>
                <a:cs typeface="Montserrat Medium" charset="0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985480" y="0"/>
            <a:ext cx="0" cy="685800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468887" y="3262747"/>
            <a:ext cx="0" cy="34497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516593" y="3262747"/>
            <a:ext cx="0" cy="34497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996124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4"/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10">
            <a:fgClr>
              <a:schemeClr val="tx1"/>
            </a:fgClr>
            <a:bgClr>
              <a:schemeClr val="bg1"/>
            </a:bgClr>
          </a:pattFill>
        </p:spPr>
        <p:txBody>
          <a:bodyPr anchor="ctr">
            <a:normAutofit/>
          </a:bodyPr>
          <a:lstStyle>
            <a:lvl1pPr algn="ctr">
              <a:defRPr sz="1000" b="1" baseline="0"/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5" name="Номер слайда 21"/>
          <p:cNvSpPr txBox="1">
            <a:spLocks/>
          </p:cNvSpPr>
          <p:nvPr userDrawn="1"/>
        </p:nvSpPr>
        <p:spPr>
          <a:xfrm>
            <a:off x="235873" y="6418877"/>
            <a:ext cx="513735" cy="227164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ctr" defTabSz="914330" rtl="0" eaLnBrk="1" latinLnBrk="0" hangingPunct="1">
              <a:defRPr sz="1000" b="0" i="0" kern="1200">
                <a:solidFill>
                  <a:schemeClr val="tx1">
                    <a:alpha val="70000"/>
                  </a:schemeClr>
                </a:solidFill>
                <a:latin typeface="Montserrat Medium" charset="0"/>
                <a:ea typeface="Montserrat Medium" charset="0"/>
                <a:cs typeface="Montserrat Medium" charset="0"/>
              </a:defRPr>
            </a:lvl1pPr>
            <a:lvl2pPr marL="45716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2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55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0" algn="l" defTabSz="91433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D8D877B3-D348-4611-9BDB-C5374591D951}" type="slidenum">
              <a:rPr lang="en-US" smtClean="0">
                <a:solidFill>
                  <a:schemeClr val="bg1">
                    <a:alpha val="70000"/>
                  </a:schemeClr>
                </a:solidFill>
              </a:rPr>
              <a:pPr/>
              <a:t>‹#›</a:t>
            </a:fld>
            <a:endParaRPr lang="en-US" dirty="0">
              <a:solidFill>
                <a:schemeClr val="bg1">
                  <a:alpha val="70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985480" y="0"/>
            <a:ext cx="0" cy="685800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 userDrawn="1"/>
        </p:nvCxnSpPr>
        <p:spPr>
          <a:xfrm>
            <a:off x="468887" y="3262747"/>
            <a:ext cx="0" cy="34497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516593" y="3262747"/>
            <a:ext cx="0" cy="34497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996124"/>
            <a:ext cx="4229100" cy="1621619"/>
          </a:xfrm>
        </p:spPr>
        <p:txBody>
          <a:bodyPr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 sz="1000"/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2500438"/>
            <a:ext cx="4229100" cy="185712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 hasCustomPrompt="1"/>
          </p:nvPr>
        </p:nvSpPr>
        <p:spPr>
          <a:xfrm>
            <a:off x="1866900" y="2618190"/>
            <a:ext cx="4229100" cy="16216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6900" y="994934"/>
            <a:ext cx="9753600" cy="1487862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/>
          <a:p>
            <a:r>
              <a:rPr lang="en-US" dirty="0"/>
              <a:t>YOUR TITLE HERE</a:t>
            </a:r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235873" y="6418877"/>
            <a:ext cx="513735" cy="227164"/>
          </a:xfrm>
          <a:prstGeom prst="rect">
            <a:avLst/>
          </a:prstGeom>
          <a:noFill/>
        </p:spPr>
        <p:txBody>
          <a:bodyPr vert="horz" lIns="0" tIns="0" rIns="0" bIns="0" rtlCol="0" anchor="ctr"/>
          <a:lstStyle>
            <a:lvl1pPr algn="ctr">
              <a:defRPr sz="1000" b="0" i="0">
                <a:solidFill>
                  <a:schemeClr val="tx1">
                    <a:alpha val="70000"/>
                  </a:schemeClr>
                </a:solidFill>
                <a:latin typeface="Montserrat Medium" charset="0"/>
                <a:ea typeface="Montserrat Medium" charset="0"/>
                <a:cs typeface="Montserrat Medium" charset="0"/>
              </a:defRPr>
            </a:lvl1pPr>
          </a:lstStyle>
          <a:p>
            <a:fld id="{D8D877B3-D348-4611-9BDB-C5374591D951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idx="1"/>
          </p:nvPr>
        </p:nvSpPr>
        <p:spPr>
          <a:xfrm>
            <a:off x="1866900" y="2514600"/>
            <a:ext cx="9753600" cy="3110442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985480" y="0"/>
            <a:ext cx="0" cy="685800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 userDrawn="1"/>
        </p:nvCxnSpPr>
        <p:spPr>
          <a:xfrm>
            <a:off x="468887" y="3262747"/>
            <a:ext cx="0" cy="34497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 userDrawn="1"/>
        </p:nvCxnSpPr>
        <p:spPr>
          <a:xfrm>
            <a:off x="516593" y="3262747"/>
            <a:ext cx="0" cy="34497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7184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8" r:id="rId1"/>
    <p:sldLayoutId id="2147484018" r:id="rId2"/>
    <p:sldLayoutId id="2147484009" r:id="rId3"/>
    <p:sldLayoutId id="2147484023" r:id="rId4"/>
    <p:sldLayoutId id="2147484035" r:id="rId5"/>
    <p:sldLayoutId id="2147484022" r:id="rId6"/>
    <p:sldLayoutId id="2147484043" r:id="rId7"/>
    <p:sldLayoutId id="2147484010" r:id="rId8"/>
    <p:sldLayoutId id="2147484011" r:id="rId9"/>
    <p:sldLayoutId id="2147484012" r:id="rId10"/>
    <p:sldLayoutId id="2147484052" r:id="rId11"/>
    <p:sldLayoutId id="2147484053" r:id="rId12"/>
    <p:sldLayoutId id="2147484054" r:id="rId13"/>
    <p:sldLayoutId id="2147484019" r:id="rId14"/>
    <p:sldLayoutId id="2147484013" r:id="rId15"/>
    <p:sldLayoutId id="2147484014" r:id="rId16"/>
    <p:sldLayoutId id="2147484015" r:id="rId17"/>
    <p:sldLayoutId id="2147484016" r:id="rId18"/>
    <p:sldLayoutId id="2147484017" r:id="rId19"/>
    <p:sldLayoutId id="2147484020" r:id="rId20"/>
    <p:sldLayoutId id="2147484021" r:id="rId21"/>
    <p:sldLayoutId id="2147484024" r:id="rId22"/>
    <p:sldLayoutId id="2147484025" r:id="rId23"/>
    <p:sldLayoutId id="2147484026" r:id="rId24"/>
    <p:sldLayoutId id="2147484027" r:id="rId25"/>
    <p:sldLayoutId id="2147484028" r:id="rId26"/>
    <p:sldLayoutId id="2147484029" r:id="rId27"/>
    <p:sldLayoutId id="2147484030" r:id="rId28"/>
    <p:sldLayoutId id="2147484031" r:id="rId29"/>
    <p:sldLayoutId id="2147484047" r:id="rId30"/>
    <p:sldLayoutId id="2147484032" r:id="rId31"/>
    <p:sldLayoutId id="2147484048" r:id="rId32"/>
    <p:sldLayoutId id="2147484033" r:id="rId33"/>
    <p:sldLayoutId id="2147484034" r:id="rId34"/>
    <p:sldLayoutId id="2147484036" r:id="rId35"/>
    <p:sldLayoutId id="2147484037" r:id="rId36"/>
    <p:sldLayoutId id="2147484038" r:id="rId37"/>
    <p:sldLayoutId id="2147484039" r:id="rId38"/>
    <p:sldLayoutId id="2147484040" r:id="rId39"/>
    <p:sldLayoutId id="2147484051" r:id="rId40"/>
    <p:sldLayoutId id="2147484041" r:id="rId41"/>
    <p:sldLayoutId id="2147484044" r:id="rId42"/>
    <p:sldLayoutId id="2147484042" r:id="rId43"/>
    <p:sldLayoutId id="2147484045" r:id="rId44"/>
    <p:sldLayoutId id="2147484046" r:id="rId45"/>
    <p:sldLayoutId id="2147484049" r:id="rId46"/>
    <p:sldLayoutId id="2147484050" r:id="rId47"/>
  </p:sldLayoutIdLst>
  <p:hf hdr="0" ftr="0" dt="0"/>
  <p:txStyles>
    <p:titleStyle>
      <a:lvl1pPr algn="l" defTabSz="914318" rtl="0" eaLnBrk="1" latinLnBrk="0" hangingPunct="1">
        <a:lnSpc>
          <a:spcPct val="80000"/>
        </a:lnSpc>
        <a:spcBef>
          <a:spcPct val="0"/>
        </a:spcBef>
        <a:buNone/>
        <a:defRPr sz="4400" kern="1200" spc="-151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318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0" indent="0" algn="l" defTabSz="914318" rtl="0" eaLnBrk="1" latinLnBrk="0" hangingPunct="1">
        <a:lnSpc>
          <a:spcPct val="120000"/>
        </a:lnSpc>
        <a:spcBef>
          <a:spcPts val="499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0" indent="0" algn="l" defTabSz="914318" rtl="0" eaLnBrk="1" latinLnBrk="0" hangingPunct="1">
        <a:lnSpc>
          <a:spcPct val="120000"/>
        </a:lnSpc>
        <a:spcBef>
          <a:spcPts val="499"/>
        </a:spcBef>
        <a:buFont typeface="Arial" panose="020B0604020202020204" pitchFamily="34" charset="0"/>
        <a:buNone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0" indent="0" algn="l" defTabSz="914318" rtl="0" eaLnBrk="1" latinLnBrk="0" hangingPunct="1">
        <a:lnSpc>
          <a:spcPct val="120000"/>
        </a:lnSpc>
        <a:spcBef>
          <a:spcPts val="499"/>
        </a:spcBef>
        <a:buFont typeface="Arial" panose="020B0604020202020204" pitchFamily="34" charset="0"/>
        <a:buNone/>
        <a:defRPr sz="1000" kern="1200">
          <a:solidFill>
            <a:schemeClr val="tx1">
              <a:alpha val="70000"/>
            </a:schemeClr>
          </a:solidFill>
          <a:latin typeface="+mn-lt"/>
          <a:ea typeface="+mn-ea"/>
          <a:cs typeface="+mn-cs"/>
        </a:defRPr>
      </a:lvl4pPr>
      <a:lvl5pPr marL="0" indent="0" algn="l" defTabSz="914318" rtl="0" eaLnBrk="1" latinLnBrk="0" hangingPunct="1">
        <a:lnSpc>
          <a:spcPct val="120000"/>
        </a:lnSpc>
        <a:spcBef>
          <a:spcPts val="499"/>
        </a:spcBef>
        <a:buFont typeface="Arial" panose="020B0604020202020204" pitchFamily="34" charset="0"/>
        <a:buNone/>
        <a:defRPr sz="1000" kern="1200" baseline="0">
          <a:solidFill>
            <a:schemeClr val="tx1">
              <a:alpha val="50000"/>
            </a:schemeClr>
          </a:solidFill>
          <a:latin typeface="+mn-lt"/>
          <a:ea typeface="+mn-ea"/>
          <a:cs typeface="+mn-cs"/>
        </a:defRPr>
      </a:lvl5pPr>
      <a:lvl6pPr marL="251437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34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92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50" indent="-228580" algn="l" defTabSz="914318" rtl="0" eaLnBrk="1" latinLnBrk="0" hangingPunct="1">
        <a:lnSpc>
          <a:spcPct val="90000"/>
        </a:lnSpc>
        <a:spcBef>
          <a:spcPts val="499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9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1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78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36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94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53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12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71" algn="l" defTabSz="91431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3840">
          <p15:clr>
            <a:srgbClr val="F26B43"/>
          </p15:clr>
        </p15:guide>
        <p15:guide id="1" orient="horz" pos="2160">
          <p15:clr>
            <a:srgbClr val="F26B43"/>
          </p15:clr>
        </p15:guide>
        <p15:guide id="28" pos="624" userDrawn="1">
          <p15:clr>
            <a:srgbClr val="F26B43"/>
          </p15:clr>
        </p15:guide>
        <p15:guide id="29" pos="7320" userDrawn="1">
          <p15:clr>
            <a:srgbClr val="F26B43"/>
          </p15:clr>
        </p15:guide>
        <p15:guide id="48" pos="1176" userDrawn="1">
          <p15:clr>
            <a:srgbClr val="F26B43"/>
          </p15:clr>
        </p15:guide>
        <p15:guide id="51" orient="horz" pos="74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korpuss.lv/" TargetMode="Externa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 descr="A picture containing text, office supplies, office instrument, stationery&#10;&#10;Description automatically generated">
            <a:extLst>
              <a:ext uri="{FF2B5EF4-FFF2-40B4-BE49-F238E27FC236}">
                <a16:creationId xmlns:a16="http://schemas.microsoft.com/office/drawing/2014/main" id="{3B831FDE-02E0-01EF-CB4A-B1C98752D6B8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alphaModFix/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/>
      </p:pic>
      <p:sp>
        <p:nvSpPr>
          <p:cNvPr id="12" name="Rectangle 11"/>
          <p:cNvSpPr/>
          <p:nvPr/>
        </p:nvSpPr>
        <p:spPr>
          <a:xfrm>
            <a:off x="345989" y="345989"/>
            <a:ext cx="12192000" cy="6858000"/>
          </a:xfrm>
          <a:prstGeom prst="rect">
            <a:avLst/>
          </a:pr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1</a:t>
            </a:fld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985480" y="0"/>
            <a:ext cx="0" cy="6858000"/>
          </a:xfrm>
          <a:prstGeom prst="line">
            <a:avLst/>
          </a:prstGeom>
          <a:ln>
            <a:solidFill>
              <a:schemeClr val="tx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468887" y="3262747"/>
            <a:ext cx="0" cy="34497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516593" y="3262747"/>
            <a:ext cx="0" cy="344978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866899" y="3429000"/>
            <a:ext cx="8483494" cy="114928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70000"/>
              </a:lnSpc>
            </a:pPr>
            <a:r>
              <a:rPr lang="lv-LV" sz="4800" dirty="0">
                <a:latin typeface="+mj-lt"/>
              </a:rPr>
              <a:t>Latvijas tirgum piemērotas atvērtas datu kopas</a:t>
            </a:r>
            <a:r>
              <a:rPr lang="lv-LV" sz="4800" dirty="0">
                <a:solidFill>
                  <a:schemeClr val="accent1"/>
                </a:solidFill>
                <a:latin typeface="+mj-lt"/>
              </a:rPr>
              <a:t>.</a:t>
            </a:r>
          </a:p>
        </p:txBody>
      </p:sp>
      <p:sp>
        <p:nvSpPr>
          <p:cNvPr id="10" name="Rectangle 9"/>
          <p:cNvSpPr/>
          <p:nvPr/>
        </p:nvSpPr>
        <p:spPr>
          <a:xfrm>
            <a:off x="1866899" y="1188625"/>
            <a:ext cx="2213322" cy="2942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64008" rIns="0" rtlCol="0" anchor="ctr"/>
          <a:lstStyle/>
          <a:p>
            <a:pPr algn="ctr"/>
            <a:r>
              <a:rPr lang="en-US" sz="900" dirty="0">
                <a:latin typeface="Montserrat" charset="0"/>
                <a:ea typeface="Montserrat" charset="0"/>
                <a:cs typeface="Montserrat" charset="0"/>
              </a:rPr>
              <a:t>Dr. </a:t>
            </a:r>
            <a:r>
              <a:rPr lang="en-US" sz="900" dirty="0" err="1">
                <a:latin typeface="Montserrat" charset="0"/>
                <a:ea typeface="Montserrat" charset="0"/>
                <a:cs typeface="Montserrat" charset="0"/>
              </a:rPr>
              <a:t>Evalds</a:t>
            </a:r>
            <a:r>
              <a:rPr lang="en-US" sz="900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n-US" sz="900" dirty="0" err="1">
                <a:latin typeface="Montserrat" charset="0"/>
                <a:ea typeface="Montserrat" charset="0"/>
                <a:cs typeface="Montserrat" charset="0"/>
              </a:rPr>
              <a:t>Urtāns</a:t>
            </a:r>
            <a:endParaRPr lang="en-US" sz="9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1" name="Right Triangle 10"/>
          <p:cNvSpPr/>
          <p:nvPr/>
        </p:nvSpPr>
        <p:spPr>
          <a:xfrm flipV="1">
            <a:off x="3926541" y="1482859"/>
            <a:ext cx="153680" cy="153680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353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 descr="A wireframe of a mountain&#10;&#10;Description automatically generated with low confidence">
            <a:extLst>
              <a:ext uri="{FF2B5EF4-FFF2-40B4-BE49-F238E27FC236}">
                <a16:creationId xmlns:a16="http://schemas.microsoft.com/office/drawing/2014/main" id="{A93E882C-D2B6-34BC-ED8F-F267F1C7F8E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" r="9"/>
          <a:stretch>
            <a:fillRect/>
          </a:stretch>
        </p:blipFill>
        <p:spPr>
          <a:xfrm>
            <a:off x="0" y="6350"/>
            <a:ext cx="12192000" cy="6858000"/>
          </a:xfrm>
        </p:spPr>
      </p:pic>
      <p:sp>
        <p:nvSpPr>
          <p:cNvPr id="6" name="Rectangle 5"/>
          <p:cNvSpPr/>
          <p:nvPr/>
        </p:nvSpPr>
        <p:spPr>
          <a:xfrm>
            <a:off x="304800" y="337751"/>
            <a:ext cx="12191999" cy="6858000"/>
          </a:xfrm>
          <a:prstGeom prst="rect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>
                <a:solidFill>
                  <a:schemeClr val="bg1">
                    <a:alpha val="70000"/>
                  </a:schemeClr>
                </a:solidFill>
              </a:rPr>
              <a:pPr/>
              <a:t>10</a:t>
            </a:fld>
            <a:endParaRPr lang="en-US" dirty="0">
              <a:solidFill>
                <a:schemeClr val="bg1">
                  <a:alpha val="70000"/>
                </a:schemeClr>
              </a:solidFill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986110" y="5587"/>
            <a:ext cx="0" cy="6858000"/>
          </a:xfrm>
          <a:prstGeom prst="line">
            <a:avLst/>
          </a:prstGeom>
          <a:ln>
            <a:solidFill>
              <a:schemeClr val="bg1">
                <a:alpha val="2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68887" y="3262747"/>
            <a:ext cx="0" cy="34497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16593" y="3262747"/>
            <a:ext cx="0" cy="344978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2"/>
          <p:cNvSpPr txBox="1">
            <a:spLocks/>
          </p:cNvSpPr>
          <p:nvPr/>
        </p:nvSpPr>
        <p:spPr>
          <a:xfrm>
            <a:off x="1866899" y="2788863"/>
            <a:ext cx="6544070" cy="2433926"/>
          </a:xfrm>
          <a:prstGeom prst="rect">
            <a:avLst/>
          </a:prstGeom>
          <a:effectLst/>
        </p:spPr>
        <p:txBody>
          <a:bodyPr vert="horz" lIns="0" tIns="192024" rIns="0" bIns="0" rtlCol="0" anchor="t" anchorCtr="0">
            <a:noAutofit/>
          </a:bodyPr>
          <a:lstStyle>
            <a:lvl1pPr algn="l" defTabSz="914318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4400" kern="1200" spc="-151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spc="0" dirty="0" err="1">
                <a:solidFill>
                  <a:schemeClr val="bg1"/>
                </a:solidFill>
              </a:rPr>
              <a:t>Jautājumiem</a:t>
            </a:r>
            <a:br>
              <a:rPr lang="en-US" sz="4000" spc="0" dirty="0">
                <a:solidFill>
                  <a:schemeClr val="bg1"/>
                </a:solidFill>
              </a:rPr>
            </a:br>
            <a:r>
              <a:rPr lang="en-US" sz="4000" spc="0" dirty="0" err="1">
                <a:solidFill>
                  <a:schemeClr val="accent1"/>
                </a:solidFill>
              </a:rPr>
              <a:t>evalds@asya.ai</a:t>
            </a:r>
            <a:r>
              <a:rPr lang="en-US" sz="4000" spc="0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4" name="Oval 3"/>
          <p:cNvSpPr/>
          <p:nvPr/>
        </p:nvSpPr>
        <p:spPr>
          <a:xfrm>
            <a:off x="1866900" y="1181100"/>
            <a:ext cx="790832" cy="79083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hape 3626"/>
          <p:cNvSpPr/>
          <p:nvPr/>
        </p:nvSpPr>
        <p:spPr>
          <a:xfrm>
            <a:off x="2122026" y="1448979"/>
            <a:ext cx="280580" cy="255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9" y="8100"/>
                </a:moveTo>
                <a:cubicBezTo>
                  <a:pt x="14896" y="8100"/>
                  <a:pt x="14236" y="8826"/>
                  <a:pt x="14236" y="9720"/>
                </a:cubicBezTo>
                <a:cubicBezTo>
                  <a:pt x="14236" y="10615"/>
                  <a:pt x="14896" y="11340"/>
                  <a:pt x="15709" y="11340"/>
                </a:cubicBezTo>
                <a:cubicBezTo>
                  <a:pt x="16522" y="11340"/>
                  <a:pt x="17182" y="10615"/>
                  <a:pt x="17182" y="9720"/>
                </a:cubicBezTo>
                <a:cubicBezTo>
                  <a:pt x="17182" y="8826"/>
                  <a:pt x="16522" y="8100"/>
                  <a:pt x="15709" y="8100"/>
                </a:cubicBezTo>
                <a:moveTo>
                  <a:pt x="10800" y="18360"/>
                </a:moveTo>
                <a:cubicBezTo>
                  <a:pt x="9864" y="18360"/>
                  <a:pt x="8922" y="18237"/>
                  <a:pt x="7998" y="17995"/>
                </a:cubicBezTo>
                <a:cubicBezTo>
                  <a:pt x="7923" y="17975"/>
                  <a:pt x="7846" y="17965"/>
                  <a:pt x="7770" y="17965"/>
                </a:cubicBezTo>
                <a:cubicBezTo>
                  <a:pt x="7646" y="17965"/>
                  <a:pt x="7522" y="17991"/>
                  <a:pt x="7406" y="18043"/>
                </a:cubicBezTo>
                <a:lnTo>
                  <a:pt x="3352" y="19826"/>
                </a:lnTo>
                <a:lnTo>
                  <a:pt x="4013" y="16735"/>
                </a:lnTo>
                <a:cubicBezTo>
                  <a:pt x="4098" y="16339"/>
                  <a:pt x="3972" y="15924"/>
                  <a:pt x="3689" y="15662"/>
                </a:cubicBezTo>
                <a:cubicBezTo>
                  <a:pt x="1944" y="14045"/>
                  <a:pt x="982" y="11934"/>
                  <a:pt x="982" y="9720"/>
                </a:cubicBezTo>
                <a:cubicBezTo>
                  <a:pt x="982" y="4956"/>
                  <a:pt x="5387" y="1080"/>
                  <a:pt x="10800" y="1080"/>
                </a:cubicBezTo>
                <a:cubicBezTo>
                  <a:pt x="16214" y="1080"/>
                  <a:pt x="20618" y="4956"/>
                  <a:pt x="20618" y="9720"/>
                </a:cubicBezTo>
                <a:cubicBezTo>
                  <a:pt x="20618" y="14484"/>
                  <a:pt x="16214" y="18360"/>
                  <a:pt x="10800" y="18360"/>
                </a:cubicBezTo>
                <a:moveTo>
                  <a:pt x="10800" y="0"/>
                </a:moveTo>
                <a:cubicBezTo>
                  <a:pt x="4835" y="0"/>
                  <a:pt x="0" y="4352"/>
                  <a:pt x="0" y="9720"/>
                </a:cubicBezTo>
                <a:cubicBezTo>
                  <a:pt x="0" y="12353"/>
                  <a:pt x="1168" y="14738"/>
                  <a:pt x="3057" y="16488"/>
                </a:cubicBezTo>
                <a:lnTo>
                  <a:pt x="1964" y="21600"/>
                </a:lnTo>
                <a:lnTo>
                  <a:pt x="7770" y="19046"/>
                </a:lnTo>
                <a:cubicBezTo>
                  <a:pt x="8732" y="19298"/>
                  <a:pt x="9747" y="19440"/>
                  <a:pt x="10800" y="19440"/>
                </a:cubicBezTo>
                <a:cubicBezTo>
                  <a:pt x="16765" y="19440"/>
                  <a:pt x="21600" y="15089"/>
                  <a:pt x="21600" y="9720"/>
                </a:cubicBezTo>
                <a:cubicBezTo>
                  <a:pt x="21600" y="4352"/>
                  <a:pt x="16765" y="0"/>
                  <a:pt x="10800" y="0"/>
                </a:cubicBezTo>
                <a:moveTo>
                  <a:pt x="10800" y="8100"/>
                </a:moveTo>
                <a:cubicBezTo>
                  <a:pt x="9987" y="8100"/>
                  <a:pt x="9327" y="8826"/>
                  <a:pt x="9327" y="9720"/>
                </a:cubicBezTo>
                <a:cubicBezTo>
                  <a:pt x="9327" y="10615"/>
                  <a:pt x="9987" y="11340"/>
                  <a:pt x="10800" y="11340"/>
                </a:cubicBezTo>
                <a:cubicBezTo>
                  <a:pt x="11613" y="11340"/>
                  <a:pt x="12273" y="10615"/>
                  <a:pt x="12273" y="9720"/>
                </a:cubicBezTo>
                <a:cubicBezTo>
                  <a:pt x="12273" y="8826"/>
                  <a:pt x="11613" y="8100"/>
                  <a:pt x="10800" y="8100"/>
                </a:cubicBezTo>
                <a:moveTo>
                  <a:pt x="5891" y="8100"/>
                </a:moveTo>
                <a:cubicBezTo>
                  <a:pt x="5078" y="8100"/>
                  <a:pt x="4418" y="8826"/>
                  <a:pt x="4418" y="9720"/>
                </a:cubicBezTo>
                <a:cubicBezTo>
                  <a:pt x="4418" y="10615"/>
                  <a:pt x="5078" y="11340"/>
                  <a:pt x="5891" y="11340"/>
                </a:cubicBezTo>
                <a:cubicBezTo>
                  <a:pt x="6704" y="11340"/>
                  <a:pt x="7364" y="10615"/>
                  <a:pt x="7364" y="9720"/>
                </a:cubicBezTo>
                <a:cubicBezTo>
                  <a:pt x="7364" y="8826"/>
                  <a:pt x="6704" y="8100"/>
                  <a:pt x="5891" y="81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15" name="Oval 14"/>
          <p:cNvSpPr/>
          <p:nvPr/>
        </p:nvSpPr>
        <p:spPr>
          <a:xfrm>
            <a:off x="1542536" y="856735"/>
            <a:ext cx="1439560" cy="1439560"/>
          </a:xfrm>
          <a:prstGeom prst="ellipse">
            <a:avLst/>
          </a:prstGeom>
          <a:noFill/>
          <a:ln w="6350">
            <a:solidFill>
              <a:schemeClr val="bg1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48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66899" y="2500438"/>
            <a:ext cx="5189883" cy="1857123"/>
          </a:xfrm>
        </p:spPr>
        <p:txBody>
          <a:bodyPr/>
          <a:lstStyle/>
          <a:p>
            <a:r>
              <a:rPr lang="en-US" dirty="0"/>
              <a:t>Dr. </a:t>
            </a:r>
            <a:r>
              <a:rPr lang="en-US" dirty="0" err="1"/>
              <a:t>Ēvalds</a:t>
            </a:r>
            <a:r>
              <a:rPr lang="en-US" dirty="0"/>
              <a:t> </a:t>
            </a:r>
            <a:r>
              <a:rPr lang="en-US" dirty="0" err="1"/>
              <a:t>Urtāns</a:t>
            </a:r>
            <a:r>
              <a:rPr lang="en-US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1866900" y="1188625"/>
            <a:ext cx="907037" cy="2942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64008" rIns="0" rtlCol="0" anchor="ctr"/>
          <a:lstStyle/>
          <a:p>
            <a:pPr algn="ctr"/>
            <a:r>
              <a:rPr lang="en-US" sz="900" dirty="0">
                <a:latin typeface="Montserrat" charset="0"/>
                <a:ea typeface="Montserrat" charset="0"/>
                <a:cs typeface="Montserrat" charset="0"/>
              </a:rPr>
              <a:t>Par </a:t>
            </a:r>
            <a:r>
              <a:rPr lang="en-US" sz="900" dirty="0" err="1">
                <a:latin typeface="Montserrat" charset="0"/>
                <a:ea typeface="Montserrat" charset="0"/>
                <a:cs typeface="Montserrat" charset="0"/>
              </a:rPr>
              <a:t>mani</a:t>
            </a:r>
            <a:endParaRPr lang="en-US" sz="9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" name="Right Triangle 5"/>
          <p:cNvSpPr/>
          <p:nvPr/>
        </p:nvSpPr>
        <p:spPr>
          <a:xfrm flipV="1">
            <a:off x="2620256" y="1482859"/>
            <a:ext cx="153680" cy="153680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866900" y="3980328"/>
            <a:ext cx="3527292" cy="183377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>
                <a:solidFill>
                  <a:schemeClr val="tx1">
                    <a:alpha val="80000"/>
                  </a:schemeClr>
                </a:solidFill>
              </a:rPr>
              <a:t>RTU</a:t>
            </a:r>
          </a:p>
          <a:p>
            <a:pPr>
              <a:lnSpc>
                <a:spcPct val="120000"/>
              </a:lnSpc>
            </a:pPr>
            <a:r>
              <a:rPr lang="en-US" sz="2400" dirty="0" err="1">
                <a:solidFill>
                  <a:schemeClr val="tx1">
                    <a:alpha val="80000"/>
                  </a:schemeClr>
                </a:solidFill>
              </a:rPr>
              <a:t>YellowRobot.xyz</a:t>
            </a:r>
            <a:endParaRPr lang="en-US" sz="2400" dirty="0">
              <a:solidFill>
                <a:schemeClr val="tx1">
                  <a:alpha val="8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sz="2400" dirty="0" err="1">
                <a:solidFill>
                  <a:schemeClr val="tx1">
                    <a:alpha val="80000"/>
                  </a:schemeClr>
                </a:solidFill>
              </a:rPr>
              <a:t>Asya.ai</a:t>
            </a:r>
            <a:endParaRPr lang="en-US" sz="2400" dirty="0">
              <a:solidFill>
                <a:schemeClr val="tx1">
                  <a:alpha val="80000"/>
                </a:schemeClr>
              </a:solidFill>
            </a:endParaRPr>
          </a:p>
          <a:p>
            <a:pPr>
              <a:lnSpc>
                <a:spcPct val="120000"/>
              </a:lnSpc>
            </a:pPr>
            <a:r>
              <a:rPr lang="en-US" sz="2400" dirty="0" err="1">
                <a:solidFill>
                  <a:schemeClr val="tx1">
                    <a:alpha val="80000"/>
                  </a:schemeClr>
                </a:solidFill>
              </a:rPr>
              <a:t>PitchPatterns.com</a:t>
            </a:r>
            <a:endParaRPr lang="en-US" sz="2400" dirty="0">
              <a:solidFill>
                <a:schemeClr val="tx1">
                  <a:alpha val="80000"/>
                </a:schemeClr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D2385F-D400-BD5C-3F2E-F452A80A67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1933" y="108730"/>
            <a:ext cx="5495232" cy="37658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C2CD1C5-38B0-5733-596D-726377FD23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09273" y="3936304"/>
            <a:ext cx="2887378" cy="2877672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1DC895C-120C-F78E-D164-2292C72C92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95027" y="4538578"/>
            <a:ext cx="2557901" cy="255104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7CEFBB1-0526-A2A4-75C1-F0286FF6A6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1876" y="2802541"/>
            <a:ext cx="2355574" cy="2355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370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Rakstītā</a:t>
            </a:r>
            <a:r>
              <a:rPr lang="en-US" dirty="0"/>
              <a:t> </a:t>
            </a:r>
            <a:r>
              <a:rPr lang="en-US" dirty="0" err="1"/>
              <a:t>Latviešu</a:t>
            </a:r>
            <a:r>
              <a:rPr lang="en-US" dirty="0"/>
              <a:t> </a:t>
            </a:r>
            <a:r>
              <a:rPr lang="en-US" dirty="0" err="1"/>
              <a:t>valoda</a:t>
            </a:r>
            <a:r>
              <a:rPr lang="en-US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4" name="Shape 3624">
            <a:extLst>
              <a:ext uri="{FF2B5EF4-FFF2-40B4-BE49-F238E27FC236}">
                <a16:creationId xmlns:a16="http://schemas.microsoft.com/office/drawing/2014/main" id="{0D27FD19-0245-A5C9-4649-02906E1AE2F1}"/>
              </a:ext>
            </a:extLst>
          </p:cNvPr>
          <p:cNvSpPr/>
          <p:nvPr/>
        </p:nvSpPr>
        <p:spPr>
          <a:xfrm>
            <a:off x="1275756" y="1191273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5" y="6010"/>
                </a:moveTo>
                <a:lnTo>
                  <a:pt x="18630" y="7136"/>
                </a:lnTo>
                <a:lnTo>
                  <a:pt x="14465" y="2970"/>
                </a:lnTo>
                <a:lnTo>
                  <a:pt x="15590" y="1845"/>
                </a:lnTo>
                <a:cubicBezTo>
                  <a:pt x="15590" y="1845"/>
                  <a:pt x="16391" y="982"/>
                  <a:pt x="17673" y="982"/>
                </a:cubicBezTo>
                <a:cubicBezTo>
                  <a:pt x="19300" y="982"/>
                  <a:pt x="20618" y="2300"/>
                  <a:pt x="20618" y="3927"/>
                </a:cubicBezTo>
                <a:cubicBezTo>
                  <a:pt x="20618" y="4741"/>
                  <a:pt x="20288" y="5477"/>
                  <a:pt x="19755" y="6010"/>
                </a:cubicBezTo>
                <a:moveTo>
                  <a:pt x="7364" y="18402"/>
                </a:moveTo>
                <a:lnTo>
                  <a:pt x="7364" y="14727"/>
                </a:lnTo>
                <a:cubicBezTo>
                  <a:pt x="7364" y="14456"/>
                  <a:pt x="7144" y="14236"/>
                  <a:pt x="6873" y="14236"/>
                </a:cubicBezTo>
                <a:lnTo>
                  <a:pt x="3198" y="14236"/>
                </a:lnTo>
                <a:lnTo>
                  <a:pt x="13770" y="3665"/>
                </a:lnTo>
                <a:lnTo>
                  <a:pt x="17935" y="7830"/>
                </a:lnTo>
                <a:cubicBezTo>
                  <a:pt x="17935" y="7830"/>
                  <a:pt x="7364" y="18402"/>
                  <a:pt x="7364" y="18402"/>
                </a:cubicBezTo>
                <a:close/>
                <a:moveTo>
                  <a:pt x="6382" y="19042"/>
                </a:moveTo>
                <a:lnTo>
                  <a:pt x="2945" y="19845"/>
                </a:lnTo>
                <a:lnTo>
                  <a:pt x="2945" y="18655"/>
                </a:lnTo>
                <a:lnTo>
                  <a:pt x="1755" y="18655"/>
                </a:lnTo>
                <a:lnTo>
                  <a:pt x="2558" y="15218"/>
                </a:lnTo>
                <a:lnTo>
                  <a:pt x="6382" y="15218"/>
                </a:lnTo>
                <a:cubicBezTo>
                  <a:pt x="6382" y="15218"/>
                  <a:pt x="6382" y="19042"/>
                  <a:pt x="6382" y="19042"/>
                </a:cubicBezTo>
                <a:close/>
                <a:moveTo>
                  <a:pt x="17673" y="0"/>
                </a:moveTo>
                <a:cubicBezTo>
                  <a:pt x="16588" y="0"/>
                  <a:pt x="15606" y="439"/>
                  <a:pt x="14896" y="1151"/>
                </a:cubicBezTo>
                <a:lnTo>
                  <a:pt x="1641" y="14405"/>
                </a:lnTo>
                <a:lnTo>
                  <a:pt x="0" y="21600"/>
                </a:lnTo>
                <a:lnTo>
                  <a:pt x="7195" y="19959"/>
                </a:lnTo>
                <a:lnTo>
                  <a:pt x="20449" y="6704"/>
                </a:lnTo>
                <a:cubicBezTo>
                  <a:pt x="21160" y="5994"/>
                  <a:pt x="21600" y="5012"/>
                  <a:pt x="21600" y="3927"/>
                </a:cubicBezTo>
                <a:cubicBezTo>
                  <a:pt x="21600" y="1758"/>
                  <a:pt x="19842" y="0"/>
                  <a:pt x="17673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785409-FA3F-449A-6EAF-3942E0C3DD37}"/>
              </a:ext>
            </a:extLst>
          </p:cNvPr>
          <p:cNvSpPr txBox="1"/>
          <p:nvPr/>
        </p:nvSpPr>
        <p:spPr>
          <a:xfrm>
            <a:off x="1275756" y="2354830"/>
            <a:ext cx="6507548" cy="507831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lv-LV" dirty="0">
                <a:latin typeface="+mj-lt"/>
              </a:rPr>
              <a:t>BERT, </a:t>
            </a:r>
            <a:r>
              <a:rPr lang="en-US" dirty="0" err="1"/>
              <a:t>RoBERTa</a:t>
            </a:r>
            <a:r>
              <a:rPr lang="en-US" dirty="0"/>
              <a:t>,</a:t>
            </a:r>
            <a:r>
              <a:rPr lang="lv-LV" dirty="0">
                <a:latin typeface="+mj-lt"/>
              </a:rPr>
              <a:t> MT5 (</a:t>
            </a:r>
            <a:r>
              <a:rPr lang="lv-LV" dirty="0" err="1">
                <a:latin typeface="+mj-lt"/>
              </a:rPr>
              <a:t>Common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Crawl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pre</a:t>
            </a:r>
            <a:r>
              <a:rPr lang="lv-LV" dirty="0">
                <a:latin typeface="+mj-lt"/>
              </a:rPr>
              <a:t>-</a:t>
            </a:r>
            <a:r>
              <a:rPr lang="lv-LV" dirty="0" err="1">
                <a:latin typeface="+mj-lt"/>
              </a:rPr>
              <a:t>trained</a:t>
            </a:r>
            <a:r>
              <a:rPr lang="lv-LV" dirty="0">
                <a:latin typeface="+mj-lt"/>
              </a:rPr>
              <a:t> 600b. taloni)</a:t>
            </a:r>
          </a:p>
          <a:p>
            <a:endParaRPr lang="lv-LV" b="1" dirty="0">
              <a:latin typeface="+mj-lt"/>
            </a:endParaRPr>
          </a:p>
          <a:p>
            <a:r>
              <a:rPr lang="lv-LV" b="1" dirty="0">
                <a:latin typeface="+mj-lt"/>
              </a:rPr>
              <a:t>Nemarķēti dati:</a:t>
            </a:r>
          </a:p>
          <a:p>
            <a:endParaRPr lang="lv-LV" dirty="0">
              <a:latin typeface="+mj-lt"/>
            </a:endParaRPr>
          </a:p>
          <a:p>
            <a:r>
              <a:rPr lang="lv-LV" dirty="0">
                <a:latin typeface="+mj-lt"/>
              </a:rPr>
              <a:t>Valodas modelēšana: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>
                <a:latin typeface="+mj-l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https://korpuss.lv</a:t>
            </a:r>
            <a:r>
              <a:rPr lang="lv-LV" dirty="0">
                <a:latin typeface="+mj-lt"/>
              </a:rPr>
              <a:t> (215.4 milj. taloni)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>
                <a:latin typeface="+mj-lt"/>
              </a:rPr>
              <a:t>Latviešu Wikipedia - 6.7milj.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>
                <a:latin typeface="+mj-lt"/>
              </a:rPr>
              <a:t>Laterālā valoda (</a:t>
            </a:r>
            <a:r>
              <a:rPr lang="lv-LV" dirty="0" err="1">
                <a:latin typeface="+mj-lt"/>
              </a:rPr>
              <a:t>egramatas.lv</a:t>
            </a:r>
            <a:r>
              <a:rPr lang="lv-LV" dirty="0">
                <a:latin typeface="+mj-lt"/>
              </a:rPr>
              <a:t>) – 62milj.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>
                <a:latin typeface="+mj-lt"/>
              </a:rPr>
              <a:t>Akadēmiskā valoda (LU, RTU, RSU) – 6milj.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latin typeface="+mj-lt"/>
              </a:rPr>
              <a:t>Lsm.lv</a:t>
            </a:r>
            <a:r>
              <a:rPr lang="lv-LV" dirty="0">
                <a:latin typeface="+mj-lt"/>
              </a:rPr>
              <a:t> – 12milj.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latin typeface="+mj-lt"/>
              </a:rPr>
              <a:t>LinkedSaeima</a:t>
            </a:r>
            <a:r>
              <a:rPr lang="lv-LV" dirty="0">
                <a:latin typeface="+mj-lt"/>
              </a:rPr>
              <a:t> – 38milj.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>
                <a:latin typeface="+mj-lt"/>
              </a:rPr>
              <a:t>Slikta valoda</a:t>
            </a:r>
          </a:p>
          <a:p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v-LV" dirty="0">
              <a:latin typeface="+mj-lt"/>
            </a:endParaRPr>
          </a:p>
          <a:p>
            <a:endParaRPr lang="lv-LV" dirty="0">
              <a:latin typeface="+mj-lt"/>
            </a:endParaRPr>
          </a:p>
          <a:p>
            <a:endParaRPr lang="lv-LV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EE38EEAC-E631-3886-0BAC-999112646077}"/>
              </a:ext>
            </a:extLst>
          </p:cNvPr>
          <p:cNvSpPr/>
          <p:nvPr/>
        </p:nvSpPr>
        <p:spPr>
          <a:xfrm>
            <a:off x="9471992" y="1049447"/>
            <a:ext cx="1690572" cy="2942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64008" rIns="0" rtlCol="0" anchor="ctr"/>
          <a:lstStyle/>
          <a:p>
            <a:pPr algn="ctr"/>
            <a:r>
              <a:rPr lang="en-US" sz="900" dirty="0">
                <a:latin typeface="Montserrat" charset="0"/>
                <a:ea typeface="Montserrat" charset="0"/>
                <a:cs typeface="Montserrat" charset="0"/>
              </a:rPr>
              <a:t>3000x</a:t>
            </a:r>
          </a:p>
        </p:txBody>
      </p:sp>
      <p:sp>
        <p:nvSpPr>
          <p:cNvPr id="37" name="Right Triangle 36">
            <a:extLst>
              <a:ext uri="{FF2B5EF4-FFF2-40B4-BE49-F238E27FC236}">
                <a16:creationId xmlns:a16="http://schemas.microsoft.com/office/drawing/2014/main" id="{8E7D28C9-B198-A7BD-D9DB-C15554DEBFD5}"/>
              </a:ext>
            </a:extLst>
          </p:cNvPr>
          <p:cNvSpPr/>
          <p:nvPr/>
        </p:nvSpPr>
        <p:spPr>
          <a:xfrm flipV="1">
            <a:off x="11008882" y="1343681"/>
            <a:ext cx="153680" cy="153680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3602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Rakstītā</a:t>
            </a:r>
            <a:r>
              <a:rPr lang="en-US" dirty="0"/>
              <a:t> </a:t>
            </a:r>
            <a:r>
              <a:rPr lang="en-US" dirty="0" err="1"/>
              <a:t>Latviešu</a:t>
            </a:r>
            <a:r>
              <a:rPr lang="en-US" dirty="0"/>
              <a:t> </a:t>
            </a:r>
            <a:r>
              <a:rPr lang="en-US" dirty="0" err="1"/>
              <a:t>valoda</a:t>
            </a:r>
            <a:r>
              <a:rPr lang="en-US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4" name="Shape 3624">
            <a:extLst>
              <a:ext uri="{FF2B5EF4-FFF2-40B4-BE49-F238E27FC236}">
                <a16:creationId xmlns:a16="http://schemas.microsoft.com/office/drawing/2014/main" id="{0D27FD19-0245-A5C9-4649-02906E1AE2F1}"/>
              </a:ext>
            </a:extLst>
          </p:cNvPr>
          <p:cNvSpPr/>
          <p:nvPr/>
        </p:nvSpPr>
        <p:spPr>
          <a:xfrm>
            <a:off x="1275756" y="1191273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5" y="6010"/>
                </a:moveTo>
                <a:lnTo>
                  <a:pt x="18630" y="7136"/>
                </a:lnTo>
                <a:lnTo>
                  <a:pt x="14465" y="2970"/>
                </a:lnTo>
                <a:lnTo>
                  <a:pt x="15590" y="1845"/>
                </a:lnTo>
                <a:cubicBezTo>
                  <a:pt x="15590" y="1845"/>
                  <a:pt x="16391" y="982"/>
                  <a:pt x="17673" y="982"/>
                </a:cubicBezTo>
                <a:cubicBezTo>
                  <a:pt x="19300" y="982"/>
                  <a:pt x="20618" y="2300"/>
                  <a:pt x="20618" y="3927"/>
                </a:cubicBezTo>
                <a:cubicBezTo>
                  <a:pt x="20618" y="4741"/>
                  <a:pt x="20288" y="5477"/>
                  <a:pt x="19755" y="6010"/>
                </a:cubicBezTo>
                <a:moveTo>
                  <a:pt x="7364" y="18402"/>
                </a:moveTo>
                <a:lnTo>
                  <a:pt x="7364" y="14727"/>
                </a:lnTo>
                <a:cubicBezTo>
                  <a:pt x="7364" y="14456"/>
                  <a:pt x="7144" y="14236"/>
                  <a:pt x="6873" y="14236"/>
                </a:cubicBezTo>
                <a:lnTo>
                  <a:pt x="3198" y="14236"/>
                </a:lnTo>
                <a:lnTo>
                  <a:pt x="13770" y="3665"/>
                </a:lnTo>
                <a:lnTo>
                  <a:pt x="17935" y="7830"/>
                </a:lnTo>
                <a:cubicBezTo>
                  <a:pt x="17935" y="7830"/>
                  <a:pt x="7364" y="18402"/>
                  <a:pt x="7364" y="18402"/>
                </a:cubicBezTo>
                <a:close/>
                <a:moveTo>
                  <a:pt x="6382" y="19042"/>
                </a:moveTo>
                <a:lnTo>
                  <a:pt x="2945" y="19845"/>
                </a:lnTo>
                <a:lnTo>
                  <a:pt x="2945" y="18655"/>
                </a:lnTo>
                <a:lnTo>
                  <a:pt x="1755" y="18655"/>
                </a:lnTo>
                <a:lnTo>
                  <a:pt x="2558" y="15218"/>
                </a:lnTo>
                <a:lnTo>
                  <a:pt x="6382" y="15218"/>
                </a:lnTo>
                <a:cubicBezTo>
                  <a:pt x="6382" y="15218"/>
                  <a:pt x="6382" y="19042"/>
                  <a:pt x="6382" y="19042"/>
                </a:cubicBezTo>
                <a:close/>
                <a:moveTo>
                  <a:pt x="17673" y="0"/>
                </a:moveTo>
                <a:cubicBezTo>
                  <a:pt x="16588" y="0"/>
                  <a:pt x="15606" y="439"/>
                  <a:pt x="14896" y="1151"/>
                </a:cubicBezTo>
                <a:lnTo>
                  <a:pt x="1641" y="14405"/>
                </a:lnTo>
                <a:lnTo>
                  <a:pt x="0" y="21600"/>
                </a:lnTo>
                <a:lnTo>
                  <a:pt x="7195" y="19959"/>
                </a:lnTo>
                <a:lnTo>
                  <a:pt x="20449" y="6704"/>
                </a:lnTo>
                <a:cubicBezTo>
                  <a:pt x="21160" y="5994"/>
                  <a:pt x="21600" y="5012"/>
                  <a:pt x="21600" y="3927"/>
                </a:cubicBezTo>
                <a:cubicBezTo>
                  <a:pt x="21600" y="1758"/>
                  <a:pt x="19842" y="0"/>
                  <a:pt x="17673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785409-FA3F-449A-6EAF-3942E0C3DD37}"/>
              </a:ext>
            </a:extLst>
          </p:cNvPr>
          <p:cNvSpPr txBox="1"/>
          <p:nvPr/>
        </p:nvSpPr>
        <p:spPr>
          <a:xfrm>
            <a:off x="1276448" y="2277990"/>
            <a:ext cx="6507548" cy="507831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lv-LV" b="1" dirty="0">
                <a:latin typeface="+mj-lt"/>
              </a:rPr>
              <a:t>Marķēti dati:</a:t>
            </a:r>
          </a:p>
          <a:p>
            <a:endParaRPr lang="lv-LV" dirty="0">
              <a:latin typeface="+mj-lt"/>
            </a:endParaRPr>
          </a:p>
          <a:p>
            <a:r>
              <a:rPr lang="lv-LV" dirty="0">
                <a:latin typeface="+mj-lt"/>
              </a:rPr>
              <a:t>Sentimenta atpazīšana (SOTA F1 82%):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latin typeface="+mj-lt"/>
              </a:rPr>
              <a:t>Github</a:t>
            </a:r>
            <a:r>
              <a:rPr lang="lv-LV" dirty="0">
                <a:latin typeface="+mj-lt"/>
              </a:rPr>
              <a:t>, </a:t>
            </a:r>
            <a:r>
              <a:rPr lang="lv-LV" dirty="0" err="1">
                <a:latin typeface="+mj-lt"/>
              </a:rPr>
              <a:t>latvian</a:t>
            </a:r>
            <a:r>
              <a:rPr lang="lv-LV" dirty="0">
                <a:latin typeface="+mj-lt"/>
              </a:rPr>
              <a:t>-</a:t>
            </a:r>
            <a:r>
              <a:rPr lang="lv-LV" dirty="0" err="1">
                <a:latin typeface="+mj-lt"/>
              </a:rPr>
              <a:t>tweet</a:t>
            </a:r>
            <a:r>
              <a:rPr lang="lv-LV" dirty="0">
                <a:latin typeface="+mj-lt"/>
              </a:rPr>
              <a:t>-</a:t>
            </a:r>
            <a:r>
              <a:rPr lang="lv-LV" dirty="0" err="1">
                <a:latin typeface="+mj-lt"/>
              </a:rPr>
              <a:t>sentiment</a:t>
            </a:r>
            <a:r>
              <a:rPr lang="lv-LV" dirty="0">
                <a:latin typeface="+mj-lt"/>
              </a:rPr>
              <a:t>-</a:t>
            </a:r>
            <a:r>
              <a:rPr lang="lv-LV" dirty="0" err="1">
                <a:latin typeface="+mj-lt"/>
              </a:rPr>
              <a:t>corpus</a:t>
            </a:r>
            <a:r>
              <a:rPr lang="lv-LV" dirty="0">
                <a:latin typeface="+mj-lt"/>
              </a:rPr>
              <a:t> (1177)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latin typeface="+mj-lt"/>
              </a:rPr>
              <a:t>Dspace.lu.lv</a:t>
            </a:r>
            <a:r>
              <a:rPr lang="lv-LV" dirty="0">
                <a:latin typeface="+mj-lt"/>
              </a:rPr>
              <a:t> Sabiedrības attieksmes modelēšana, izmantojot sentimenta analīzi (2273)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latin typeface="+mj-lt"/>
              </a:rPr>
              <a:t>Arxiv</a:t>
            </a:r>
            <a:r>
              <a:rPr lang="lv-LV" dirty="0">
                <a:latin typeface="+mj-lt"/>
              </a:rPr>
              <a:t>, </a:t>
            </a:r>
            <a:r>
              <a:rPr lang="lv-LV" dirty="0" err="1">
                <a:latin typeface="+mj-lt"/>
              </a:rPr>
              <a:t>What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Can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We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Learn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From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Almost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a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Decade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of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Food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Tweets</a:t>
            </a:r>
            <a:r>
              <a:rPr lang="lv-LV" dirty="0">
                <a:latin typeface="+mj-lt"/>
              </a:rPr>
              <a:t> (5420)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latin typeface="+mj-lt"/>
              </a:rPr>
              <a:t>Github</a:t>
            </a:r>
            <a:r>
              <a:rPr lang="lv-LV" dirty="0">
                <a:latin typeface="+mj-lt"/>
              </a:rPr>
              <a:t>, </a:t>
            </a:r>
            <a:r>
              <a:rPr lang="lv-LV" dirty="0" err="1">
                <a:latin typeface="+mj-lt"/>
              </a:rPr>
              <a:t>SentimentWordsLV</a:t>
            </a:r>
            <a:r>
              <a:rPr lang="lv-LV" dirty="0">
                <a:latin typeface="+mj-lt"/>
              </a:rPr>
              <a:t> (5469)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latin typeface="+mj-lt"/>
              </a:rPr>
              <a:t>Github</a:t>
            </a:r>
            <a:r>
              <a:rPr lang="lv-LV" dirty="0">
                <a:latin typeface="+mj-lt"/>
              </a:rPr>
              <a:t>, Anotētu </a:t>
            </a:r>
            <a:r>
              <a:rPr lang="lv-LV" dirty="0" err="1">
                <a:latin typeface="+mj-lt"/>
              </a:rPr>
              <a:t>sīkziņu</a:t>
            </a:r>
            <a:r>
              <a:rPr lang="lv-LV" dirty="0">
                <a:latin typeface="+mj-lt"/>
              </a:rPr>
              <a:t> korpuss (3682)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>
                <a:latin typeface="+mj-lt"/>
              </a:rPr>
              <a:t>Noskaņojuma analīzes pielietojums latviešu valodā rakstīta teksta klasifikācijai (82394, 2 klases)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Using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Large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Language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Models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to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Improve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Sentiment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Analysis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in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Latvian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language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, ICIC, BJMC 2023 (90000)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v-LV" dirty="0">
              <a:latin typeface="+mj-lt"/>
            </a:endParaRPr>
          </a:p>
          <a:p>
            <a:endParaRPr lang="lv-LV" dirty="0">
              <a:latin typeface="+mj-lt"/>
            </a:endParaRPr>
          </a:p>
          <a:p>
            <a:endParaRPr lang="lv-LV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0B39E78-0747-19F5-735D-7483A7F3572A}"/>
              </a:ext>
            </a:extLst>
          </p:cNvPr>
          <p:cNvSpPr/>
          <p:nvPr/>
        </p:nvSpPr>
        <p:spPr>
          <a:xfrm>
            <a:off x="9471992" y="1983756"/>
            <a:ext cx="1690572" cy="2942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64008" rIns="0" rtlCol="0" anchor="ctr"/>
          <a:lstStyle/>
          <a:p>
            <a:pPr algn="ctr"/>
            <a:r>
              <a:rPr lang="en-US" sz="900" dirty="0">
                <a:latin typeface="Montserrat" charset="0"/>
                <a:ea typeface="Montserrat" charset="0"/>
                <a:cs typeface="Montserrat" charset="0"/>
              </a:rPr>
              <a:t>Nav </a:t>
            </a:r>
            <a:r>
              <a:rPr lang="en-US" sz="900" dirty="0" err="1">
                <a:latin typeface="Montserrat" charset="0"/>
                <a:ea typeface="Montserrat" charset="0"/>
                <a:cs typeface="Montserrat" charset="0"/>
              </a:rPr>
              <a:t>balansētas</a:t>
            </a:r>
            <a:r>
              <a:rPr lang="en-US" sz="900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n-US" sz="900" dirty="0" err="1">
                <a:latin typeface="Montserrat" charset="0"/>
                <a:ea typeface="Montserrat" charset="0"/>
                <a:cs typeface="Montserrat" charset="0"/>
              </a:rPr>
              <a:t>datu</a:t>
            </a:r>
            <a:r>
              <a:rPr lang="en-US" sz="900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n-US" sz="900" dirty="0" err="1">
                <a:latin typeface="Montserrat" charset="0"/>
                <a:ea typeface="Montserrat" charset="0"/>
                <a:cs typeface="Montserrat" charset="0"/>
              </a:rPr>
              <a:t>kopas</a:t>
            </a:r>
            <a:endParaRPr lang="en-US" sz="9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9" name="Right Triangle 28">
            <a:extLst>
              <a:ext uri="{FF2B5EF4-FFF2-40B4-BE49-F238E27FC236}">
                <a16:creationId xmlns:a16="http://schemas.microsoft.com/office/drawing/2014/main" id="{F63788E9-BB06-E54D-763D-6B1C27FD9FC7}"/>
              </a:ext>
            </a:extLst>
          </p:cNvPr>
          <p:cNvSpPr/>
          <p:nvPr/>
        </p:nvSpPr>
        <p:spPr>
          <a:xfrm flipV="1">
            <a:off x="11008882" y="2277990"/>
            <a:ext cx="153680" cy="153680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F24D84A-4ABD-87F3-4C45-6875633E9893}"/>
              </a:ext>
            </a:extLst>
          </p:cNvPr>
          <p:cNvSpPr/>
          <p:nvPr/>
        </p:nvSpPr>
        <p:spPr>
          <a:xfrm>
            <a:off x="9479814" y="1535842"/>
            <a:ext cx="1690572" cy="2942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64008" rIns="0" rtlCol="0" anchor="ctr"/>
          <a:lstStyle/>
          <a:p>
            <a:pPr algn="ctr"/>
            <a:r>
              <a:rPr lang="en-US" sz="900" dirty="0" err="1">
                <a:latin typeface="Montserrat" charset="0"/>
                <a:ea typeface="Montserrat" charset="0"/>
                <a:cs typeface="Montserrat" charset="0"/>
              </a:rPr>
              <a:t>Marķētāju</a:t>
            </a:r>
            <a:r>
              <a:rPr lang="en-US" sz="900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n-US" sz="900" dirty="0" err="1">
                <a:latin typeface="Montserrat" charset="0"/>
                <a:ea typeface="Montserrat" charset="0"/>
                <a:cs typeface="Montserrat" charset="0"/>
              </a:rPr>
              <a:t>nosliece</a:t>
            </a:r>
            <a:endParaRPr lang="en-US" sz="9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1" name="Right Triangle 30">
            <a:extLst>
              <a:ext uri="{FF2B5EF4-FFF2-40B4-BE49-F238E27FC236}">
                <a16:creationId xmlns:a16="http://schemas.microsoft.com/office/drawing/2014/main" id="{4D5C38E2-B834-7D98-9E32-89DFCA075460}"/>
              </a:ext>
            </a:extLst>
          </p:cNvPr>
          <p:cNvSpPr/>
          <p:nvPr/>
        </p:nvSpPr>
        <p:spPr>
          <a:xfrm flipV="1">
            <a:off x="11016704" y="1830076"/>
            <a:ext cx="153680" cy="153680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93C5C6B-1314-48E3-4919-1691FBA7F5A7}"/>
              </a:ext>
            </a:extLst>
          </p:cNvPr>
          <p:cNvSpPr/>
          <p:nvPr/>
        </p:nvSpPr>
        <p:spPr>
          <a:xfrm>
            <a:off x="9471992" y="1049447"/>
            <a:ext cx="1690572" cy="2942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64008" rIns="0" rtlCol="0" anchor="ctr"/>
          <a:lstStyle/>
          <a:p>
            <a:pPr algn="ctr"/>
            <a:r>
              <a:rPr lang="en-US" sz="900" dirty="0" err="1">
                <a:latin typeface="Montserrat" charset="0"/>
                <a:ea typeface="Montserrat" charset="0"/>
                <a:cs typeface="Montserrat" charset="0"/>
              </a:rPr>
              <a:t>Klašu</a:t>
            </a:r>
            <a:r>
              <a:rPr lang="en-US" sz="900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n-US" sz="900" dirty="0" err="1">
                <a:latin typeface="Montserrat" charset="0"/>
                <a:ea typeface="Montserrat" charset="0"/>
                <a:cs typeface="Montserrat" charset="0"/>
              </a:rPr>
              <a:t>sadalījums</a:t>
            </a:r>
            <a:endParaRPr lang="en-US" sz="9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4" name="Right Triangle 33">
            <a:extLst>
              <a:ext uri="{FF2B5EF4-FFF2-40B4-BE49-F238E27FC236}">
                <a16:creationId xmlns:a16="http://schemas.microsoft.com/office/drawing/2014/main" id="{3BE8BB98-96FC-E336-3C17-CC82BA6BDD35}"/>
              </a:ext>
            </a:extLst>
          </p:cNvPr>
          <p:cNvSpPr/>
          <p:nvPr/>
        </p:nvSpPr>
        <p:spPr>
          <a:xfrm flipV="1">
            <a:off x="11008882" y="1343681"/>
            <a:ext cx="153680" cy="153680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13952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Runātā</a:t>
            </a:r>
            <a:r>
              <a:rPr lang="en-US" dirty="0"/>
              <a:t> </a:t>
            </a:r>
            <a:r>
              <a:rPr lang="en-US" dirty="0" err="1"/>
              <a:t>Latviešu</a:t>
            </a:r>
            <a:r>
              <a:rPr lang="en-US" dirty="0"/>
              <a:t> </a:t>
            </a:r>
            <a:r>
              <a:rPr lang="en-US" dirty="0" err="1"/>
              <a:t>valoda</a:t>
            </a:r>
            <a:r>
              <a:rPr lang="en-US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785409-FA3F-449A-6EAF-3942E0C3DD37}"/>
              </a:ext>
            </a:extLst>
          </p:cNvPr>
          <p:cNvSpPr txBox="1"/>
          <p:nvPr/>
        </p:nvSpPr>
        <p:spPr>
          <a:xfrm>
            <a:off x="1275756" y="2354830"/>
            <a:ext cx="6507548" cy="507831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lv-LV" dirty="0">
                <a:latin typeface="+mj-lt"/>
              </a:rPr>
              <a:t>STT/ASR SOTA CER 10% (</a:t>
            </a:r>
            <a:r>
              <a:rPr lang="lv-LV" dirty="0" err="1">
                <a:latin typeface="+mj-lt"/>
              </a:rPr>
              <a:t>Whisper</a:t>
            </a:r>
            <a:r>
              <a:rPr lang="lv-LV" dirty="0">
                <a:latin typeface="+mj-lt"/>
              </a:rPr>
              <a:t>, Wav2Vec)</a:t>
            </a:r>
            <a:br>
              <a:rPr lang="lv-LV" dirty="0">
                <a:latin typeface="+mj-lt"/>
              </a:rPr>
            </a:b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latin typeface="+mj-lt"/>
              </a:rPr>
              <a:t>Youtube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transkripti</a:t>
            </a:r>
            <a:r>
              <a:rPr lang="lv-LV" dirty="0">
                <a:latin typeface="+mj-lt"/>
              </a:rPr>
              <a:t> – 150h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>
                <a:latin typeface="+mj-lt"/>
              </a:rPr>
              <a:t>Audio grāmatas (Latvijas neredzīgo bibliotēka) – 138h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latin typeface="+mj-lt"/>
              </a:rPr>
              <a:t>Mozzila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CommonVoice</a:t>
            </a:r>
            <a:r>
              <a:rPr lang="lv-LV" dirty="0">
                <a:latin typeface="+mj-lt"/>
              </a:rPr>
              <a:t> 11 – 5.85h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>
                <a:latin typeface="+mj-lt"/>
              </a:rPr>
              <a:t>Google </a:t>
            </a:r>
            <a:r>
              <a:rPr lang="lv-LV" dirty="0" err="1">
                <a:latin typeface="+mj-lt"/>
              </a:rPr>
              <a:t>Fleurs</a:t>
            </a:r>
            <a:r>
              <a:rPr lang="lv-LV" dirty="0">
                <a:latin typeface="+mj-lt"/>
              </a:rPr>
              <a:t> – 10.49h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>
                <a:latin typeface="+mj-lt"/>
              </a:rPr>
              <a:t>LLUMII datu kopas - 315.57h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BalssTalka.lv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– mērķis 100h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CommonVoice</a:t>
            </a:r>
            <a:endParaRPr lang="lv-LV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v-LV" dirty="0">
              <a:latin typeface="+mj-lt"/>
            </a:endParaRPr>
          </a:p>
          <a:p>
            <a:r>
              <a:rPr lang="lv-LV" dirty="0">
                <a:latin typeface="+mj-lt"/>
              </a:rPr>
              <a:t>Slēgtie dati: Tilde, </a:t>
            </a:r>
            <a:r>
              <a:rPr lang="lv-LV" dirty="0" err="1">
                <a:latin typeface="+mj-lt"/>
              </a:rPr>
              <a:t>Tet</a:t>
            </a:r>
            <a:r>
              <a:rPr lang="lv-LV" dirty="0">
                <a:latin typeface="+mj-lt"/>
              </a:rPr>
              <a:t>, </a:t>
            </a:r>
            <a:r>
              <a:rPr lang="lv-LV" dirty="0" err="1">
                <a:latin typeface="+mj-lt"/>
              </a:rPr>
              <a:t>asya.ai</a:t>
            </a:r>
            <a:endParaRPr lang="lv-LV" dirty="0">
              <a:latin typeface="+mj-lt"/>
            </a:endParaRPr>
          </a:p>
          <a:p>
            <a:r>
              <a:rPr lang="lv-LV" dirty="0">
                <a:latin typeface="+mj-lt"/>
              </a:rPr>
              <a:t>Igauņu valoda: 400h</a:t>
            </a:r>
            <a:br>
              <a:rPr lang="lv-LV" dirty="0">
                <a:latin typeface="+mj-lt"/>
              </a:rPr>
            </a:br>
            <a:r>
              <a:rPr lang="lv-LV" dirty="0">
                <a:latin typeface="+mj-lt"/>
              </a:rPr>
              <a:t>Lietuviešu valoda: 1000h </a:t>
            </a:r>
          </a:p>
          <a:p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v-LV" dirty="0">
              <a:latin typeface="+mj-lt"/>
            </a:endParaRPr>
          </a:p>
          <a:p>
            <a:endParaRPr lang="lv-LV" dirty="0">
              <a:latin typeface="+mj-lt"/>
            </a:endParaRPr>
          </a:p>
          <a:p>
            <a:endParaRPr lang="lv-LV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F24D84A-4ABD-87F3-4C45-6875633E9893}"/>
              </a:ext>
            </a:extLst>
          </p:cNvPr>
          <p:cNvSpPr/>
          <p:nvPr/>
        </p:nvSpPr>
        <p:spPr>
          <a:xfrm>
            <a:off x="9479814" y="1535842"/>
            <a:ext cx="1690572" cy="2942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64008" rIns="0" rtlCol="0" anchor="ctr"/>
          <a:lstStyle/>
          <a:p>
            <a:pPr algn="ctr"/>
            <a:r>
              <a:rPr lang="en-US" sz="900" dirty="0" err="1">
                <a:latin typeface="Montserrat" charset="0"/>
                <a:ea typeface="Montserrat" charset="0"/>
                <a:cs typeface="Montserrat" charset="0"/>
              </a:rPr>
              <a:t>Trokšņi</a:t>
            </a:r>
            <a:endParaRPr lang="en-US" sz="9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1" name="Right Triangle 30">
            <a:extLst>
              <a:ext uri="{FF2B5EF4-FFF2-40B4-BE49-F238E27FC236}">
                <a16:creationId xmlns:a16="http://schemas.microsoft.com/office/drawing/2014/main" id="{4D5C38E2-B834-7D98-9E32-89DFCA075460}"/>
              </a:ext>
            </a:extLst>
          </p:cNvPr>
          <p:cNvSpPr/>
          <p:nvPr/>
        </p:nvSpPr>
        <p:spPr>
          <a:xfrm flipV="1">
            <a:off x="11016704" y="1830076"/>
            <a:ext cx="153680" cy="153680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93C5C6B-1314-48E3-4919-1691FBA7F5A7}"/>
              </a:ext>
            </a:extLst>
          </p:cNvPr>
          <p:cNvSpPr/>
          <p:nvPr/>
        </p:nvSpPr>
        <p:spPr>
          <a:xfrm>
            <a:off x="9471992" y="1049447"/>
            <a:ext cx="1690572" cy="2942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64008" rIns="0" rtlCol="0" anchor="ctr"/>
          <a:lstStyle/>
          <a:p>
            <a:pPr algn="ctr"/>
            <a:r>
              <a:rPr lang="en-US" sz="900" dirty="0" err="1">
                <a:latin typeface="Montserrat" charset="0"/>
                <a:ea typeface="Montserrat" charset="0"/>
                <a:cs typeface="Montserrat" charset="0"/>
              </a:rPr>
              <a:t>Runātāju</a:t>
            </a:r>
            <a:r>
              <a:rPr lang="en-US" sz="900" dirty="0"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en-US" sz="900" dirty="0" err="1">
                <a:latin typeface="Montserrat" charset="0"/>
                <a:ea typeface="Montserrat" charset="0"/>
                <a:cs typeface="Montserrat" charset="0"/>
              </a:rPr>
              <a:t>skaits</a:t>
            </a:r>
            <a:endParaRPr lang="en-US" sz="900" dirty="0"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4" name="Right Triangle 33">
            <a:extLst>
              <a:ext uri="{FF2B5EF4-FFF2-40B4-BE49-F238E27FC236}">
                <a16:creationId xmlns:a16="http://schemas.microsoft.com/office/drawing/2014/main" id="{3BE8BB98-96FC-E336-3C17-CC82BA6BDD35}"/>
              </a:ext>
            </a:extLst>
          </p:cNvPr>
          <p:cNvSpPr/>
          <p:nvPr/>
        </p:nvSpPr>
        <p:spPr>
          <a:xfrm flipV="1">
            <a:off x="11008882" y="1343681"/>
            <a:ext cx="153680" cy="153680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8" name="Shape 3759">
            <a:extLst>
              <a:ext uri="{FF2B5EF4-FFF2-40B4-BE49-F238E27FC236}">
                <a16:creationId xmlns:a16="http://schemas.microsoft.com/office/drawing/2014/main" id="{DC29EF19-E059-DC92-A90D-1764D059103A}"/>
              </a:ext>
            </a:extLst>
          </p:cNvPr>
          <p:cNvSpPr/>
          <p:nvPr/>
        </p:nvSpPr>
        <p:spPr>
          <a:xfrm>
            <a:off x="1275756" y="1117742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9" y="11291"/>
                  <a:pt x="19636" y="11291"/>
                </a:cubicBezTo>
                <a:lnTo>
                  <a:pt x="19636" y="7364"/>
                </a:lnTo>
                <a:cubicBezTo>
                  <a:pt x="20179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60"/>
                  <a:pt x="18977" y="0"/>
                  <a:pt x="18164" y="0"/>
                </a:cubicBezTo>
                <a:cubicBezTo>
                  <a:pt x="17350" y="0"/>
                  <a:pt x="16691" y="660"/>
                  <a:pt x="16691" y="1473"/>
                </a:cubicBezTo>
                <a:lnTo>
                  <a:pt x="16691" y="1844"/>
                </a:lnTo>
                <a:lnTo>
                  <a:pt x="2459" y="6030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80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0"/>
                  <a:pt x="9818" y="21109"/>
                </a:cubicBezTo>
                <a:cubicBezTo>
                  <a:pt x="9818" y="21073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2"/>
                </a:lnTo>
                <a:lnTo>
                  <a:pt x="16691" y="17182"/>
                </a:lnTo>
                <a:cubicBezTo>
                  <a:pt x="16691" y="17996"/>
                  <a:pt x="17350" y="18655"/>
                  <a:pt x="18164" y="18655"/>
                </a:cubicBezTo>
                <a:cubicBezTo>
                  <a:pt x="18977" y="18655"/>
                  <a:pt x="19636" y="17996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66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Audio </a:t>
            </a:r>
            <a:r>
              <a:rPr lang="en-US" dirty="0" err="1"/>
              <a:t>datu</a:t>
            </a:r>
            <a:r>
              <a:rPr lang="en-US" dirty="0"/>
              <a:t> </a:t>
            </a:r>
            <a:r>
              <a:rPr lang="en-US" dirty="0" err="1"/>
              <a:t>kopas</a:t>
            </a:r>
            <a:r>
              <a:rPr lang="en-US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785409-FA3F-449A-6EAF-3942E0C3DD37}"/>
              </a:ext>
            </a:extLst>
          </p:cNvPr>
          <p:cNvSpPr txBox="1"/>
          <p:nvPr/>
        </p:nvSpPr>
        <p:spPr>
          <a:xfrm>
            <a:off x="1275756" y="1947326"/>
            <a:ext cx="6507548" cy="674030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lv-LV" dirty="0">
                <a:latin typeface="+mj-lt"/>
              </a:rPr>
              <a:t>SOTA PESQ 2.595 (</a:t>
            </a:r>
            <a:r>
              <a:rPr lang="lv-LV" dirty="0" err="1">
                <a:latin typeface="+mj-lt"/>
              </a:rPr>
              <a:t>UNet</a:t>
            </a:r>
            <a:r>
              <a:rPr lang="lv-LV" dirty="0">
                <a:latin typeface="+mj-lt"/>
              </a:rPr>
              <a:t>++)</a:t>
            </a:r>
            <a:br>
              <a:rPr lang="lv-LV" dirty="0">
                <a:latin typeface="+mj-lt"/>
              </a:rPr>
            </a:br>
            <a:endParaRPr lang="lv-LV" dirty="0">
              <a:latin typeface="+mj-lt"/>
            </a:endParaRPr>
          </a:p>
          <a:p>
            <a:r>
              <a:rPr lang="lv-LV" dirty="0" err="1">
                <a:latin typeface="+mj-lt"/>
              </a:rPr>
              <a:t>Torkšņi</a:t>
            </a:r>
            <a:r>
              <a:rPr lang="lv-LV" dirty="0">
                <a:latin typeface="+mj-lt"/>
              </a:rPr>
              <a:t> – 10k stundas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latin typeface="+mj-lt"/>
              </a:rPr>
              <a:t>FreeSound</a:t>
            </a: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>
                <a:latin typeface="+mj-lt"/>
              </a:rPr>
              <a:t>Google </a:t>
            </a:r>
            <a:r>
              <a:rPr lang="lv-LV" dirty="0" err="1">
                <a:latin typeface="+mj-lt"/>
              </a:rPr>
              <a:t>AudioSet</a:t>
            </a: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latin typeface="+mj-lt"/>
              </a:rPr>
              <a:t>Reverb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challenge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dataset</a:t>
            </a: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>
                <a:latin typeface="+mj-lt"/>
              </a:rPr>
              <a:t>VOCE </a:t>
            </a:r>
            <a:r>
              <a:rPr lang="lv-LV" dirty="0" err="1">
                <a:latin typeface="+mj-lt"/>
              </a:rPr>
              <a:t>Corpus</a:t>
            </a:r>
            <a:r>
              <a:rPr lang="lv-LV" dirty="0">
                <a:latin typeface="+mj-lt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latin typeface="+mj-lt"/>
              </a:rPr>
              <a:t>The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CHiME</a:t>
            </a:r>
            <a:r>
              <a:rPr lang="lv-LV" dirty="0">
                <a:latin typeface="+mj-lt"/>
              </a:rPr>
              <a:t>-</a:t>
            </a:r>
            <a:r>
              <a:rPr lang="lv-LV" dirty="0" err="1">
                <a:latin typeface="+mj-lt"/>
              </a:rPr>
              <a:t>Home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Dataset</a:t>
            </a: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latin typeface="+mj-lt"/>
              </a:rPr>
              <a:t>Dinner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Party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Corpus</a:t>
            </a:r>
            <a:r>
              <a:rPr lang="lv-LV" dirty="0">
                <a:latin typeface="+mj-lt"/>
              </a:rPr>
              <a:t> (</a:t>
            </a:r>
            <a:r>
              <a:rPr lang="lv-LV" dirty="0" err="1">
                <a:latin typeface="+mj-lt"/>
              </a:rPr>
              <a:t>DiPCo</a:t>
            </a:r>
            <a:r>
              <a:rPr lang="lv-LV" dirty="0">
                <a:latin typeface="+mj-lt"/>
              </a:rPr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>
                <a:latin typeface="+mj-lt"/>
              </a:rPr>
              <a:t>Microsoft </a:t>
            </a:r>
            <a:r>
              <a:rPr lang="lv-LV" dirty="0" err="1">
                <a:latin typeface="+mj-lt"/>
              </a:rPr>
              <a:t>Scalable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Noisy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Speech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Dataset</a:t>
            </a:r>
            <a:r>
              <a:rPr lang="lv-LV" dirty="0">
                <a:latin typeface="+mj-lt"/>
              </a:rPr>
              <a:t> (MS-SNSD)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>
                <a:latin typeface="+mj-lt"/>
              </a:rPr>
              <a:t>NISQA </a:t>
            </a:r>
            <a:r>
              <a:rPr lang="lv-LV" dirty="0" err="1">
                <a:latin typeface="+mj-lt"/>
              </a:rPr>
              <a:t>Corpus</a:t>
            </a: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>
                <a:latin typeface="+mj-lt"/>
              </a:rPr>
              <a:t>DNS </a:t>
            </a:r>
            <a:r>
              <a:rPr lang="lv-LV" dirty="0" err="1">
                <a:latin typeface="+mj-lt"/>
              </a:rPr>
              <a:t>challenge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dataset</a:t>
            </a: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v-LV" dirty="0">
              <a:latin typeface="+mj-lt"/>
            </a:endParaRPr>
          </a:p>
          <a:p>
            <a:r>
              <a:rPr lang="lv-LV" dirty="0">
                <a:latin typeface="+mj-lt"/>
              </a:rPr>
              <a:t>Emocijas –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>
                <a:latin typeface="+mj-lt"/>
              </a:rPr>
              <a:t>CREMA-D, IEMOCAP, TESS-2, RAVDESS</a:t>
            </a:r>
            <a:br>
              <a:rPr lang="lv-LV" dirty="0">
                <a:latin typeface="+mj-lt"/>
              </a:rPr>
            </a:br>
            <a:endParaRPr lang="lv-LV" dirty="0">
              <a:latin typeface="+mj-lt"/>
            </a:endParaRPr>
          </a:p>
          <a:p>
            <a:endParaRPr lang="lv-LV" dirty="0">
              <a:solidFill>
                <a:schemeClr val="accent1">
                  <a:lumMod val="60000"/>
                  <a:lumOff val="40000"/>
                </a:schemeClr>
              </a:solidFill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v-LV" dirty="0">
              <a:latin typeface="+mj-lt"/>
            </a:endParaRPr>
          </a:p>
          <a:p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v-LV" dirty="0">
              <a:latin typeface="+mj-lt"/>
            </a:endParaRPr>
          </a:p>
          <a:p>
            <a:endParaRPr lang="lv-LV" dirty="0">
              <a:latin typeface="+mj-lt"/>
            </a:endParaRPr>
          </a:p>
          <a:p>
            <a:endParaRPr lang="lv-LV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8" name="Shape 3759">
            <a:extLst>
              <a:ext uri="{FF2B5EF4-FFF2-40B4-BE49-F238E27FC236}">
                <a16:creationId xmlns:a16="http://schemas.microsoft.com/office/drawing/2014/main" id="{DC29EF19-E059-DC92-A90D-1764D059103A}"/>
              </a:ext>
            </a:extLst>
          </p:cNvPr>
          <p:cNvSpPr/>
          <p:nvPr/>
        </p:nvSpPr>
        <p:spPr>
          <a:xfrm>
            <a:off x="1275756" y="1117742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0309"/>
                </a:moveTo>
                <a:cubicBezTo>
                  <a:pt x="20618" y="10851"/>
                  <a:pt x="20179" y="11291"/>
                  <a:pt x="19636" y="11291"/>
                </a:cubicBezTo>
                <a:lnTo>
                  <a:pt x="19636" y="7364"/>
                </a:lnTo>
                <a:cubicBezTo>
                  <a:pt x="20179" y="7364"/>
                  <a:pt x="20618" y="7804"/>
                  <a:pt x="20618" y="8345"/>
                </a:cubicBezTo>
                <a:cubicBezTo>
                  <a:pt x="20618" y="8345"/>
                  <a:pt x="20618" y="10309"/>
                  <a:pt x="20618" y="10309"/>
                </a:cubicBezTo>
                <a:close/>
                <a:moveTo>
                  <a:pt x="18655" y="17182"/>
                </a:moveTo>
                <a:cubicBezTo>
                  <a:pt x="18655" y="17453"/>
                  <a:pt x="18434" y="17673"/>
                  <a:pt x="18164" y="17673"/>
                </a:cubicBezTo>
                <a:cubicBezTo>
                  <a:pt x="17893" y="17673"/>
                  <a:pt x="17673" y="17453"/>
                  <a:pt x="17673" y="17182"/>
                </a:cubicBezTo>
                <a:lnTo>
                  <a:pt x="17673" y="1473"/>
                </a:lnTo>
                <a:cubicBezTo>
                  <a:pt x="17673" y="1202"/>
                  <a:pt x="17893" y="982"/>
                  <a:pt x="18164" y="982"/>
                </a:cubicBezTo>
                <a:cubicBezTo>
                  <a:pt x="18434" y="982"/>
                  <a:pt x="18655" y="1202"/>
                  <a:pt x="18655" y="1473"/>
                </a:cubicBezTo>
                <a:cubicBezTo>
                  <a:pt x="18655" y="1473"/>
                  <a:pt x="18655" y="17182"/>
                  <a:pt x="18655" y="17182"/>
                </a:cubicBezTo>
                <a:close/>
                <a:moveTo>
                  <a:pt x="16691" y="15788"/>
                </a:moveTo>
                <a:lnTo>
                  <a:pt x="2945" y="11745"/>
                </a:lnTo>
                <a:lnTo>
                  <a:pt x="2945" y="6910"/>
                </a:lnTo>
                <a:lnTo>
                  <a:pt x="16691" y="2867"/>
                </a:lnTo>
                <a:cubicBezTo>
                  <a:pt x="16691" y="2867"/>
                  <a:pt x="16691" y="15788"/>
                  <a:pt x="16691" y="15788"/>
                </a:cubicBezTo>
                <a:close/>
                <a:moveTo>
                  <a:pt x="8251" y="18655"/>
                </a:moveTo>
                <a:lnTo>
                  <a:pt x="5357" y="18655"/>
                </a:lnTo>
                <a:lnTo>
                  <a:pt x="4126" y="13116"/>
                </a:lnTo>
                <a:lnTo>
                  <a:pt x="7167" y="14010"/>
                </a:lnTo>
                <a:cubicBezTo>
                  <a:pt x="7167" y="14010"/>
                  <a:pt x="8251" y="18655"/>
                  <a:pt x="8251" y="18655"/>
                </a:cubicBezTo>
                <a:close/>
                <a:moveTo>
                  <a:pt x="8709" y="20618"/>
                </a:moveTo>
                <a:lnTo>
                  <a:pt x="5794" y="20618"/>
                </a:lnTo>
                <a:lnTo>
                  <a:pt x="5576" y="19636"/>
                </a:lnTo>
                <a:lnTo>
                  <a:pt x="8479" y="19636"/>
                </a:lnTo>
                <a:cubicBezTo>
                  <a:pt x="8479" y="19636"/>
                  <a:pt x="8709" y="20618"/>
                  <a:pt x="8709" y="20618"/>
                </a:cubicBezTo>
                <a:close/>
                <a:moveTo>
                  <a:pt x="1964" y="11782"/>
                </a:moveTo>
                <a:lnTo>
                  <a:pt x="982" y="11782"/>
                </a:lnTo>
                <a:lnTo>
                  <a:pt x="982" y="6873"/>
                </a:lnTo>
                <a:lnTo>
                  <a:pt x="1964" y="6873"/>
                </a:lnTo>
                <a:cubicBezTo>
                  <a:pt x="1964" y="6873"/>
                  <a:pt x="1964" y="11782"/>
                  <a:pt x="1964" y="11782"/>
                </a:cubicBezTo>
                <a:close/>
                <a:moveTo>
                  <a:pt x="19636" y="6382"/>
                </a:moveTo>
                <a:lnTo>
                  <a:pt x="19636" y="1473"/>
                </a:lnTo>
                <a:cubicBezTo>
                  <a:pt x="19636" y="660"/>
                  <a:pt x="18977" y="0"/>
                  <a:pt x="18164" y="0"/>
                </a:cubicBezTo>
                <a:cubicBezTo>
                  <a:pt x="17350" y="0"/>
                  <a:pt x="16691" y="660"/>
                  <a:pt x="16691" y="1473"/>
                </a:cubicBezTo>
                <a:lnTo>
                  <a:pt x="16691" y="1844"/>
                </a:lnTo>
                <a:lnTo>
                  <a:pt x="2459" y="6030"/>
                </a:lnTo>
                <a:cubicBezTo>
                  <a:pt x="2313" y="5944"/>
                  <a:pt x="2145" y="5891"/>
                  <a:pt x="1964" y="5891"/>
                </a:cubicBezTo>
                <a:lnTo>
                  <a:pt x="982" y="5891"/>
                </a:lnTo>
                <a:cubicBezTo>
                  <a:pt x="440" y="5891"/>
                  <a:pt x="0" y="6331"/>
                  <a:pt x="0" y="6873"/>
                </a:cubicBezTo>
                <a:lnTo>
                  <a:pt x="0" y="11782"/>
                </a:lnTo>
                <a:cubicBezTo>
                  <a:pt x="0" y="12324"/>
                  <a:pt x="440" y="12764"/>
                  <a:pt x="982" y="12764"/>
                </a:cubicBezTo>
                <a:lnTo>
                  <a:pt x="1964" y="12764"/>
                </a:lnTo>
                <a:cubicBezTo>
                  <a:pt x="2145" y="12764"/>
                  <a:pt x="2313" y="12711"/>
                  <a:pt x="2458" y="12626"/>
                </a:cubicBezTo>
                <a:lnTo>
                  <a:pt x="3050" y="12799"/>
                </a:lnTo>
                <a:lnTo>
                  <a:pt x="4921" y="21216"/>
                </a:lnTo>
                <a:lnTo>
                  <a:pt x="4930" y="21214"/>
                </a:lnTo>
                <a:cubicBezTo>
                  <a:pt x="4980" y="21433"/>
                  <a:pt x="5166" y="21600"/>
                  <a:pt x="5400" y="21600"/>
                </a:cubicBezTo>
                <a:lnTo>
                  <a:pt x="9327" y="21600"/>
                </a:lnTo>
                <a:cubicBezTo>
                  <a:pt x="9598" y="21600"/>
                  <a:pt x="9818" y="21380"/>
                  <a:pt x="9818" y="21109"/>
                </a:cubicBezTo>
                <a:cubicBezTo>
                  <a:pt x="9818" y="21073"/>
                  <a:pt x="9805" y="21039"/>
                  <a:pt x="9797" y="21005"/>
                </a:cubicBezTo>
                <a:lnTo>
                  <a:pt x="9806" y="21003"/>
                </a:lnTo>
                <a:lnTo>
                  <a:pt x="8249" y="14329"/>
                </a:lnTo>
                <a:lnTo>
                  <a:pt x="16691" y="16812"/>
                </a:lnTo>
                <a:lnTo>
                  <a:pt x="16691" y="17182"/>
                </a:lnTo>
                <a:cubicBezTo>
                  <a:pt x="16691" y="17996"/>
                  <a:pt x="17350" y="18655"/>
                  <a:pt x="18164" y="18655"/>
                </a:cubicBezTo>
                <a:cubicBezTo>
                  <a:pt x="18977" y="18655"/>
                  <a:pt x="19636" y="17996"/>
                  <a:pt x="19636" y="17182"/>
                </a:cubicBezTo>
                <a:lnTo>
                  <a:pt x="19636" y="12273"/>
                </a:lnTo>
                <a:cubicBezTo>
                  <a:pt x="20721" y="12273"/>
                  <a:pt x="21600" y="11394"/>
                  <a:pt x="21600" y="10309"/>
                </a:cubicBezTo>
                <a:lnTo>
                  <a:pt x="21600" y="8345"/>
                </a:lnTo>
                <a:cubicBezTo>
                  <a:pt x="21600" y="7261"/>
                  <a:pt x="20721" y="6382"/>
                  <a:pt x="19636" y="6382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F1B49D-CBFE-3C31-EBE8-8CCD7E405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352" y="401283"/>
            <a:ext cx="4905648" cy="254838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857B67F-3C83-051C-857F-889CE1410E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58232" y="3269947"/>
            <a:ext cx="3297895" cy="3588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423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1EDF0D2-F67B-A087-A9FD-1003945168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3033" y="0"/>
            <a:ext cx="3782829" cy="2546027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Attēlu</a:t>
            </a:r>
            <a:r>
              <a:rPr lang="en-US" dirty="0"/>
              <a:t> </a:t>
            </a:r>
            <a:r>
              <a:rPr lang="en-US" dirty="0" err="1"/>
              <a:t>datu</a:t>
            </a:r>
            <a:r>
              <a:rPr lang="en-US" dirty="0"/>
              <a:t> </a:t>
            </a:r>
            <a:r>
              <a:rPr lang="en-US" dirty="0" err="1"/>
              <a:t>kopas</a:t>
            </a:r>
            <a:r>
              <a:rPr lang="en-US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785409-FA3F-449A-6EAF-3942E0C3DD37}"/>
              </a:ext>
            </a:extLst>
          </p:cNvPr>
          <p:cNvSpPr txBox="1"/>
          <p:nvPr/>
        </p:nvSpPr>
        <p:spPr>
          <a:xfrm>
            <a:off x="1275756" y="2354830"/>
            <a:ext cx="6507548" cy="480131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lv-LV" dirty="0">
                <a:latin typeface="+mj-lt"/>
              </a:rPr>
              <a:t>SOTA 89 % </a:t>
            </a:r>
            <a:r>
              <a:rPr lang="lv-LV" dirty="0" err="1">
                <a:latin typeface="+mj-lt"/>
              </a:rPr>
              <a:t>Acc</a:t>
            </a:r>
            <a:r>
              <a:rPr lang="lv-LV" dirty="0">
                <a:latin typeface="+mj-lt"/>
              </a:rPr>
              <a:t>. (</a:t>
            </a:r>
            <a:r>
              <a:rPr lang="lv-LV" dirty="0" err="1">
                <a:latin typeface="+mj-lt"/>
              </a:rPr>
              <a:t>Faster</a:t>
            </a:r>
            <a:r>
              <a:rPr lang="lv-LV" dirty="0">
                <a:latin typeface="+mj-lt"/>
              </a:rPr>
              <a:t> R-CNN, </a:t>
            </a:r>
            <a:r>
              <a:rPr lang="lv-LV" dirty="0" err="1">
                <a:latin typeface="+mj-lt"/>
              </a:rPr>
              <a:t>DeepLab</a:t>
            </a:r>
            <a:r>
              <a:rPr lang="lv-LV" dirty="0">
                <a:latin typeface="+mj-lt"/>
              </a:rPr>
              <a:t>, SSD, </a:t>
            </a:r>
            <a:r>
              <a:rPr lang="lv-LV" dirty="0" err="1">
                <a:latin typeface="+mj-lt"/>
              </a:rPr>
              <a:t>Yolo</a:t>
            </a:r>
            <a:r>
              <a:rPr lang="lv-LV" dirty="0">
                <a:latin typeface="+mj-lt"/>
              </a:rPr>
              <a:t>)</a:t>
            </a:r>
          </a:p>
          <a:p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FSCC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oak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knot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dataset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– 1500 (500x500)</a:t>
            </a:r>
            <a:br>
              <a:rPr lang="lv-LV" dirty="0">
                <a:latin typeface="+mj-lt"/>
              </a:rPr>
            </a:b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latin typeface="+mj-lt"/>
              </a:rPr>
              <a:t>RaspberrySet</a:t>
            </a:r>
            <a:r>
              <a:rPr lang="lv-LV" dirty="0">
                <a:latin typeface="+mj-lt"/>
              </a:rPr>
              <a:t>: </a:t>
            </a:r>
            <a:r>
              <a:rPr lang="lv-LV" dirty="0" err="1">
                <a:latin typeface="+mj-lt"/>
              </a:rPr>
              <a:t>Dataset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of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Annotated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Raspberry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Images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for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Object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Detection</a:t>
            </a:r>
            <a:r>
              <a:rPr lang="lv-LV" dirty="0">
                <a:latin typeface="+mj-lt"/>
              </a:rPr>
              <a:t> - 2039 </a:t>
            </a:r>
            <a:br>
              <a:rPr lang="lv-LV" dirty="0">
                <a:latin typeface="+mj-lt"/>
              </a:rPr>
            </a:b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latin typeface="+mj-lt"/>
              </a:rPr>
              <a:t>AppleScabFDs</a:t>
            </a:r>
            <a:r>
              <a:rPr lang="lv-LV" dirty="0">
                <a:latin typeface="+mj-lt"/>
              </a:rPr>
              <a:t>, </a:t>
            </a:r>
            <a:r>
              <a:rPr lang="lv-LV" dirty="0" err="1">
                <a:latin typeface="+mj-lt"/>
              </a:rPr>
              <a:t>AppleScabLDs</a:t>
            </a:r>
            <a:r>
              <a:rPr lang="lv-LV" dirty="0">
                <a:latin typeface="+mj-lt"/>
              </a:rPr>
              <a:t> - 1190</a:t>
            </a:r>
            <a:br>
              <a:rPr lang="lv-LV" dirty="0">
                <a:latin typeface="+mj-lt"/>
              </a:rPr>
            </a:b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latin typeface="+mj-lt"/>
              </a:rPr>
              <a:t>Traffic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Monitoring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using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an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Object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Detection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Framework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with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Limited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Dataset</a:t>
            </a:r>
            <a:r>
              <a:rPr lang="lv-LV" dirty="0">
                <a:latin typeface="+mj-lt"/>
              </a:rPr>
              <a:t>, Jelgava – 414</a:t>
            </a:r>
            <a:br>
              <a:rPr lang="lv-LV" dirty="0">
                <a:latin typeface="+mj-lt"/>
              </a:rPr>
            </a:b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latin typeface="+mj-lt"/>
              </a:rPr>
              <a:t>Sentinel</a:t>
            </a:r>
            <a:r>
              <a:rPr lang="lv-LV" dirty="0">
                <a:latin typeface="+mj-lt"/>
              </a:rPr>
              <a:t>-1, </a:t>
            </a:r>
            <a:r>
              <a:rPr lang="lv-LV" dirty="0" err="1">
                <a:latin typeface="+mj-lt"/>
              </a:rPr>
              <a:t>Sentinel</a:t>
            </a:r>
            <a:r>
              <a:rPr lang="lv-LV" dirty="0">
                <a:latin typeface="+mj-lt"/>
              </a:rPr>
              <a:t>-2 – 380k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v-LV" dirty="0">
              <a:latin typeface="+mj-lt"/>
            </a:endParaRPr>
          </a:p>
          <a:p>
            <a:endParaRPr lang="lv-LV" dirty="0">
              <a:latin typeface="+mj-lt"/>
            </a:endParaRPr>
          </a:p>
          <a:p>
            <a:endParaRPr lang="lv-LV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4" name="Shape 3717">
            <a:extLst>
              <a:ext uri="{FF2B5EF4-FFF2-40B4-BE49-F238E27FC236}">
                <a16:creationId xmlns:a16="http://schemas.microsoft.com/office/drawing/2014/main" id="{5E5DE517-B4AF-F6D7-5512-41AA634D93D3}"/>
              </a:ext>
            </a:extLst>
          </p:cNvPr>
          <p:cNvSpPr/>
          <p:nvPr/>
        </p:nvSpPr>
        <p:spPr>
          <a:xfrm>
            <a:off x="1275756" y="1194582"/>
            <a:ext cx="451877" cy="4518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727"/>
                </a:moveTo>
                <a:lnTo>
                  <a:pt x="982" y="14727"/>
                </a:lnTo>
                <a:lnTo>
                  <a:pt x="982" y="1964"/>
                </a:lnTo>
                <a:cubicBezTo>
                  <a:pt x="982" y="1422"/>
                  <a:pt x="1422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4727"/>
                  <a:pt x="20618" y="14727"/>
                </a:cubicBezTo>
                <a:close/>
                <a:moveTo>
                  <a:pt x="20618" y="16691"/>
                </a:moveTo>
                <a:cubicBezTo>
                  <a:pt x="20618" y="17233"/>
                  <a:pt x="20178" y="17673"/>
                  <a:pt x="19636" y="17673"/>
                </a:cubicBezTo>
                <a:lnTo>
                  <a:pt x="1964" y="17673"/>
                </a:lnTo>
                <a:cubicBezTo>
                  <a:pt x="1422" y="17673"/>
                  <a:pt x="982" y="17233"/>
                  <a:pt x="982" y="16691"/>
                </a:cubicBezTo>
                <a:lnTo>
                  <a:pt x="982" y="15709"/>
                </a:lnTo>
                <a:lnTo>
                  <a:pt x="20618" y="15709"/>
                </a:lnTo>
                <a:cubicBezTo>
                  <a:pt x="20618" y="15709"/>
                  <a:pt x="20618" y="16691"/>
                  <a:pt x="20618" y="16691"/>
                </a:cubicBezTo>
                <a:close/>
                <a:moveTo>
                  <a:pt x="11782" y="20618"/>
                </a:moveTo>
                <a:lnTo>
                  <a:pt x="9818" y="20618"/>
                </a:lnTo>
                <a:lnTo>
                  <a:pt x="9818" y="18655"/>
                </a:lnTo>
                <a:lnTo>
                  <a:pt x="11782" y="18655"/>
                </a:lnTo>
                <a:cubicBezTo>
                  <a:pt x="11782" y="18655"/>
                  <a:pt x="11782" y="20618"/>
                  <a:pt x="11782" y="20618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6691"/>
                </a:lnTo>
                <a:cubicBezTo>
                  <a:pt x="0" y="17775"/>
                  <a:pt x="879" y="18655"/>
                  <a:pt x="1964" y="18655"/>
                </a:cubicBezTo>
                <a:lnTo>
                  <a:pt x="8836" y="18655"/>
                </a:lnTo>
                <a:lnTo>
                  <a:pt x="8836" y="20618"/>
                </a:lnTo>
                <a:lnTo>
                  <a:pt x="7364" y="20618"/>
                </a:lnTo>
                <a:cubicBezTo>
                  <a:pt x="7092" y="20618"/>
                  <a:pt x="6873" y="20839"/>
                  <a:pt x="6873" y="21109"/>
                </a:cubicBezTo>
                <a:cubicBezTo>
                  <a:pt x="6873" y="21380"/>
                  <a:pt x="7092" y="21600"/>
                  <a:pt x="7364" y="21600"/>
                </a:cubicBezTo>
                <a:lnTo>
                  <a:pt x="14236" y="21600"/>
                </a:lnTo>
                <a:cubicBezTo>
                  <a:pt x="14508" y="21600"/>
                  <a:pt x="14727" y="21380"/>
                  <a:pt x="14727" y="21109"/>
                </a:cubicBezTo>
                <a:cubicBezTo>
                  <a:pt x="14727" y="20839"/>
                  <a:pt x="14508" y="20618"/>
                  <a:pt x="14236" y="20618"/>
                </a:cubicBezTo>
                <a:lnTo>
                  <a:pt x="12764" y="20618"/>
                </a:lnTo>
                <a:lnTo>
                  <a:pt x="12764" y="18655"/>
                </a:lnTo>
                <a:lnTo>
                  <a:pt x="19636" y="18655"/>
                </a:lnTo>
                <a:cubicBezTo>
                  <a:pt x="20721" y="18655"/>
                  <a:pt x="21600" y="17775"/>
                  <a:pt x="21600" y="16691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</a:path>
            </a:pathLst>
          </a:custGeom>
          <a:solidFill>
            <a:schemeClr val="tx1"/>
          </a:solidFill>
          <a:ln w="12700">
            <a:miter lim="400000"/>
          </a:ln>
        </p:spPr>
        <p:txBody>
          <a:bodyPr lIns="38100" tIns="38100" rIns="38100" bIns="38100" anchor="ctr"/>
          <a:lstStyle/>
          <a:p>
            <a:endParaRPr>
              <a:solidFill>
                <a:prstClr val="black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A22D11-5B0F-4EC7-26AA-F15AEDBD74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3685" y="3429000"/>
            <a:ext cx="3791113" cy="284333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6FF91F9-FAA3-7434-1A2B-5DC195F783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14184" y="883095"/>
            <a:ext cx="2477421" cy="2327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3749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66900" y="996124"/>
            <a:ext cx="5269396" cy="1621619"/>
          </a:xfrm>
        </p:spPr>
        <p:txBody>
          <a:bodyPr/>
          <a:lstStyle/>
          <a:p>
            <a:r>
              <a:rPr lang="en-US" dirty="0" err="1"/>
              <a:t>Tabulāro</a:t>
            </a:r>
            <a:r>
              <a:rPr lang="en-US" dirty="0"/>
              <a:t> </a:t>
            </a:r>
            <a:r>
              <a:rPr lang="en-US" dirty="0" err="1"/>
              <a:t>datu</a:t>
            </a:r>
            <a:r>
              <a:rPr lang="en-US" dirty="0"/>
              <a:t> </a:t>
            </a:r>
            <a:r>
              <a:rPr lang="en-US" dirty="0" err="1"/>
              <a:t>kopas</a:t>
            </a:r>
            <a:r>
              <a:rPr lang="en-US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785409-FA3F-449A-6EAF-3942E0C3DD37}"/>
              </a:ext>
            </a:extLst>
          </p:cNvPr>
          <p:cNvSpPr txBox="1"/>
          <p:nvPr/>
        </p:nvSpPr>
        <p:spPr>
          <a:xfrm>
            <a:off x="1275756" y="2354830"/>
            <a:ext cx="6507548" cy="424731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latin typeface="+mj-lt"/>
              </a:rPr>
              <a:t>Real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estate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announcements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monitoring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dataset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for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Latvia</a:t>
            </a:r>
            <a:r>
              <a:rPr lang="lv-LV" dirty="0">
                <a:latin typeface="+mj-lt"/>
              </a:rPr>
              <a:t> – 238k</a:t>
            </a:r>
            <a:br>
              <a:rPr lang="lv-LV" dirty="0">
                <a:latin typeface="+mj-lt"/>
              </a:rPr>
            </a:b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latin typeface="+mj-lt"/>
              </a:rPr>
              <a:t>Business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Days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Time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Series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Weekly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Trend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and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Seasonality</a:t>
            </a:r>
            <a:br>
              <a:rPr lang="lv-LV" dirty="0">
                <a:latin typeface="+mj-lt"/>
              </a:rPr>
            </a:b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latin typeface="+mj-lt"/>
              </a:rPr>
              <a:t>Non</a:t>
            </a:r>
            <a:r>
              <a:rPr lang="lv-LV" dirty="0">
                <a:latin typeface="+mj-lt"/>
              </a:rPr>
              <a:t>-</a:t>
            </a:r>
            <a:r>
              <a:rPr lang="lv-LV" dirty="0" err="1">
                <a:latin typeface="+mj-lt"/>
              </a:rPr>
              <a:t>tidal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loading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of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the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Baltic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Sea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in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Latvian</a:t>
            </a:r>
            <a:r>
              <a:rPr lang="lv-LV" dirty="0">
                <a:latin typeface="+mj-lt"/>
              </a:rPr>
              <a:t> GNSS </a:t>
            </a:r>
            <a:r>
              <a:rPr lang="lv-LV" dirty="0" err="1">
                <a:latin typeface="+mj-lt"/>
              </a:rPr>
              <a:t>time</a:t>
            </a:r>
            <a:r>
              <a:rPr lang="lv-LV" dirty="0">
                <a:latin typeface="+mj-lt"/>
              </a:rPr>
              <a:t> </a:t>
            </a:r>
            <a:r>
              <a:rPr lang="lv-LV" dirty="0" err="1">
                <a:latin typeface="+mj-lt"/>
              </a:rPr>
              <a:t>series</a:t>
            </a:r>
            <a:br>
              <a:rPr lang="lv-LV" dirty="0">
                <a:latin typeface="+mj-lt"/>
              </a:rPr>
            </a:b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Association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of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Tumor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Necrosis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Factor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-</a:t>
            </a:r>
            <a:r>
              <a:rPr lang="el-GR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α (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TNF</a:t>
            </a:r>
            <a:r>
              <a:rPr lang="el-GR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α)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Gene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Polymorphisms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with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HLA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Class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II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Alleles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in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HIV/AIDS </a:t>
            </a:r>
            <a:r>
              <a:rPr lang="lv-LV" dirty="0" err="1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Patients</a:t>
            </a:r>
            <a: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  <a:t> – 20k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v-LV" dirty="0">
              <a:latin typeface="+mj-lt"/>
            </a:endParaRPr>
          </a:p>
          <a:p>
            <a:endParaRPr lang="lv-LV" dirty="0">
              <a:latin typeface="+mj-lt"/>
            </a:endParaRPr>
          </a:p>
          <a:p>
            <a:endParaRPr lang="lv-LV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5" name="Picture 4" descr="A picture containing black, darkness&#10;&#10;Description automatically generated">
            <a:extLst>
              <a:ext uri="{FF2B5EF4-FFF2-40B4-BE49-F238E27FC236}">
                <a16:creationId xmlns:a16="http://schemas.microsoft.com/office/drawing/2014/main" id="{603F0620-1939-4D05-5219-16A4489BF7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708" y="1122197"/>
            <a:ext cx="605971" cy="605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2069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D877B3-D348-4611-9BDB-C5374591D951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866899" y="996124"/>
            <a:ext cx="6507547" cy="1621619"/>
          </a:xfrm>
        </p:spPr>
        <p:txBody>
          <a:bodyPr/>
          <a:lstStyle/>
          <a:p>
            <a:r>
              <a:rPr lang="en-US" dirty="0" err="1"/>
              <a:t>Nulles</a:t>
            </a:r>
            <a:r>
              <a:rPr lang="en-US" dirty="0"/>
              <a:t> </a:t>
            </a:r>
            <a:r>
              <a:rPr lang="en-US" dirty="0" err="1"/>
              <a:t>šāviena</a:t>
            </a:r>
            <a:r>
              <a:rPr lang="en-US" dirty="0"/>
              <a:t> </a:t>
            </a:r>
            <a:r>
              <a:rPr lang="en-US" dirty="0" err="1"/>
              <a:t>datu</a:t>
            </a:r>
            <a:r>
              <a:rPr lang="en-US" dirty="0"/>
              <a:t> </a:t>
            </a:r>
            <a:r>
              <a:rPr lang="en-US" dirty="0" err="1"/>
              <a:t>kopas</a:t>
            </a:r>
            <a:r>
              <a:rPr lang="en-US" dirty="0">
                <a:solidFill>
                  <a:schemeClr val="accent1"/>
                </a:solidFill>
              </a:rPr>
              <a:t>.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785409-FA3F-449A-6EAF-3942E0C3DD37}"/>
              </a:ext>
            </a:extLst>
          </p:cNvPr>
          <p:cNvSpPr txBox="1"/>
          <p:nvPr/>
        </p:nvSpPr>
        <p:spPr>
          <a:xfrm>
            <a:off x="1275755" y="2354830"/>
            <a:ext cx="9816315" cy="2862322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>
                <a:latin typeface="+mj-lt"/>
              </a:rPr>
              <a:t>CLIP </a:t>
            </a:r>
            <a:r>
              <a:rPr lang="lv-LV" dirty="0" err="1">
                <a:latin typeface="+mj-lt"/>
              </a:rPr>
              <a:t>Image</a:t>
            </a:r>
            <a:r>
              <a:rPr lang="lv-LV" dirty="0">
                <a:latin typeface="+mj-lt"/>
              </a:rPr>
              <a:t>-to-</a:t>
            </a:r>
            <a:r>
              <a:rPr lang="lv-LV" dirty="0" err="1">
                <a:latin typeface="+mj-lt"/>
              </a:rPr>
              <a:t>Text</a:t>
            </a:r>
            <a:r>
              <a:rPr lang="lv-LV" dirty="0">
                <a:latin typeface="+mj-lt"/>
              </a:rPr>
              <a:t> / </a:t>
            </a:r>
            <a:r>
              <a:rPr lang="lv-LV" dirty="0" err="1">
                <a:latin typeface="+mj-lt"/>
              </a:rPr>
              <a:t>Class</a:t>
            </a:r>
            <a:r>
              <a:rPr lang="lv-LV" dirty="0">
                <a:latin typeface="+mj-lt"/>
              </a:rPr>
              <a:t> – </a:t>
            </a:r>
            <a:r>
              <a:rPr lang="lv-LV" dirty="0" err="1">
                <a:latin typeface="+mj-lt"/>
              </a:rPr>
              <a:t>ImageNet</a:t>
            </a:r>
            <a:r>
              <a:rPr lang="lv-LV" dirty="0">
                <a:latin typeface="+mj-lt"/>
              </a:rPr>
              <a:t> 85.7% Top-1 </a:t>
            </a:r>
            <a:r>
              <a:rPr lang="lv-LV" dirty="0" err="1">
                <a:latin typeface="+mj-lt"/>
              </a:rPr>
              <a:t>Acc</a:t>
            </a:r>
            <a:r>
              <a:rPr lang="lv-LV" dirty="0">
                <a:latin typeface="+mj-lt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lv-LV" dirty="0">
                <a:latin typeface="+mj-lt"/>
              </a:rPr>
              <a:t>GPT-4, </a:t>
            </a:r>
            <a:r>
              <a:rPr lang="lv-LV" dirty="0" err="1">
                <a:latin typeface="+mj-lt"/>
              </a:rPr>
              <a:t>Bloom</a:t>
            </a:r>
            <a:r>
              <a:rPr lang="lv-LV" dirty="0">
                <a:latin typeface="+mj-lt"/>
              </a:rPr>
              <a:t>, </a:t>
            </a:r>
            <a:r>
              <a:rPr lang="lv-LV" dirty="0" err="1">
                <a:latin typeface="+mj-lt"/>
              </a:rPr>
              <a:t>LLaMa</a:t>
            </a:r>
            <a:r>
              <a:rPr lang="lv-LV" dirty="0">
                <a:latin typeface="+mj-lt"/>
              </a:rPr>
              <a:t>, </a:t>
            </a:r>
            <a:r>
              <a:rPr lang="lv-LV" dirty="0" err="1">
                <a:latin typeface="+mj-lt"/>
              </a:rPr>
              <a:t>OpenAssistant</a:t>
            </a:r>
            <a:r>
              <a:rPr lang="lv-LV" dirty="0">
                <a:latin typeface="+mj-lt"/>
              </a:rPr>
              <a:t>, </a:t>
            </a:r>
            <a:r>
              <a:rPr lang="lv-LV" dirty="0" err="1">
                <a:latin typeface="+mj-lt"/>
              </a:rPr>
              <a:t>ChatGPT</a:t>
            </a:r>
            <a:r>
              <a:rPr lang="lv-LV" dirty="0">
                <a:latin typeface="+mj-lt"/>
              </a:rPr>
              <a:t> - 85.6% </a:t>
            </a:r>
            <a:r>
              <a:rPr lang="lv-LV" dirty="0" err="1">
                <a:latin typeface="+mj-lt"/>
              </a:rPr>
              <a:t>Acc</a:t>
            </a:r>
            <a:r>
              <a:rPr lang="lv-LV" dirty="0">
                <a:latin typeface="+mj-lt"/>
              </a:rPr>
              <a:t>. (</a:t>
            </a:r>
            <a:r>
              <a:rPr lang="lv-LV" dirty="0" err="1">
                <a:latin typeface="+mj-lt"/>
              </a:rPr>
              <a:t>Eng</a:t>
            </a:r>
            <a:r>
              <a:rPr lang="lv-LV" dirty="0">
                <a:latin typeface="+mj-lt"/>
              </a:rPr>
              <a:t>. </a:t>
            </a:r>
            <a:r>
              <a:rPr lang="lv-LV" dirty="0" err="1">
                <a:latin typeface="+mj-lt"/>
              </a:rPr>
              <a:t>Entity</a:t>
            </a:r>
            <a:r>
              <a:rPr lang="lv-LV" dirty="0">
                <a:latin typeface="+mj-lt"/>
              </a:rPr>
              <a:t>/</a:t>
            </a:r>
            <a:r>
              <a:rPr lang="lv-LV" dirty="0" err="1">
                <a:latin typeface="+mj-lt"/>
              </a:rPr>
              <a:t>Sentiment</a:t>
            </a:r>
            <a:r>
              <a:rPr lang="lv-LV" dirty="0">
                <a:latin typeface="+mj-lt"/>
              </a:rPr>
              <a:t>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v-LV" dirty="0">
              <a:latin typeface="+mj-lt"/>
            </a:endParaRPr>
          </a:p>
          <a:p>
            <a:br>
              <a:rPr lang="lv-LV" dirty="0">
                <a:solidFill>
                  <a:schemeClr val="accent1">
                    <a:lumMod val="60000"/>
                    <a:lumOff val="40000"/>
                  </a:schemeClr>
                </a:solidFill>
                <a:latin typeface="+mj-lt"/>
              </a:rPr>
            </a:b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v-LV" dirty="0">
              <a:latin typeface="+mj-l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lv-LV" dirty="0">
              <a:latin typeface="+mj-lt"/>
            </a:endParaRPr>
          </a:p>
          <a:p>
            <a:endParaRPr lang="lv-LV" dirty="0">
              <a:latin typeface="+mj-lt"/>
            </a:endParaRPr>
          </a:p>
          <a:p>
            <a:endParaRPr lang="lv-LV" dirty="0">
              <a:solidFill>
                <a:schemeClr val="accent1"/>
              </a:solidFill>
              <a:latin typeface="+mj-lt"/>
            </a:endParaRPr>
          </a:p>
        </p:txBody>
      </p:sp>
      <p:pic>
        <p:nvPicPr>
          <p:cNvPr id="8" name="Picture 7" descr="A picture containing black, darkness&#10;&#10;Description automatically generated">
            <a:extLst>
              <a:ext uri="{FF2B5EF4-FFF2-40B4-BE49-F238E27FC236}">
                <a16:creationId xmlns:a16="http://schemas.microsoft.com/office/drawing/2014/main" id="{2426FACD-5E95-959C-A000-234CD7EA76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5756" y="1194581"/>
            <a:ext cx="451877" cy="45187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3D948E9-5893-1E91-4F98-3AA5944B08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8417" y="3627769"/>
            <a:ext cx="7772400" cy="29046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7EF3766-479B-0F8A-3829-419C54521DA1}"/>
              </a:ext>
            </a:extLst>
          </p:cNvPr>
          <p:cNvSpPr/>
          <p:nvPr/>
        </p:nvSpPr>
        <p:spPr>
          <a:xfrm>
            <a:off x="9479814" y="1535842"/>
            <a:ext cx="1690572" cy="29423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64008" rIns="0" rtlCol="0" anchor="ctr"/>
          <a:lstStyle/>
          <a:p>
            <a:pPr algn="ctr"/>
            <a:r>
              <a:rPr lang="en-US" sz="900" dirty="0">
                <a:latin typeface="Montserrat" charset="0"/>
                <a:ea typeface="Montserrat" charset="0"/>
                <a:cs typeface="Montserrat" charset="0"/>
              </a:rPr>
              <a:t>Prompt Engineering</a:t>
            </a:r>
          </a:p>
        </p:txBody>
      </p:sp>
      <p:sp>
        <p:nvSpPr>
          <p:cNvPr id="11" name="Right Triangle 10">
            <a:extLst>
              <a:ext uri="{FF2B5EF4-FFF2-40B4-BE49-F238E27FC236}">
                <a16:creationId xmlns:a16="http://schemas.microsoft.com/office/drawing/2014/main" id="{7239973C-7FEE-6DC3-597A-DF9615D22CBD}"/>
              </a:ext>
            </a:extLst>
          </p:cNvPr>
          <p:cNvSpPr/>
          <p:nvPr/>
        </p:nvSpPr>
        <p:spPr>
          <a:xfrm flipV="1">
            <a:off x="11016704" y="1830076"/>
            <a:ext cx="153680" cy="153680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324656"/>
      </p:ext>
    </p:extLst>
  </p:cSld>
  <p:clrMapOvr>
    <a:masterClrMapping/>
  </p:clrMapOvr>
</p:sld>
</file>

<file path=ppt/theme/theme1.xml><?xml version="1.0" encoding="utf-8"?>
<a:theme xmlns:a="http://schemas.openxmlformats.org/drawingml/2006/main" name="B&amp;D-Powerpoint Template_16x9">
  <a:themeElements>
    <a:clrScheme name="Balance Color">
      <a:dk1>
        <a:srgbClr val="1F1F1F"/>
      </a:dk1>
      <a:lt1>
        <a:srgbClr val="FFFFFF"/>
      </a:lt1>
      <a:dk2>
        <a:srgbClr val="202020"/>
      </a:dk2>
      <a:lt2>
        <a:srgbClr val="FFFFFF"/>
      </a:lt2>
      <a:accent1>
        <a:srgbClr val="FE1C1D"/>
      </a:accent1>
      <a:accent2>
        <a:srgbClr val="FF5757"/>
      </a:accent2>
      <a:accent3>
        <a:srgbClr val="C9D2FD"/>
      </a:accent3>
      <a:accent4>
        <a:srgbClr val="5E78FA"/>
      </a:accent4>
      <a:accent5>
        <a:srgbClr val="0420AB"/>
      </a:accent5>
      <a:accent6>
        <a:srgbClr val="021572"/>
      </a:accent6>
      <a:hlink>
        <a:srgbClr val="FF5757"/>
      </a:hlink>
      <a:folHlink>
        <a:srgbClr val="BFBFBF"/>
      </a:folHlink>
    </a:clrScheme>
    <a:fontScheme name="Montserrat_OpenSans">
      <a:majorFont>
        <a:latin typeface="Montserrat-Bold"/>
        <a:ea typeface=""/>
        <a:cs typeface=""/>
      </a:majorFont>
      <a:minorFont>
        <a:latin typeface="Open San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B&amp;D-Powerpoint Template_16x9" id="{D6003E70-2833-4847-828A-A182BBF6C8FF}" vid="{85D7DE89-D8E2-D743-952C-ED1FA0F1847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B&amp;D-Powerpoint Template_16x9</Template>
  <TotalTime>2052</TotalTime>
  <Words>521</Words>
  <Application>Microsoft Macintosh PowerPoint</Application>
  <PresentationFormat>Widescreen</PresentationFormat>
  <Paragraphs>115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Montserrat</vt:lpstr>
      <vt:lpstr>Montserrat Medium</vt:lpstr>
      <vt:lpstr>Montserrat-Bold</vt:lpstr>
      <vt:lpstr>Open Sans</vt:lpstr>
      <vt:lpstr>B&amp;D-Powerpoint Template_16x9</vt:lpstr>
      <vt:lpstr>PowerPoint Presentation</vt:lpstr>
      <vt:lpstr>Dr. Ēvalds Urtāns.</vt:lpstr>
      <vt:lpstr>Rakstītā Latviešu valoda.</vt:lpstr>
      <vt:lpstr>Rakstītā Latviešu valoda.</vt:lpstr>
      <vt:lpstr>Runātā Latviešu valoda.</vt:lpstr>
      <vt:lpstr>Audio datu kopas.</vt:lpstr>
      <vt:lpstr>Attēlu datu kopas.</vt:lpstr>
      <vt:lpstr>Tabulāro datu kopas.</vt:lpstr>
      <vt:lpstr>Nulles šāviena datu kopas.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Dublin_Design</dc:creator>
  <cp:lastModifiedBy>Ēvalds Urtāns</cp:lastModifiedBy>
  <cp:revision>230</cp:revision>
  <cp:lastPrinted>2017-03-09T03:48:56Z</cp:lastPrinted>
  <dcterms:created xsi:type="dcterms:W3CDTF">2016-11-10T06:07:03Z</dcterms:created>
  <dcterms:modified xsi:type="dcterms:W3CDTF">2023-05-10T15:00:39Z</dcterms:modified>
</cp:coreProperties>
</file>