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1" name="Shape 19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7" name="Shape 19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3" name="Shape 20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0" name="Shape 21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8" name="Shape 21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5" name="Shape 2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216">
              <a:lnSpc>
                <a:spcPct val="10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LangChain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evalds@asya.ai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tif"/><Relationship Id="rId4" Type="http://schemas.openxmlformats.org/officeDocument/2006/relationships/image" Target="../media/image3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tif"/><Relationship Id="rId4" Type="http://schemas.openxmlformats.org/officeDocument/2006/relationships/image" Target="../media/image5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tif"/><Relationship Id="rId4" Type="http://schemas.openxmlformats.org/officeDocument/2006/relationships/image" Target="../media/image7.tif"/><Relationship Id="rId5" Type="http://schemas.openxmlformats.org/officeDocument/2006/relationships/image" Target="../media/image8.tif"/><Relationship Id="rId6" Type="http://schemas.openxmlformats.org/officeDocument/2006/relationships/image" Target="../media/image9.tif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NexGen Chatbot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NexGen Chatbots</a:t>
            </a:r>
          </a:p>
        </p:txBody>
      </p:sp>
      <p:sp>
        <p:nvSpPr>
          <p:cNvPr id="152" name="LLM based (asya.ai)"/>
          <p:cNvSpPr txBox="1"/>
          <p:nvPr>
            <p:ph type="subTitle" sz="quarter" idx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LLM based (asya.ai)</a:t>
            </a:r>
          </a:p>
        </p:txBody>
      </p:sp>
      <p:sp>
        <p:nvSpPr>
          <p:cNvPr id="153" name="Dr. Evalds Urtans, evalds@asya.ai"/>
          <p:cNvSpPr txBox="1"/>
          <p:nvPr/>
        </p:nvSpPr>
        <p:spPr>
          <a:xfrm>
            <a:off x="1206499" y="11032462"/>
            <a:ext cx="21971002" cy="636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algn="l" defTabSz="825500">
              <a:defRPr b="1" sz="3600">
                <a:solidFill>
                  <a:srgbClr val="000000"/>
                </a:solidFill>
              </a:defRPr>
            </a:pPr>
            <a:r>
              <a:t>Dr. Evalds Urtans, </a:t>
            </a:r>
            <a:r>
              <a:rPr u="sng">
                <a:hlinkClick r:id="rId2" invalidUrl="" action="" tgtFrame="" tooltip="" history="1" highlightClick="0" endSnd="0"/>
              </a:rPr>
              <a:t>evalds@asya.ai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New chatbots"/>
          <p:cNvSpPr txBox="1"/>
          <p:nvPr>
            <p:ph type="subTitle" sz="quarter" idx="1"/>
          </p:nvPr>
        </p:nvSpPr>
        <p:spPr>
          <a:xfrm>
            <a:off x="626374" y="609629"/>
            <a:ext cx="10601674" cy="984592"/>
          </a:xfrm>
          <a:prstGeom prst="rect">
            <a:avLst/>
          </a:prstGeom>
        </p:spPr>
        <p:txBody>
          <a:bodyPr/>
          <a:lstStyle/>
          <a:p>
            <a:pPr/>
            <a:r>
              <a:t>New chatbots</a:t>
            </a:r>
          </a:p>
        </p:txBody>
      </p:sp>
      <p:sp>
        <p:nvSpPr>
          <p:cNvPr id="156" name="x"/>
          <p:cNvSpPr txBox="1"/>
          <p:nvPr/>
        </p:nvSpPr>
        <p:spPr>
          <a:xfrm>
            <a:off x="13291577" y="609629"/>
            <a:ext cx="10601675" cy="98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r" defTabSz="825500">
              <a:defRPr b="1" sz="5500">
                <a:solidFill>
                  <a:srgbClr val="000000"/>
                </a:solidFill>
              </a:defRPr>
            </a:lvl1pPr>
          </a:lstStyle>
          <a:p>
            <a:pPr/>
            <a:r>
              <a:t>x</a:t>
            </a:r>
          </a:p>
        </p:txBody>
      </p:sp>
      <p:pic>
        <p:nvPicPr>
          <p:cNvPr id="15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030520" y="6397398"/>
            <a:ext cx="6766781" cy="6947371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vs"/>
          <p:cNvSpPr txBox="1"/>
          <p:nvPr/>
        </p:nvSpPr>
        <p:spPr>
          <a:xfrm>
            <a:off x="8010307" y="609629"/>
            <a:ext cx="10601675" cy="984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defRPr b="1" sz="5500">
                <a:solidFill>
                  <a:srgbClr val="FF7E79"/>
                </a:solidFill>
              </a:defRPr>
            </a:lvl1pPr>
          </a:lstStyle>
          <a:p>
            <a:pPr/>
            <a:r>
              <a:t>vs</a:t>
            </a:r>
          </a:p>
        </p:txBody>
      </p:sp>
      <p:sp>
        <p:nvSpPr>
          <p:cNvPr id="159" name="Based on rules…"/>
          <p:cNvSpPr txBox="1"/>
          <p:nvPr/>
        </p:nvSpPr>
        <p:spPr>
          <a:xfrm>
            <a:off x="13614243" y="2112847"/>
            <a:ext cx="10427378" cy="414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Based on rules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Limited intent classifier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Do not understand context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Not able to adapt to unpredictable</a:t>
            </a:r>
            <a:br/>
            <a:r>
              <a:t>situations</a:t>
            </a:r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8126" y="7659205"/>
            <a:ext cx="9791366" cy="5122635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Not based on rules…"/>
          <p:cNvSpPr txBox="1"/>
          <p:nvPr/>
        </p:nvSpPr>
        <p:spPr>
          <a:xfrm>
            <a:off x="679055" y="1589159"/>
            <a:ext cx="11926343" cy="548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Not based on rules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Based on semantic search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Zero-shot intent classifier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Understands context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Gives references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Adapts to unpredictable situations</a:t>
            </a:r>
          </a:p>
          <a:p>
            <a:pPr marL="851958" indent="-851958" algn="l">
              <a:buSzPct val="100000"/>
              <a:buAutoNum type="arabicPeriod" startAt="1"/>
              <a:defRPr sz="4600">
                <a:solidFill>
                  <a:srgbClr val="000000"/>
                </a:solidFill>
                <a:latin typeface="Gilroy"/>
                <a:ea typeface="Gilroy"/>
                <a:cs typeface="Gilroy"/>
                <a:sym typeface="Gilroy"/>
              </a:defRPr>
            </a:pPr>
            <a:r>
              <a:t>Works with multi-languages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How it works? (on-premises, not openai)</a:t>
            </a:r>
          </a:p>
        </p:txBody>
      </p:sp>
      <p:grpSp>
        <p:nvGrpSpPr>
          <p:cNvPr id="181" name="Group"/>
          <p:cNvGrpSpPr/>
          <p:nvPr/>
        </p:nvGrpSpPr>
        <p:grpSpPr>
          <a:xfrm>
            <a:off x="1887900" y="3081927"/>
            <a:ext cx="20608199" cy="6988707"/>
            <a:chOff x="0" y="0"/>
            <a:chExt cx="20608197" cy="6988706"/>
          </a:xfrm>
        </p:grpSpPr>
        <p:sp>
          <p:nvSpPr>
            <p:cNvPr id="164" name="Coins"/>
            <p:cNvSpPr/>
            <p:nvPr/>
          </p:nvSpPr>
          <p:spPr>
            <a:xfrm>
              <a:off x="0" y="557131"/>
              <a:ext cx="3021667" cy="3030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1" y="0"/>
                  </a:moveTo>
                  <a:cubicBezTo>
                    <a:pt x="7949" y="0"/>
                    <a:pt x="5266" y="392"/>
                    <a:pt x="3255" y="1111"/>
                  </a:cubicBezTo>
                  <a:cubicBezTo>
                    <a:pt x="1360" y="1787"/>
                    <a:pt x="273" y="2685"/>
                    <a:pt x="273" y="3572"/>
                  </a:cubicBezTo>
                  <a:cubicBezTo>
                    <a:pt x="273" y="4460"/>
                    <a:pt x="1360" y="5360"/>
                    <a:pt x="3255" y="6035"/>
                  </a:cubicBezTo>
                  <a:cubicBezTo>
                    <a:pt x="5266" y="6749"/>
                    <a:pt x="7949" y="7147"/>
                    <a:pt x="10801" y="7147"/>
                  </a:cubicBezTo>
                  <a:cubicBezTo>
                    <a:pt x="13652" y="7147"/>
                    <a:pt x="16334" y="6754"/>
                    <a:pt x="18345" y="6035"/>
                  </a:cubicBezTo>
                  <a:cubicBezTo>
                    <a:pt x="20240" y="5360"/>
                    <a:pt x="21327" y="4460"/>
                    <a:pt x="21327" y="3572"/>
                  </a:cubicBezTo>
                  <a:cubicBezTo>
                    <a:pt x="21327" y="2685"/>
                    <a:pt x="20240" y="1787"/>
                    <a:pt x="18345" y="1111"/>
                  </a:cubicBezTo>
                  <a:cubicBezTo>
                    <a:pt x="16334" y="398"/>
                    <a:pt x="13652" y="0"/>
                    <a:pt x="10801" y="0"/>
                  </a:cubicBezTo>
                  <a:close/>
                  <a:moveTo>
                    <a:pt x="12" y="4505"/>
                  </a:moveTo>
                  <a:lnTo>
                    <a:pt x="12" y="5914"/>
                  </a:lnTo>
                  <a:cubicBezTo>
                    <a:pt x="12" y="8033"/>
                    <a:pt x="4846" y="9754"/>
                    <a:pt x="10811" y="9754"/>
                  </a:cubicBezTo>
                  <a:cubicBezTo>
                    <a:pt x="16776" y="9754"/>
                    <a:pt x="21600" y="8039"/>
                    <a:pt x="21600" y="5914"/>
                  </a:cubicBezTo>
                  <a:lnTo>
                    <a:pt x="21600" y="4505"/>
                  </a:lnTo>
                  <a:cubicBezTo>
                    <a:pt x="21136" y="5284"/>
                    <a:pt x="20088" y="5991"/>
                    <a:pt x="18531" y="6541"/>
                  </a:cubicBezTo>
                  <a:cubicBezTo>
                    <a:pt x="16460" y="7276"/>
                    <a:pt x="13718" y="7679"/>
                    <a:pt x="10806" y="7679"/>
                  </a:cubicBezTo>
                  <a:cubicBezTo>
                    <a:pt x="7894" y="7679"/>
                    <a:pt x="5146" y="7276"/>
                    <a:pt x="3081" y="6541"/>
                  </a:cubicBezTo>
                  <a:cubicBezTo>
                    <a:pt x="1524" y="5985"/>
                    <a:pt x="476" y="5284"/>
                    <a:pt x="12" y="4505"/>
                  </a:cubicBezTo>
                  <a:close/>
                  <a:moveTo>
                    <a:pt x="0" y="7320"/>
                  </a:moveTo>
                  <a:lnTo>
                    <a:pt x="0" y="8284"/>
                  </a:lnTo>
                  <a:cubicBezTo>
                    <a:pt x="0" y="10402"/>
                    <a:pt x="4836" y="12123"/>
                    <a:pt x="10801" y="12123"/>
                  </a:cubicBezTo>
                  <a:cubicBezTo>
                    <a:pt x="16766" y="12123"/>
                    <a:pt x="21600" y="10408"/>
                    <a:pt x="21600" y="8284"/>
                  </a:cubicBezTo>
                  <a:lnTo>
                    <a:pt x="21600" y="7320"/>
                  </a:lnTo>
                  <a:cubicBezTo>
                    <a:pt x="21458" y="7495"/>
                    <a:pt x="21295" y="7664"/>
                    <a:pt x="21098" y="7827"/>
                  </a:cubicBezTo>
                  <a:cubicBezTo>
                    <a:pt x="20508" y="8329"/>
                    <a:pt x="19672" y="8769"/>
                    <a:pt x="18618" y="9145"/>
                  </a:cubicBezTo>
                  <a:cubicBezTo>
                    <a:pt x="16520" y="9891"/>
                    <a:pt x="13745" y="10299"/>
                    <a:pt x="10801" y="10299"/>
                  </a:cubicBezTo>
                  <a:cubicBezTo>
                    <a:pt x="7856" y="10299"/>
                    <a:pt x="5080" y="9891"/>
                    <a:pt x="2982" y="9145"/>
                  </a:cubicBezTo>
                  <a:cubicBezTo>
                    <a:pt x="1928" y="8769"/>
                    <a:pt x="1099" y="8329"/>
                    <a:pt x="504" y="7827"/>
                  </a:cubicBezTo>
                  <a:cubicBezTo>
                    <a:pt x="307" y="7664"/>
                    <a:pt x="142" y="7495"/>
                    <a:pt x="0" y="7320"/>
                  </a:cubicBezTo>
                  <a:close/>
                  <a:moveTo>
                    <a:pt x="0" y="9689"/>
                  </a:moveTo>
                  <a:lnTo>
                    <a:pt x="0" y="10653"/>
                  </a:lnTo>
                  <a:cubicBezTo>
                    <a:pt x="0" y="12771"/>
                    <a:pt x="4836" y="14492"/>
                    <a:pt x="10801" y="14492"/>
                  </a:cubicBezTo>
                  <a:cubicBezTo>
                    <a:pt x="16766" y="14492"/>
                    <a:pt x="21600" y="12777"/>
                    <a:pt x="21600" y="10653"/>
                  </a:cubicBezTo>
                  <a:lnTo>
                    <a:pt x="21600" y="9689"/>
                  </a:lnTo>
                  <a:cubicBezTo>
                    <a:pt x="21458" y="9864"/>
                    <a:pt x="21295" y="10033"/>
                    <a:pt x="21098" y="10197"/>
                  </a:cubicBezTo>
                  <a:cubicBezTo>
                    <a:pt x="20508" y="10698"/>
                    <a:pt x="19672" y="11138"/>
                    <a:pt x="18618" y="11514"/>
                  </a:cubicBezTo>
                  <a:cubicBezTo>
                    <a:pt x="16520" y="12260"/>
                    <a:pt x="13745" y="12668"/>
                    <a:pt x="10801" y="12668"/>
                  </a:cubicBezTo>
                  <a:cubicBezTo>
                    <a:pt x="7856" y="12668"/>
                    <a:pt x="5080" y="12260"/>
                    <a:pt x="2982" y="11514"/>
                  </a:cubicBezTo>
                  <a:cubicBezTo>
                    <a:pt x="1928" y="11138"/>
                    <a:pt x="1099" y="10698"/>
                    <a:pt x="504" y="10197"/>
                  </a:cubicBezTo>
                  <a:cubicBezTo>
                    <a:pt x="307" y="10033"/>
                    <a:pt x="142" y="9864"/>
                    <a:pt x="0" y="9689"/>
                  </a:cubicBezTo>
                  <a:close/>
                  <a:moveTo>
                    <a:pt x="0" y="12059"/>
                  </a:moveTo>
                  <a:lnTo>
                    <a:pt x="0" y="13022"/>
                  </a:lnTo>
                  <a:cubicBezTo>
                    <a:pt x="0" y="15141"/>
                    <a:pt x="4836" y="16862"/>
                    <a:pt x="10801" y="16862"/>
                  </a:cubicBezTo>
                  <a:cubicBezTo>
                    <a:pt x="16766" y="16862"/>
                    <a:pt x="21600" y="15146"/>
                    <a:pt x="21600" y="13022"/>
                  </a:cubicBezTo>
                  <a:lnTo>
                    <a:pt x="21600" y="12059"/>
                  </a:lnTo>
                  <a:cubicBezTo>
                    <a:pt x="21458" y="12233"/>
                    <a:pt x="21295" y="12402"/>
                    <a:pt x="21098" y="12566"/>
                  </a:cubicBezTo>
                  <a:cubicBezTo>
                    <a:pt x="20508" y="13067"/>
                    <a:pt x="19672" y="13507"/>
                    <a:pt x="18618" y="13883"/>
                  </a:cubicBezTo>
                  <a:cubicBezTo>
                    <a:pt x="16520" y="14629"/>
                    <a:pt x="13745" y="15037"/>
                    <a:pt x="10801" y="15037"/>
                  </a:cubicBezTo>
                  <a:cubicBezTo>
                    <a:pt x="7856" y="15037"/>
                    <a:pt x="5080" y="14629"/>
                    <a:pt x="2982" y="13883"/>
                  </a:cubicBezTo>
                  <a:cubicBezTo>
                    <a:pt x="1928" y="13507"/>
                    <a:pt x="1099" y="13067"/>
                    <a:pt x="504" y="12566"/>
                  </a:cubicBezTo>
                  <a:cubicBezTo>
                    <a:pt x="307" y="12402"/>
                    <a:pt x="142" y="12233"/>
                    <a:pt x="0" y="12059"/>
                  </a:cubicBezTo>
                  <a:close/>
                  <a:moveTo>
                    <a:pt x="0" y="14428"/>
                  </a:moveTo>
                  <a:lnTo>
                    <a:pt x="0" y="15391"/>
                  </a:lnTo>
                  <a:cubicBezTo>
                    <a:pt x="0" y="17510"/>
                    <a:pt x="4836" y="19231"/>
                    <a:pt x="10801" y="19231"/>
                  </a:cubicBezTo>
                  <a:cubicBezTo>
                    <a:pt x="16766" y="19231"/>
                    <a:pt x="21600" y="17515"/>
                    <a:pt x="21600" y="15391"/>
                  </a:cubicBezTo>
                  <a:lnTo>
                    <a:pt x="21600" y="14428"/>
                  </a:lnTo>
                  <a:cubicBezTo>
                    <a:pt x="21458" y="14602"/>
                    <a:pt x="21295" y="14772"/>
                    <a:pt x="21098" y="14935"/>
                  </a:cubicBezTo>
                  <a:cubicBezTo>
                    <a:pt x="20508" y="15436"/>
                    <a:pt x="19672" y="15877"/>
                    <a:pt x="18618" y="16252"/>
                  </a:cubicBezTo>
                  <a:cubicBezTo>
                    <a:pt x="16520" y="16998"/>
                    <a:pt x="13745" y="17406"/>
                    <a:pt x="10801" y="17406"/>
                  </a:cubicBezTo>
                  <a:cubicBezTo>
                    <a:pt x="7856" y="17406"/>
                    <a:pt x="5080" y="16998"/>
                    <a:pt x="2982" y="16252"/>
                  </a:cubicBezTo>
                  <a:cubicBezTo>
                    <a:pt x="1928" y="15877"/>
                    <a:pt x="1099" y="15436"/>
                    <a:pt x="504" y="14935"/>
                  </a:cubicBezTo>
                  <a:cubicBezTo>
                    <a:pt x="307" y="14772"/>
                    <a:pt x="142" y="14602"/>
                    <a:pt x="0" y="14428"/>
                  </a:cubicBezTo>
                  <a:close/>
                  <a:moveTo>
                    <a:pt x="0" y="16797"/>
                  </a:moveTo>
                  <a:lnTo>
                    <a:pt x="0" y="17760"/>
                  </a:lnTo>
                  <a:cubicBezTo>
                    <a:pt x="0" y="19879"/>
                    <a:pt x="4836" y="21600"/>
                    <a:pt x="10801" y="21600"/>
                  </a:cubicBezTo>
                  <a:cubicBezTo>
                    <a:pt x="16766" y="21600"/>
                    <a:pt x="21600" y="19879"/>
                    <a:pt x="21600" y="17760"/>
                  </a:cubicBezTo>
                  <a:lnTo>
                    <a:pt x="21600" y="16797"/>
                  </a:lnTo>
                  <a:cubicBezTo>
                    <a:pt x="21458" y="16971"/>
                    <a:pt x="21295" y="17141"/>
                    <a:pt x="21098" y="17304"/>
                  </a:cubicBezTo>
                  <a:cubicBezTo>
                    <a:pt x="20508" y="17805"/>
                    <a:pt x="19672" y="18246"/>
                    <a:pt x="18618" y="18622"/>
                  </a:cubicBezTo>
                  <a:cubicBezTo>
                    <a:pt x="16520" y="19368"/>
                    <a:pt x="13745" y="19775"/>
                    <a:pt x="10801" y="19775"/>
                  </a:cubicBezTo>
                  <a:cubicBezTo>
                    <a:pt x="7856" y="19775"/>
                    <a:pt x="5080" y="19368"/>
                    <a:pt x="2982" y="18622"/>
                  </a:cubicBezTo>
                  <a:cubicBezTo>
                    <a:pt x="1928" y="18246"/>
                    <a:pt x="1099" y="17805"/>
                    <a:pt x="504" y="17304"/>
                  </a:cubicBezTo>
                  <a:cubicBezTo>
                    <a:pt x="307" y="17141"/>
                    <a:pt x="142" y="16971"/>
                    <a:pt x="0" y="16797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5" name="Puzzle Piece"/>
            <p:cNvSpPr/>
            <p:nvPr/>
          </p:nvSpPr>
          <p:spPr>
            <a:xfrm>
              <a:off x="5067417" y="0"/>
              <a:ext cx="1267568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00A1FF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6" name="Puzzle Piece"/>
            <p:cNvSpPr/>
            <p:nvPr/>
          </p:nvSpPr>
          <p:spPr>
            <a:xfrm>
              <a:off x="5067417" y="1861048"/>
              <a:ext cx="1267568" cy="127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chemeClr val="accent3">
                <a:hueOff val="362282"/>
                <a:satOff val="31803"/>
                <a:lumOff val="-18242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7" name="Puzzle Piece"/>
            <p:cNvSpPr/>
            <p:nvPr/>
          </p:nvSpPr>
          <p:spPr>
            <a:xfrm>
              <a:off x="5067417" y="3722098"/>
              <a:ext cx="1267568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CB297B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8" name="Puzzle Piece"/>
            <p:cNvSpPr/>
            <p:nvPr/>
          </p:nvSpPr>
          <p:spPr>
            <a:xfrm>
              <a:off x="5067417" y="5583146"/>
              <a:ext cx="1267568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EE220D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9" name="Brain"/>
            <p:cNvSpPr/>
            <p:nvPr/>
          </p:nvSpPr>
          <p:spPr>
            <a:xfrm>
              <a:off x="17613298" y="1447667"/>
              <a:ext cx="2994900" cy="22977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427" fill="norm" stroke="1" extrusionOk="0">
                  <a:moveTo>
                    <a:pt x="7654" y="1"/>
                  </a:moveTo>
                  <a:cubicBezTo>
                    <a:pt x="6294" y="20"/>
                    <a:pt x="4753" y="903"/>
                    <a:pt x="4110" y="2532"/>
                  </a:cubicBezTo>
                  <a:cubicBezTo>
                    <a:pt x="4110" y="2532"/>
                    <a:pt x="4104" y="2532"/>
                    <a:pt x="4104" y="2532"/>
                  </a:cubicBezTo>
                  <a:cubicBezTo>
                    <a:pt x="3722" y="3624"/>
                    <a:pt x="3929" y="4445"/>
                    <a:pt x="3945" y="4495"/>
                  </a:cubicBezTo>
                  <a:cubicBezTo>
                    <a:pt x="3976" y="4602"/>
                    <a:pt x="3935" y="4724"/>
                    <a:pt x="3855" y="4767"/>
                  </a:cubicBezTo>
                  <a:cubicBezTo>
                    <a:pt x="3839" y="4774"/>
                    <a:pt x="3828" y="4781"/>
                    <a:pt x="3812" y="4781"/>
                  </a:cubicBezTo>
                  <a:cubicBezTo>
                    <a:pt x="3743" y="4788"/>
                    <a:pt x="3679" y="4730"/>
                    <a:pt x="3653" y="4644"/>
                  </a:cubicBezTo>
                  <a:cubicBezTo>
                    <a:pt x="3642" y="4595"/>
                    <a:pt x="3430" y="3790"/>
                    <a:pt x="3722" y="2691"/>
                  </a:cubicBezTo>
                  <a:cubicBezTo>
                    <a:pt x="3754" y="2562"/>
                    <a:pt x="3690" y="2425"/>
                    <a:pt x="3590" y="2425"/>
                  </a:cubicBezTo>
                  <a:cubicBezTo>
                    <a:pt x="1950" y="2425"/>
                    <a:pt x="273" y="5524"/>
                    <a:pt x="347" y="7372"/>
                  </a:cubicBezTo>
                  <a:cubicBezTo>
                    <a:pt x="353" y="7515"/>
                    <a:pt x="475" y="7579"/>
                    <a:pt x="555" y="7493"/>
                  </a:cubicBezTo>
                  <a:cubicBezTo>
                    <a:pt x="778" y="7236"/>
                    <a:pt x="1021" y="7029"/>
                    <a:pt x="1281" y="6886"/>
                  </a:cubicBezTo>
                  <a:cubicBezTo>
                    <a:pt x="1350" y="6850"/>
                    <a:pt x="1429" y="6879"/>
                    <a:pt x="1472" y="6964"/>
                  </a:cubicBezTo>
                  <a:cubicBezTo>
                    <a:pt x="1530" y="7078"/>
                    <a:pt x="1487" y="7236"/>
                    <a:pt x="1397" y="7279"/>
                  </a:cubicBezTo>
                  <a:cubicBezTo>
                    <a:pt x="1036" y="7471"/>
                    <a:pt x="750" y="7772"/>
                    <a:pt x="516" y="8129"/>
                  </a:cubicBezTo>
                  <a:cubicBezTo>
                    <a:pt x="-529" y="10034"/>
                    <a:pt x="140" y="12853"/>
                    <a:pt x="1392" y="14423"/>
                  </a:cubicBezTo>
                  <a:cubicBezTo>
                    <a:pt x="1610" y="14680"/>
                    <a:pt x="1833" y="14902"/>
                    <a:pt x="2056" y="15088"/>
                  </a:cubicBezTo>
                  <a:cubicBezTo>
                    <a:pt x="2156" y="15166"/>
                    <a:pt x="2358" y="15310"/>
                    <a:pt x="2352" y="15324"/>
                  </a:cubicBezTo>
                  <a:cubicBezTo>
                    <a:pt x="3759" y="16381"/>
                    <a:pt x="5347" y="16295"/>
                    <a:pt x="5973" y="16216"/>
                  </a:cubicBezTo>
                  <a:cubicBezTo>
                    <a:pt x="6105" y="16202"/>
                    <a:pt x="6238" y="16244"/>
                    <a:pt x="6344" y="16344"/>
                  </a:cubicBezTo>
                  <a:cubicBezTo>
                    <a:pt x="6567" y="16543"/>
                    <a:pt x="8073" y="17950"/>
                    <a:pt x="10605" y="17872"/>
                  </a:cubicBezTo>
                  <a:cubicBezTo>
                    <a:pt x="11231" y="17850"/>
                    <a:pt x="12001" y="17751"/>
                    <a:pt x="12824" y="17401"/>
                  </a:cubicBezTo>
                  <a:cubicBezTo>
                    <a:pt x="13912" y="16937"/>
                    <a:pt x="14755" y="15760"/>
                    <a:pt x="14686" y="14325"/>
                  </a:cubicBezTo>
                  <a:cubicBezTo>
                    <a:pt x="14506" y="12369"/>
                    <a:pt x="13817" y="11205"/>
                    <a:pt x="12469" y="10377"/>
                  </a:cubicBezTo>
                  <a:cubicBezTo>
                    <a:pt x="11806" y="9970"/>
                    <a:pt x="11046" y="9898"/>
                    <a:pt x="10467" y="9926"/>
                  </a:cubicBezTo>
                  <a:cubicBezTo>
                    <a:pt x="10122" y="9948"/>
                    <a:pt x="9815" y="9999"/>
                    <a:pt x="9550" y="10056"/>
                  </a:cubicBezTo>
                  <a:lnTo>
                    <a:pt x="9512" y="10069"/>
                  </a:lnTo>
                  <a:cubicBezTo>
                    <a:pt x="8599" y="10283"/>
                    <a:pt x="8137" y="10662"/>
                    <a:pt x="8132" y="10669"/>
                  </a:cubicBezTo>
                  <a:cubicBezTo>
                    <a:pt x="8111" y="10691"/>
                    <a:pt x="8085" y="10698"/>
                    <a:pt x="8064" y="10698"/>
                  </a:cubicBezTo>
                  <a:cubicBezTo>
                    <a:pt x="8006" y="10705"/>
                    <a:pt x="7952" y="10669"/>
                    <a:pt x="7920" y="10598"/>
                  </a:cubicBezTo>
                  <a:cubicBezTo>
                    <a:pt x="7872" y="10498"/>
                    <a:pt x="7899" y="10370"/>
                    <a:pt x="7968" y="10306"/>
                  </a:cubicBezTo>
                  <a:cubicBezTo>
                    <a:pt x="7989" y="10291"/>
                    <a:pt x="8266" y="10062"/>
                    <a:pt x="8807" y="9848"/>
                  </a:cubicBezTo>
                  <a:cubicBezTo>
                    <a:pt x="8903" y="9813"/>
                    <a:pt x="8918" y="9641"/>
                    <a:pt x="8839" y="9570"/>
                  </a:cubicBezTo>
                  <a:cubicBezTo>
                    <a:pt x="8313" y="9098"/>
                    <a:pt x="7617" y="8270"/>
                    <a:pt x="7416" y="7071"/>
                  </a:cubicBezTo>
                  <a:cubicBezTo>
                    <a:pt x="7394" y="6957"/>
                    <a:pt x="7448" y="6843"/>
                    <a:pt x="7533" y="6821"/>
                  </a:cubicBezTo>
                  <a:cubicBezTo>
                    <a:pt x="7618" y="6793"/>
                    <a:pt x="7698" y="6865"/>
                    <a:pt x="7719" y="6987"/>
                  </a:cubicBezTo>
                  <a:cubicBezTo>
                    <a:pt x="7942" y="8321"/>
                    <a:pt x="8912" y="9179"/>
                    <a:pt x="9358" y="9507"/>
                  </a:cubicBezTo>
                  <a:cubicBezTo>
                    <a:pt x="9469" y="9586"/>
                    <a:pt x="9597" y="9620"/>
                    <a:pt x="9719" y="9592"/>
                  </a:cubicBezTo>
                  <a:cubicBezTo>
                    <a:pt x="10234" y="9492"/>
                    <a:pt x="11518" y="9334"/>
                    <a:pt x="12595" y="9998"/>
                  </a:cubicBezTo>
                  <a:cubicBezTo>
                    <a:pt x="12998" y="10240"/>
                    <a:pt x="13345" y="10521"/>
                    <a:pt x="13636" y="10828"/>
                  </a:cubicBezTo>
                  <a:cubicBezTo>
                    <a:pt x="13743" y="10942"/>
                    <a:pt x="13897" y="10948"/>
                    <a:pt x="14008" y="10841"/>
                  </a:cubicBezTo>
                  <a:cubicBezTo>
                    <a:pt x="14640" y="10241"/>
                    <a:pt x="15270" y="10013"/>
                    <a:pt x="15902" y="10156"/>
                  </a:cubicBezTo>
                  <a:cubicBezTo>
                    <a:pt x="16756" y="10356"/>
                    <a:pt x="17361" y="11205"/>
                    <a:pt x="17584" y="11691"/>
                  </a:cubicBezTo>
                  <a:cubicBezTo>
                    <a:pt x="17626" y="11784"/>
                    <a:pt x="17616" y="11912"/>
                    <a:pt x="17552" y="11983"/>
                  </a:cubicBezTo>
                  <a:cubicBezTo>
                    <a:pt x="17526" y="12011"/>
                    <a:pt x="17499" y="12025"/>
                    <a:pt x="17468" y="12025"/>
                  </a:cubicBezTo>
                  <a:cubicBezTo>
                    <a:pt x="17414" y="12032"/>
                    <a:pt x="17357" y="11996"/>
                    <a:pt x="17325" y="11925"/>
                  </a:cubicBezTo>
                  <a:cubicBezTo>
                    <a:pt x="17144" y="11532"/>
                    <a:pt x="16602" y="10749"/>
                    <a:pt x="15849" y="10578"/>
                  </a:cubicBezTo>
                  <a:cubicBezTo>
                    <a:pt x="15313" y="10456"/>
                    <a:pt x="14766" y="10648"/>
                    <a:pt x="14214" y="11169"/>
                  </a:cubicBezTo>
                  <a:cubicBezTo>
                    <a:pt x="14123" y="11254"/>
                    <a:pt x="14108" y="11418"/>
                    <a:pt x="14177" y="11532"/>
                  </a:cubicBezTo>
                  <a:cubicBezTo>
                    <a:pt x="14389" y="11875"/>
                    <a:pt x="14565" y="12262"/>
                    <a:pt x="14698" y="12683"/>
                  </a:cubicBezTo>
                  <a:cubicBezTo>
                    <a:pt x="14847" y="13169"/>
                    <a:pt x="14952" y="13695"/>
                    <a:pt x="15005" y="14316"/>
                  </a:cubicBezTo>
                  <a:cubicBezTo>
                    <a:pt x="16369" y="14966"/>
                    <a:pt x="19967" y="14602"/>
                    <a:pt x="20652" y="11448"/>
                  </a:cubicBezTo>
                  <a:cubicBezTo>
                    <a:pt x="21071" y="9520"/>
                    <a:pt x="20280" y="7208"/>
                    <a:pt x="19086" y="6630"/>
                  </a:cubicBezTo>
                  <a:cubicBezTo>
                    <a:pt x="18943" y="6558"/>
                    <a:pt x="18795" y="6680"/>
                    <a:pt x="18758" y="6879"/>
                  </a:cubicBezTo>
                  <a:cubicBezTo>
                    <a:pt x="18652" y="7472"/>
                    <a:pt x="18444" y="7944"/>
                    <a:pt x="18242" y="8258"/>
                  </a:cubicBezTo>
                  <a:cubicBezTo>
                    <a:pt x="18189" y="8336"/>
                    <a:pt x="18189" y="8458"/>
                    <a:pt x="18242" y="8543"/>
                  </a:cubicBezTo>
                  <a:cubicBezTo>
                    <a:pt x="18338" y="8693"/>
                    <a:pt x="18481" y="8971"/>
                    <a:pt x="18635" y="9442"/>
                  </a:cubicBezTo>
                  <a:cubicBezTo>
                    <a:pt x="18667" y="9542"/>
                    <a:pt x="18640" y="9678"/>
                    <a:pt x="18565" y="9728"/>
                  </a:cubicBezTo>
                  <a:cubicBezTo>
                    <a:pt x="18544" y="9742"/>
                    <a:pt x="18529" y="9748"/>
                    <a:pt x="18507" y="9748"/>
                  </a:cubicBezTo>
                  <a:cubicBezTo>
                    <a:pt x="18438" y="9755"/>
                    <a:pt x="18375" y="9700"/>
                    <a:pt x="18348" y="9614"/>
                  </a:cubicBezTo>
                  <a:cubicBezTo>
                    <a:pt x="18348" y="9607"/>
                    <a:pt x="18226" y="9179"/>
                    <a:pt x="17977" y="8793"/>
                  </a:cubicBezTo>
                  <a:cubicBezTo>
                    <a:pt x="17653" y="8301"/>
                    <a:pt x="17271" y="8108"/>
                    <a:pt x="16836" y="8222"/>
                  </a:cubicBezTo>
                  <a:cubicBezTo>
                    <a:pt x="16740" y="8244"/>
                    <a:pt x="16650" y="8150"/>
                    <a:pt x="16650" y="8015"/>
                  </a:cubicBezTo>
                  <a:cubicBezTo>
                    <a:pt x="16650" y="7908"/>
                    <a:pt x="16708" y="7822"/>
                    <a:pt x="16783" y="7807"/>
                  </a:cubicBezTo>
                  <a:cubicBezTo>
                    <a:pt x="17244" y="7686"/>
                    <a:pt x="17610" y="7886"/>
                    <a:pt x="17791" y="8022"/>
                  </a:cubicBezTo>
                  <a:cubicBezTo>
                    <a:pt x="17871" y="8079"/>
                    <a:pt x="17971" y="8057"/>
                    <a:pt x="18030" y="7957"/>
                  </a:cubicBezTo>
                  <a:cubicBezTo>
                    <a:pt x="18444" y="7300"/>
                    <a:pt x="18980" y="5845"/>
                    <a:pt x="18215" y="4332"/>
                  </a:cubicBezTo>
                  <a:cubicBezTo>
                    <a:pt x="17738" y="3390"/>
                    <a:pt x="16750" y="2824"/>
                    <a:pt x="15965" y="2789"/>
                  </a:cubicBezTo>
                  <a:cubicBezTo>
                    <a:pt x="15901" y="2789"/>
                    <a:pt x="15843" y="2790"/>
                    <a:pt x="15779" y="2798"/>
                  </a:cubicBezTo>
                  <a:cubicBezTo>
                    <a:pt x="15647" y="2812"/>
                    <a:pt x="15403" y="2824"/>
                    <a:pt x="15074" y="2931"/>
                  </a:cubicBezTo>
                  <a:cubicBezTo>
                    <a:pt x="14560" y="3096"/>
                    <a:pt x="14279" y="3382"/>
                    <a:pt x="14273" y="3382"/>
                  </a:cubicBezTo>
                  <a:cubicBezTo>
                    <a:pt x="14204" y="3453"/>
                    <a:pt x="14107" y="3433"/>
                    <a:pt x="14054" y="3333"/>
                  </a:cubicBezTo>
                  <a:cubicBezTo>
                    <a:pt x="14007" y="3240"/>
                    <a:pt x="14019" y="3103"/>
                    <a:pt x="14088" y="3039"/>
                  </a:cubicBezTo>
                  <a:cubicBezTo>
                    <a:pt x="14114" y="3010"/>
                    <a:pt x="14470" y="2669"/>
                    <a:pt x="15096" y="2483"/>
                  </a:cubicBezTo>
                  <a:cubicBezTo>
                    <a:pt x="15186" y="2455"/>
                    <a:pt x="15227" y="2304"/>
                    <a:pt x="15169" y="2204"/>
                  </a:cubicBezTo>
                  <a:cubicBezTo>
                    <a:pt x="14341" y="648"/>
                    <a:pt x="11471" y="-173"/>
                    <a:pt x="10170" y="641"/>
                  </a:cubicBezTo>
                  <a:cubicBezTo>
                    <a:pt x="10048" y="719"/>
                    <a:pt x="9996" y="919"/>
                    <a:pt x="10059" y="1076"/>
                  </a:cubicBezTo>
                  <a:cubicBezTo>
                    <a:pt x="10203" y="1461"/>
                    <a:pt x="10265" y="1904"/>
                    <a:pt x="10233" y="2325"/>
                  </a:cubicBezTo>
                  <a:cubicBezTo>
                    <a:pt x="10228" y="2432"/>
                    <a:pt x="10165" y="2512"/>
                    <a:pt x="10091" y="2519"/>
                  </a:cubicBezTo>
                  <a:cubicBezTo>
                    <a:pt x="10080" y="2519"/>
                    <a:pt x="10075" y="2519"/>
                    <a:pt x="10064" y="2519"/>
                  </a:cubicBezTo>
                  <a:cubicBezTo>
                    <a:pt x="9979" y="2505"/>
                    <a:pt x="9916" y="2404"/>
                    <a:pt x="9927" y="2282"/>
                  </a:cubicBezTo>
                  <a:cubicBezTo>
                    <a:pt x="9937" y="2140"/>
                    <a:pt x="10011" y="1106"/>
                    <a:pt x="9295" y="520"/>
                  </a:cubicBezTo>
                  <a:cubicBezTo>
                    <a:pt x="8854" y="161"/>
                    <a:pt x="8273" y="-8"/>
                    <a:pt x="7654" y="1"/>
                  </a:cubicBezTo>
                  <a:close/>
                  <a:moveTo>
                    <a:pt x="6930" y="3139"/>
                  </a:moveTo>
                  <a:cubicBezTo>
                    <a:pt x="7435" y="3144"/>
                    <a:pt x="7913" y="3351"/>
                    <a:pt x="8361" y="3761"/>
                  </a:cubicBezTo>
                  <a:cubicBezTo>
                    <a:pt x="8886" y="4239"/>
                    <a:pt x="9242" y="4895"/>
                    <a:pt x="9449" y="5352"/>
                  </a:cubicBezTo>
                  <a:cubicBezTo>
                    <a:pt x="9491" y="5444"/>
                    <a:pt x="9582" y="5480"/>
                    <a:pt x="9656" y="5430"/>
                  </a:cubicBezTo>
                  <a:cubicBezTo>
                    <a:pt x="10925" y="4509"/>
                    <a:pt x="12288" y="4695"/>
                    <a:pt x="13403" y="5952"/>
                  </a:cubicBezTo>
                  <a:cubicBezTo>
                    <a:pt x="13456" y="6009"/>
                    <a:pt x="13535" y="6015"/>
                    <a:pt x="13593" y="5958"/>
                  </a:cubicBezTo>
                  <a:cubicBezTo>
                    <a:pt x="13795" y="5758"/>
                    <a:pt x="14331" y="5353"/>
                    <a:pt x="15154" y="5617"/>
                  </a:cubicBezTo>
                  <a:cubicBezTo>
                    <a:pt x="15239" y="5631"/>
                    <a:pt x="15291" y="5745"/>
                    <a:pt x="15270" y="5867"/>
                  </a:cubicBezTo>
                  <a:cubicBezTo>
                    <a:pt x="15249" y="5981"/>
                    <a:pt x="15164" y="6045"/>
                    <a:pt x="15079" y="6016"/>
                  </a:cubicBezTo>
                  <a:cubicBezTo>
                    <a:pt x="14527" y="5866"/>
                    <a:pt x="14076" y="5967"/>
                    <a:pt x="13736" y="6331"/>
                  </a:cubicBezTo>
                  <a:cubicBezTo>
                    <a:pt x="13418" y="6673"/>
                    <a:pt x="13217" y="7243"/>
                    <a:pt x="13195" y="7856"/>
                  </a:cubicBezTo>
                  <a:cubicBezTo>
                    <a:pt x="13190" y="7964"/>
                    <a:pt x="13132" y="8050"/>
                    <a:pt x="13053" y="8057"/>
                  </a:cubicBezTo>
                  <a:cubicBezTo>
                    <a:pt x="13026" y="8057"/>
                    <a:pt x="13000" y="8057"/>
                    <a:pt x="12973" y="8028"/>
                  </a:cubicBezTo>
                  <a:cubicBezTo>
                    <a:pt x="12915" y="7985"/>
                    <a:pt x="12882" y="7900"/>
                    <a:pt x="12887" y="7814"/>
                  </a:cubicBezTo>
                  <a:cubicBezTo>
                    <a:pt x="12903" y="7336"/>
                    <a:pt x="13015" y="6880"/>
                    <a:pt x="13195" y="6509"/>
                  </a:cubicBezTo>
                  <a:cubicBezTo>
                    <a:pt x="13243" y="6416"/>
                    <a:pt x="13228" y="6295"/>
                    <a:pt x="13164" y="6224"/>
                  </a:cubicBezTo>
                  <a:cubicBezTo>
                    <a:pt x="11630" y="4532"/>
                    <a:pt x="10133" y="5487"/>
                    <a:pt x="9543" y="5994"/>
                  </a:cubicBezTo>
                  <a:cubicBezTo>
                    <a:pt x="9464" y="6058"/>
                    <a:pt x="9364" y="6023"/>
                    <a:pt x="9321" y="5909"/>
                  </a:cubicBezTo>
                  <a:cubicBezTo>
                    <a:pt x="9194" y="5559"/>
                    <a:pt x="8827" y="4688"/>
                    <a:pt x="8185" y="4102"/>
                  </a:cubicBezTo>
                  <a:cubicBezTo>
                    <a:pt x="7548" y="3524"/>
                    <a:pt x="6843" y="3403"/>
                    <a:pt x="6084" y="3746"/>
                  </a:cubicBezTo>
                  <a:cubicBezTo>
                    <a:pt x="5999" y="3781"/>
                    <a:pt x="5909" y="3717"/>
                    <a:pt x="5888" y="3603"/>
                  </a:cubicBezTo>
                  <a:cubicBezTo>
                    <a:pt x="5867" y="3496"/>
                    <a:pt x="5915" y="3375"/>
                    <a:pt x="5994" y="3346"/>
                  </a:cubicBezTo>
                  <a:cubicBezTo>
                    <a:pt x="6315" y="3204"/>
                    <a:pt x="6627" y="3136"/>
                    <a:pt x="6930" y="3139"/>
                  </a:cubicBezTo>
                  <a:close/>
                  <a:moveTo>
                    <a:pt x="4412" y="7120"/>
                  </a:moveTo>
                  <a:cubicBezTo>
                    <a:pt x="4454" y="7118"/>
                    <a:pt x="4496" y="7136"/>
                    <a:pt x="4528" y="7178"/>
                  </a:cubicBezTo>
                  <a:cubicBezTo>
                    <a:pt x="5112" y="7964"/>
                    <a:pt x="5357" y="9491"/>
                    <a:pt x="4678" y="11169"/>
                  </a:cubicBezTo>
                  <a:cubicBezTo>
                    <a:pt x="4630" y="11290"/>
                    <a:pt x="4688" y="11440"/>
                    <a:pt x="4789" y="11448"/>
                  </a:cubicBezTo>
                  <a:cubicBezTo>
                    <a:pt x="5622" y="11512"/>
                    <a:pt x="7236" y="11876"/>
                    <a:pt x="8250" y="13725"/>
                  </a:cubicBezTo>
                  <a:cubicBezTo>
                    <a:pt x="8287" y="13789"/>
                    <a:pt x="8351" y="13816"/>
                    <a:pt x="8409" y="13781"/>
                  </a:cubicBezTo>
                  <a:cubicBezTo>
                    <a:pt x="9009" y="13474"/>
                    <a:pt x="9645" y="13354"/>
                    <a:pt x="10245" y="13439"/>
                  </a:cubicBezTo>
                  <a:cubicBezTo>
                    <a:pt x="10314" y="13447"/>
                    <a:pt x="10373" y="13374"/>
                    <a:pt x="10373" y="13281"/>
                  </a:cubicBezTo>
                  <a:cubicBezTo>
                    <a:pt x="10373" y="12831"/>
                    <a:pt x="10547" y="12183"/>
                    <a:pt x="11237" y="11833"/>
                  </a:cubicBezTo>
                  <a:cubicBezTo>
                    <a:pt x="11322" y="11791"/>
                    <a:pt x="11413" y="11855"/>
                    <a:pt x="11439" y="11970"/>
                  </a:cubicBezTo>
                  <a:cubicBezTo>
                    <a:pt x="11466" y="12077"/>
                    <a:pt x="11417" y="12190"/>
                    <a:pt x="11338" y="12233"/>
                  </a:cubicBezTo>
                  <a:cubicBezTo>
                    <a:pt x="10547" y="12640"/>
                    <a:pt x="10691" y="13418"/>
                    <a:pt x="10696" y="13446"/>
                  </a:cubicBezTo>
                  <a:cubicBezTo>
                    <a:pt x="10707" y="13510"/>
                    <a:pt x="10743" y="13552"/>
                    <a:pt x="10786" y="13567"/>
                  </a:cubicBezTo>
                  <a:cubicBezTo>
                    <a:pt x="11391" y="13788"/>
                    <a:pt x="11889" y="14216"/>
                    <a:pt x="12170" y="14780"/>
                  </a:cubicBezTo>
                  <a:cubicBezTo>
                    <a:pt x="12218" y="14873"/>
                    <a:pt x="12208" y="15010"/>
                    <a:pt x="12144" y="15074"/>
                  </a:cubicBezTo>
                  <a:cubicBezTo>
                    <a:pt x="12117" y="15103"/>
                    <a:pt x="12091" y="15117"/>
                    <a:pt x="12059" y="15117"/>
                  </a:cubicBezTo>
                  <a:cubicBezTo>
                    <a:pt x="12006" y="15124"/>
                    <a:pt x="11954" y="15087"/>
                    <a:pt x="11917" y="15023"/>
                  </a:cubicBezTo>
                  <a:cubicBezTo>
                    <a:pt x="11386" y="13945"/>
                    <a:pt x="9852" y="13361"/>
                    <a:pt x="8308" y="14289"/>
                  </a:cubicBezTo>
                  <a:cubicBezTo>
                    <a:pt x="8239" y="14332"/>
                    <a:pt x="8160" y="14295"/>
                    <a:pt x="8117" y="14209"/>
                  </a:cubicBezTo>
                  <a:cubicBezTo>
                    <a:pt x="6870" y="11625"/>
                    <a:pt x="4296" y="11862"/>
                    <a:pt x="4270" y="11862"/>
                  </a:cubicBezTo>
                  <a:lnTo>
                    <a:pt x="3961" y="11847"/>
                  </a:lnTo>
                  <a:cubicBezTo>
                    <a:pt x="3924" y="11818"/>
                    <a:pt x="3892" y="11768"/>
                    <a:pt x="3881" y="11711"/>
                  </a:cubicBezTo>
                  <a:cubicBezTo>
                    <a:pt x="3759" y="11011"/>
                    <a:pt x="3176" y="10055"/>
                    <a:pt x="2332" y="9641"/>
                  </a:cubicBezTo>
                  <a:cubicBezTo>
                    <a:pt x="2264" y="9605"/>
                    <a:pt x="2209" y="9514"/>
                    <a:pt x="2220" y="9407"/>
                  </a:cubicBezTo>
                  <a:cubicBezTo>
                    <a:pt x="2236" y="9271"/>
                    <a:pt x="2337" y="9192"/>
                    <a:pt x="2427" y="9235"/>
                  </a:cubicBezTo>
                  <a:cubicBezTo>
                    <a:pt x="2788" y="9406"/>
                    <a:pt x="3170" y="9735"/>
                    <a:pt x="3483" y="10120"/>
                  </a:cubicBezTo>
                  <a:cubicBezTo>
                    <a:pt x="3680" y="10363"/>
                    <a:pt x="3913" y="10720"/>
                    <a:pt x="4067" y="11162"/>
                  </a:cubicBezTo>
                  <a:cubicBezTo>
                    <a:pt x="4115" y="11291"/>
                    <a:pt x="4248" y="11306"/>
                    <a:pt x="4306" y="11184"/>
                  </a:cubicBezTo>
                  <a:cubicBezTo>
                    <a:pt x="5022" y="9614"/>
                    <a:pt x="4831" y="8186"/>
                    <a:pt x="4311" y="7486"/>
                  </a:cubicBezTo>
                  <a:cubicBezTo>
                    <a:pt x="4253" y="7408"/>
                    <a:pt x="4243" y="7273"/>
                    <a:pt x="4301" y="7194"/>
                  </a:cubicBezTo>
                  <a:cubicBezTo>
                    <a:pt x="4330" y="7148"/>
                    <a:pt x="4370" y="7123"/>
                    <a:pt x="4412" y="7120"/>
                  </a:cubicBezTo>
                  <a:close/>
                  <a:moveTo>
                    <a:pt x="2258" y="15717"/>
                  </a:moveTo>
                  <a:cubicBezTo>
                    <a:pt x="1971" y="17680"/>
                    <a:pt x="4031" y="19435"/>
                    <a:pt x="5702" y="18764"/>
                  </a:cubicBezTo>
                  <a:cubicBezTo>
                    <a:pt x="5612" y="19699"/>
                    <a:pt x="5001" y="21083"/>
                    <a:pt x="5001" y="21083"/>
                  </a:cubicBezTo>
                  <a:lnTo>
                    <a:pt x="6238" y="21427"/>
                  </a:lnTo>
                  <a:lnTo>
                    <a:pt x="8727" y="18063"/>
                  </a:lnTo>
                  <a:cubicBezTo>
                    <a:pt x="7390" y="17742"/>
                    <a:pt x="6699" y="17172"/>
                    <a:pt x="6333" y="16843"/>
                  </a:cubicBezTo>
                  <a:cubicBezTo>
                    <a:pt x="6163" y="16686"/>
                    <a:pt x="5962" y="16614"/>
                    <a:pt x="5761" y="16636"/>
                  </a:cubicBezTo>
                  <a:cubicBezTo>
                    <a:pt x="5442" y="16672"/>
                    <a:pt x="4954" y="16693"/>
                    <a:pt x="4381" y="16593"/>
                  </a:cubicBezTo>
                  <a:cubicBezTo>
                    <a:pt x="3786" y="16494"/>
                    <a:pt x="3027" y="16259"/>
                    <a:pt x="2258" y="15717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0" name="Puzzle Piece"/>
            <p:cNvSpPr/>
            <p:nvPr/>
          </p:nvSpPr>
          <p:spPr>
            <a:xfrm>
              <a:off x="9616930" y="5583146"/>
              <a:ext cx="1267567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F9B900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1" name="Brain"/>
            <p:cNvSpPr/>
            <p:nvPr/>
          </p:nvSpPr>
          <p:spPr>
            <a:xfrm>
              <a:off x="8922429" y="1437399"/>
              <a:ext cx="3021667" cy="2318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65" h="21427" fill="norm" stroke="1" extrusionOk="0">
                  <a:moveTo>
                    <a:pt x="7654" y="1"/>
                  </a:moveTo>
                  <a:cubicBezTo>
                    <a:pt x="6294" y="20"/>
                    <a:pt x="4753" y="903"/>
                    <a:pt x="4110" y="2532"/>
                  </a:cubicBezTo>
                  <a:cubicBezTo>
                    <a:pt x="4110" y="2532"/>
                    <a:pt x="4104" y="2532"/>
                    <a:pt x="4104" y="2532"/>
                  </a:cubicBezTo>
                  <a:cubicBezTo>
                    <a:pt x="3722" y="3624"/>
                    <a:pt x="3929" y="4445"/>
                    <a:pt x="3945" y="4495"/>
                  </a:cubicBezTo>
                  <a:cubicBezTo>
                    <a:pt x="3976" y="4602"/>
                    <a:pt x="3935" y="4724"/>
                    <a:pt x="3855" y="4767"/>
                  </a:cubicBezTo>
                  <a:cubicBezTo>
                    <a:pt x="3839" y="4774"/>
                    <a:pt x="3828" y="4781"/>
                    <a:pt x="3812" y="4781"/>
                  </a:cubicBezTo>
                  <a:cubicBezTo>
                    <a:pt x="3743" y="4788"/>
                    <a:pt x="3679" y="4730"/>
                    <a:pt x="3653" y="4644"/>
                  </a:cubicBezTo>
                  <a:cubicBezTo>
                    <a:pt x="3642" y="4595"/>
                    <a:pt x="3430" y="3790"/>
                    <a:pt x="3722" y="2691"/>
                  </a:cubicBezTo>
                  <a:cubicBezTo>
                    <a:pt x="3754" y="2562"/>
                    <a:pt x="3690" y="2425"/>
                    <a:pt x="3590" y="2425"/>
                  </a:cubicBezTo>
                  <a:cubicBezTo>
                    <a:pt x="1950" y="2425"/>
                    <a:pt x="273" y="5524"/>
                    <a:pt x="347" y="7372"/>
                  </a:cubicBezTo>
                  <a:cubicBezTo>
                    <a:pt x="353" y="7515"/>
                    <a:pt x="475" y="7579"/>
                    <a:pt x="555" y="7493"/>
                  </a:cubicBezTo>
                  <a:cubicBezTo>
                    <a:pt x="778" y="7236"/>
                    <a:pt x="1021" y="7029"/>
                    <a:pt x="1281" y="6886"/>
                  </a:cubicBezTo>
                  <a:cubicBezTo>
                    <a:pt x="1350" y="6850"/>
                    <a:pt x="1429" y="6879"/>
                    <a:pt x="1472" y="6964"/>
                  </a:cubicBezTo>
                  <a:cubicBezTo>
                    <a:pt x="1530" y="7078"/>
                    <a:pt x="1487" y="7236"/>
                    <a:pt x="1397" y="7279"/>
                  </a:cubicBezTo>
                  <a:cubicBezTo>
                    <a:pt x="1036" y="7471"/>
                    <a:pt x="750" y="7772"/>
                    <a:pt x="516" y="8129"/>
                  </a:cubicBezTo>
                  <a:cubicBezTo>
                    <a:pt x="-529" y="10034"/>
                    <a:pt x="140" y="12853"/>
                    <a:pt x="1392" y="14423"/>
                  </a:cubicBezTo>
                  <a:cubicBezTo>
                    <a:pt x="1610" y="14680"/>
                    <a:pt x="1833" y="14902"/>
                    <a:pt x="2056" y="15088"/>
                  </a:cubicBezTo>
                  <a:cubicBezTo>
                    <a:pt x="2156" y="15166"/>
                    <a:pt x="2358" y="15310"/>
                    <a:pt x="2352" y="15324"/>
                  </a:cubicBezTo>
                  <a:cubicBezTo>
                    <a:pt x="3759" y="16381"/>
                    <a:pt x="5347" y="16295"/>
                    <a:pt x="5973" y="16216"/>
                  </a:cubicBezTo>
                  <a:cubicBezTo>
                    <a:pt x="6105" y="16202"/>
                    <a:pt x="6238" y="16244"/>
                    <a:pt x="6344" y="16344"/>
                  </a:cubicBezTo>
                  <a:cubicBezTo>
                    <a:pt x="6567" y="16543"/>
                    <a:pt x="8073" y="17950"/>
                    <a:pt x="10605" y="17872"/>
                  </a:cubicBezTo>
                  <a:cubicBezTo>
                    <a:pt x="11231" y="17850"/>
                    <a:pt x="12001" y="17751"/>
                    <a:pt x="12824" y="17401"/>
                  </a:cubicBezTo>
                  <a:cubicBezTo>
                    <a:pt x="13912" y="16937"/>
                    <a:pt x="14755" y="15760"/>
                    <a:pt x="14686" y="14325"/>
                  </a:cubicBezTo>
                  <a:cubicBezTo>
                    <a:pt x="14506" y="12369"/>
                    <a:pt x="13817" y="11205"/>
                    <a:pt x="12469" y="10377"/>
                  </a:cubicBezTo>
                  <a:cubicBezTo>
                    <a:pt x="11806" y="9970"/>
                    <a:pt x="11046" y="9898"/>
                    <a:pt x="10467" y="9926"/>
                  </a:cubicBezTo>
                  <a:cubicBezTo>
                    <a:pt x="10122" y="9948"/>
                    <a:pt x="9815" y="9999"/>
                    <a:pt x="9550" y="10056"/>
                  </a:cubicBezTo>
                  <a:lnTo>
                    <a:pt x="9512" y="10069"/>
                  </a:lnTo>
                  <a:cubicBezTo>
                    <a:pt x="8599" y="10283"/>
                    <a:pt x="8137" y="10662"/>
                    <a:pt x="8132" y="10669"/>
                  </a:cubicBezTo>
                  <a:cubicBezTo>
                    <a:pt x="8111" y="10691"/>
                    <a:pt x="8085" y="10698"/>
                    <a:pt x="8064" y="10698"/>
                  </a:cubicBezTo>
                  <a:cubicBezTo>
                    <a:pt x="8006" y="10705"/>
                    <a:pt x="7952" y="10669"/>
                    <a:pt x="7920" y="10598"/>
                  </a:cubicBezTo>
                  <a:cubicBezTo>
                    <a:pt x="7872" y="10498"/>
                    <a:pt x="7899" y="10370"/>
                    <a:pt x="7968" y="10306"/>
                  </a:cubicBezTo>
                  <a:cubicBezTo>
                    <a:pt x="7989" y="10291"/>
                    <a:pt x="8266" y="10062"/>
                    <a:pt x="8807" y="9848"/>
                  </a:cubicBezTo>
                  <a:cubicBezTo>
                    <a:pt x="8903" y="9813"/>
                    <a:pt x="8918" y="9641"/>
                    <a:pt x="8839" y="9570"/>
                  </a:cubicBezTo>
                  <a:cubicBezTo>
                    <a:pt x="8313" y="9098"/>
                    <a:pt x="7617" y="8270"/>
                    <a:pt x="7416" y="7071"/>
                  </a:cubicBezTo>
                  <a:cubicBezTo>
                    <a:pt x="7394" y="6957"/>
                    <a:pt x="7448" y="6843"/>
                    <a:pt x="7533" y="6821"/>
                  </a:cubicBezTo>
                  <a:cubicBezTo>
                    <a:pt x="7618" y="6793"/>
                    <a:pt x="7698" y="6865"/>
                    <a:pt x="7719" y="6987"/>
                  </a:cubicBezTo>
                  <a:cubicBezTo>
                    <a:pt x="7942" y="8321"/>
                    <a:pt x="8912" y="9179"/>
                    <a:pt x="9358" y="9507"/>
                  </a:cubicBezTo>
                  <a:cubicBezTo>
                    <a:pt x="9469" y="9586"/>
                    <a:pt x="9597" y="9620"/>
                    <a:pt x="9719" y="9592"/>
                  </a:cubicBezTo>
                  <a:cubicBezTo>
                    <a:pt x="10234" y="9492"/>
                    <a:pt x="11518" y="9334"/>
                    <a:pt x="12595" y="9998"/>
                  </a:cubicBezTo>
                  <a:cubicBezTo>
                    <a:pt x="12998" y="10240"/>
                    <a:pt x="13345" y="10521"/>
                    <a:pt x="13636" y="10828"/>
                  </a:cubicBezTo>
                  <a:cubicBezTo>
                    <a:pt x="13743" y="10942"/>
                    <a:pt x="13897" y="10948"/>
                    <a:pt x="14008" y="10841"/>
                  </a:cubicBezTo>
                  <a:cubicBezTo>
                    <a:pt x="14640" y="10241"/>
                    <a:pt x="15270" y="10013"/>
                    <a:pt x="15902" y="10156"/>
                  </a:cubicBezTo>
                  <a:cubicBezTo>
                    <a:pt x="16756" y="10356"/>
                    <a:pt x="17361" y="11205"/>
                    <a:pt x="17584" y="11691"/>
                  </a:cubicBezTo>
                  <a:cubicBezTo>
                    <a:pt x="17626" y="11784"/>
                    <a:pt x="17616" y="11912"/>
                    <a:pt x="17552" y="11983"/>
                  </a:cubicBezTo>
                  <a:cubicBezTo>
                    <a:pt x="17526" y="12011"/>
                    <a:pt x="17499" y="12025"/>
                    <a:pt x="17468" y="12025"/>
                  </a:cubicBezTo>
                  <a:cubicBezTo>
                    <a:pt x="17414" y="12032"/>
                    <a:pt x="17357" y="11996"/>
                    <a:pt x="17325" y="11925"/>
                  </a:cubicBezTo>
                  <a:cubicBezTo>
                    <a:pt x="17144" y="11532"/>
                    <a:pt x="16602" y="10749"/>
                    <a:pt x="15849" y="10578"/>
                  </a:cubicBezTo>
                  <a:cubicBezTo>
                    <a:pt x="15313" y="10456"/>
                    <a:pt x="14766" y="10648"/>
                    <a:pt x="14214" y="11169"/>
                  </a:cubicBezTo>
                  <a:cubicBezTo>
                    <a:pt x="14123" y="11254"/>
                    <a:pt x="14108" y="11418"/>
                    <a:pt x="14177" y="11532"/>
                  </a:cubicBezTo>
                  <a:cubicBezTo>
                    <a:pt x="14389" y="11875"/>
                    <a:pt x="14565" y="12262"/>
                    <a:pt x="14698" y="12683"/>
                  </a:cubicBezTo>
                  <a:cubicBezTo>
                    <a:pt x="14847" y="13169"/>
                    <a:pt x="14952" y="13695"/>
                    <a:pt x="15005" y="14316"/>
                  </a:cubicBezTo>
                  <a:cubicBezTo>
                    <a:pt x="16369" y="14966"/>
                    <a:pt x="19967" y="14602"/>
                    <a:pt x="20652" y="11448"/>
                  </a:cubicBezTo>
                  <a:cubicBezTo>
                    <a:pt x="21071" y="9520"/>
                    <a:pt x="20280" y="7208"/>
                    <a:pt x="19086" y="6630"/>
                  </a:cubicBezTo>
                  <a:cubicBezTo>
                    <a:pt x="18943" y="6558"/>
                    <a:pt x="18795" y="6680"/>
                    <a:pt x="18758" y="6879"/>
                  </a:cubicBezTo>
                  <a:cubicBezTo>
                    <a:pt x="18652" y="7472"/>
                    <a:pt x="18444" y="7944"/>
                    <a:pt x="18242" y="8258"/>
                  </a:cubicBezTo>
                  <a:cubicBezTo>
                    <a:pt x="18189" y="8336"/>
                    <a:pt x="18189" y="8458"/>
                    <a:pt x="18242" y="8543"/>
                  </a:cubicBezTo>
                  <a:cubicBezTo>
                    <a:pt x="18338" y="8693"/>
                    <a:pt x="18481" y="8971"/>
                    <a:pt x="18635" y="9442"/>
                  </a:cubicBezTo>
                  <a:cubicBezTo>
                    <a:pt x="18667" y="9542"/>
                    <a:pt x="18640" y="9678"/>
                    <a:pt x="18565" y="9728"/>
                  </a:cubicBezTo>
                  <a:cubicBezTo>
                    <a:pt x="18544" y="9742"/>
                    <a:pt x="18529" y="9748"/>
                    <a:pt x="18507" y="9748"/>
                  </a:cubicBezTo>
                  <a:cubicBezTo>
                    <a:pt x="18438" y="9755"/>
                    <a:pt x="18375" y="9700"/>
                    <a:pt x="18348" y="9614"/>
                  </a:cubicBezTo>
                  <a:cubicBezTo>
                    <a:pt x="18348" y="9607"/>
                    <a:pt x="18226" y="9179"/>
                    <a:pt x="17977" y="8793"/>
                  </a:cubicBezTo>
                  <a:cubicBezTo>
                    <a:pt x="17653" y="8301"/>
                    <a:pt x="17271" y="8108"/>
                    <a:pt x="16836" y="8222"/>
                  </a:cubicBezTo>
                  <a:cubicBezTo>
                    <a:pt x="16740" y="8244"/>
                    <a:pt x="16650" y="8150"/>
                    <a:pt x="16650" y="8015"/>
                  </a:cubicBezTo>
                  <a:cubicBezTo>
                    <a:pt x="16650" y="7908"/>
                    <a:pt x="16708" y="7822"/>
                    <a:pt x="16783" y="7807"/>
                  </a:cubicBezTo>
                  <a:cubicBezTo>
                    <a:pt x="17244" y="7686"/>
                    <a:pt x="17610" y="7886"/>
                    <a:pt x="17791" y="8022"/>
                  </a:cubicBezTo>
                  <a:cubicBezTo>
                    <a:pt x="17871" y="8079"/>
                    <a:pt x="17971" y="8057"/>
                    <a:pt x="18030" y="7957"/>
                  </a:cubicBezTo>
                  <a:cubicBezTo>
                    <a:pt x="18444" y="7300"/>
                    <a:pt x="18980" y="5845"/>
                    <a:pt x="18215" y="4332"/>
                  </a:cubicBezTo>
                  <a:cubicBezTo>
                    <a:pt x="17738" y="3390"/>
                    <a:pt x="16750" y="2824"/>
                    <a:pt x="15965" y="2789"/>
                  </a:cubicBezTo>
                  <a:cubicBezTo>
                    <a:pt x="15901" y="2789"/>
                    <a:pt x="15843" y="2790"/>
                    <a:pt x="15779" y="2798"/>
                  </a:cubicBezTo>
                  <a:cubicBezTo>
                    <a:pt x="15647" y="2812"/>
                    <a:pt x="15403" y="2824"/>
                    <a:pt x="15074" y="2931"/>
                  </a:cubicBezTo>
                  <a:cubicBezTo>
                    <a:pt x="14560" y="3096"/>
                    <a:pt x="14279" y="3382"/>
                    <a:pt x="14273" y="3382"/>
                  </a:cubicBezTo>
                  <a:cubicBezTo>
                    <a:pt x="14204" y="3453"/>
                    <a:pt x="14107" y="3433"/>
                    <a:pt x="14054" y="3333"/>
                  </a:cubicBezTo>
                  <a:cubicBezTo>
                    <a:pt x="14007" y="3240"/>
                    <a:pt x="14019" y="3103"/>
                    <a:pt x="14088" y="3039"/>
                  </a:cubicBezTo>
                  <a:cubicBezTo>
                    <a:pt x="14114" y="3010"/>
                    <a:pt x="14470" y="2669"/>
                    <a:pt x="15096" y="2483"/>
                  </a:cubicBezTo>
                  <a:cubicBezTo>
                    <a:pt x="15186" y="2455"/>
                    <a:pt x="15227" y="2304"/>
                    <a:pt x="15169" y="2204"/>
                  </a:cubicBezTo>
                  <a:cubicBezTo>
                    <a:pt x="14341" y="648"/>
                    <a:pt x="11471" y="-173"/>
                    <a:pt x="10170" y="641"/>
                  </a:cubicBezTo>
                  <a:cubicBezTo>
                    <a:pt x="10048" y="719"/>
                    <a:pt x="9996" y="919"/>
                    <a:pt x="10059" y="1076"/>
                  </a:cubicBezTo>
                  <a:cubicBezTo>
                    <a:pt x="10203" y="1461"/>
                    <a:pt x="10265" y="1904"/>
                    <a:pt x="10233" y="2325"/>
                  </a:cubicBezTo>
                  <a:cubicBezTo>
                    <a:pt x="10228" y="2432"/>
                    <a:pt x="10165" y="2512"/>
                    <a:pt x="10091" y="2519"/>
                  </a:cubicBezTo>
                  <a:cubicBezTo>
                    <a:pt x="10080" y="2519"/>
                    <a:pt x="10075" y="2519"/>
                    <a:pt x="10064" y="2519"/>
                  </a:cubicBezTo>
                  <a:cubicBezTo>
                    <a:pt x="9979" y="2505"/>
                    <a:pt x="9916" y="2404"/>
                    <a:pt x="9927" y="2282"/>
                  </a:cubicBezTo>
                  <a:cubicBezTo>
                    <a:pt x="9937" y="2140"/>
                    <a:pt x="10011" y="1106"/>
                    <a:pt x="9295" y="520"/>
                  </a:cubicBezTo>
                  <a:cubicBezTo>
                    <a:pt x="8854" y="161"/>
                    <a:pt x="8273" y="-8"/>
                    <a:pt x="7654" y="1"/>
                  </a:cubicBezTo>
                  <a:close/>
                  <a:moveTo>
                    <a:pt x="6930" y="3139"/>
                  </a:moveTo>
                  <a:cubicBezTo>
                    <a:pt x="7435" y="3144"/>
                    <a:pt x="7913" y="3351"/>
                    <a:pt x="8361" y="3761"/>
                  </a:cubicBezTo>
                  <a:cubicBezTo>
                    <a:pt x="8886" y="4239"/>
                    <a:pt x="9242" y="4895"/>
                    <a:pt x="9449" y="5352"/>
                  </a:cubicBezTo>
                  <a:cubicBezTo>
                    <a:pt x="9491" y="5444"/>
                    <a:pt x="9582" y="5480"/>
                    <a:pt x="9656" y="5430"/>
                  </a:cubicBezTo>
                  <a:cubicBezTo>
                    <a:pt x="10925" y="4509"/>
                    <a:pt x="12288" y="4695"/>
                    <a:pt x="13403" y="5952"/>
                  </a:cubicBezTo>
                  <a:cubicBezTo>
                    <a:pt x="13456" y="6009"/>
                    <a:pt x="13535" y="6015"/>
                    <a:pt x="13593" y="5958"/>
                  </a:cubicBezTo>
                  <a:cubicBezTo>
                    <a:pt x="13795" y="5758"/>
                    <a:pt x="14331" y="5353"/>
                    <a:pt x="15154" y="5617"/>
                  </a:cubicBezTo>
                  <a:cubicBezTo>
                    <a:pt x="15239" y="5631"/>
                    <a:pt x="15291" y="5745"/>
                    <a:pt x="15270" y="5867"/>
                  </a:cubicBezTo>
                  <a:cubicBezTo>
                    <a:pt x="15249" y="5981"/>
                    <a:pt x="15164" y="6045"/>
                    <a:pt x="15079" y="6016"/>
                  </a:cubicBezTo>
                  <a:cubicBezTo>
                    <a:pt x="14527" y="5866"/>
                    <a:pt x="14076" y="5967"/>
                    <a:pt x="13736" y="6331"/>
                  </a:cubicBezTo>
                  <a:cubicBezTo>
                    <a:pt x="13418" y="6673"/>
                    <a:pt x="13217" y="7243"/>
                    <a:pt x="13195" y="7856"/>
                  </a:cubicBezTo>
                  <a:cubicBezTo>
                    <a:pt x="13190" y="7964"/>
                    <a:pt x="13132" y="8050"/>
                    <a:pt x="13053" y="8057"/>
                  </a:cubicBezTo>
                  <a:cubicBezTo>
                    <a:pt x="13026" y="8057"/>
                    <a:pt x="13000" y="8057"/>
                    <a:pt x="12973" y="8028"/>
                  </a:cubicBezTo>
                  <a:cubicBezTo>
                    <a:pt x="12915" y="7985"/>
                    <a:pt x="12882" y="7900"/>
                    <a:pt x="12887" y="7814"/>
                  </a:cubicBezTo>
                  <a:cubicBezTo>
                    <a:pt x="12903" y="7336"/>
                    <a:pt x="13015" y="6880"/>
                    <a:pt x="13195" y="6509"/>
                  </a:cubicBezTo>
                  <a:cubicBezTo>
                    <a:pt x="13243" y="6416"/>
                    <a:pt x="13228" y="6295"/>
                    <a:pt x="13164" y="6224"/>
                  </a:cubicBezTo>
                  <a:cubicBezTo>
                    <a:pt x="11630" y="4532"/>
                    <a:pt x="10133" y="5487"/>
                    <a:pt x="9543" y="5994"/>
                  </a:cubicBezTo>
                  <a:cubicBezTo>
                    <a:pt x="9464" y="6058"/>
                    <a:pt x="9364" y="6023"/>
                    <a:pt x="9321" y="5909"/>
                  </a:cubicBezTo>
                  <a:cubicBezTo>
                    <a:pt x="9194" y="5559"/>
                    <a:pt x="8827" y="4688"/>
                    <a:pt x="8185" y="4102"/>
                  </a:cubicBezTo>
                  <a:cubicBezTo>
                    <a:pt x="7548" y="3524"/>
                    <a:pt x="6843" y="3403"/>
                    <a:pt x="6084" y="3746"/>
                  </a:cubicBezTo>
                  <a:cubicBezTo>
                    <a:pt x="5999" y="3781"/>
                    <a:pt x="5909" y="3717"/>
                    <a:pt x="5888" y="3603"/>
                  </a:cubicBezTo>
                  <a:cubicBezTo>
                    <a:pt x="5867" y="3496"/>
                    <a:pt x="5915" y="3375"/>
                    <a:pt x="5994" y="3346"/>
                  </a:cubicBezTo>
                  <a:cubicBezTo>
                    <a:pt x="6315" y="3204"/>
                    <a:pt x="6627" y="3136"/>
                    <a:pt x="6930" y="3139"/>
                  </a:cubicBezTo>
                  <a:close/>
                  <a:moveTo>
                    <a:pt x="4412" y="7120"/>
                  </a:moveTo>
                  <a:cubicBezTo>
                    <a:pt x="4454" y="7118"/>
                    <a:pt x="4496" y="7136"/>
                    <a:pt x="4528" y="7178"/>
                  </a:cubicBezTo>
                  <a:cubicBezTo>
                    <a:pt x="5112" y="7964"/>
                    <a:pt x="5357" y="9491"/>
                    <a:pt x="4678" y="11169"/>
                  </a:cubicBezTo>
                  <a:cubicBezTo>
                    <a:pt x="4630" y="11290"/>
                    <a:pt x="4688" y="11440"/>
                    <a:pt x="4789" y="11448"/>
                  </a:cubicBezTo>
                  <a:cubicBezTo>
                    <a:pt x="5622" y="11512"/>
                    <a:pt x="7236" y="11876"/>
                    <a:pt x="8250" y="13725"/>
                  </a:cubicBezTo>
                  <a:cubicBezTo>
                    <a:pt x="8287" y="13789"/>
                    <a:pt x="8351" y="13816"/>
                    <a:pt x="8409" y="13781"/>
                  </a:cubicBezTo>
                  <a:cubicBezTo>
                    <a:pt x="9009" y="13474"/>
                    <a:pt x="9645" y="13354"/>
                    <a:pt x="10245" y="13439"/>
                  </a:cubicBezTo>
                  <a:cubicBezTo>
                    <a:pt x="10314" y="13447"/>
                    <a:pt x="10373" y="13374"/>
                    <a:pt x="10373" y="13281"/>
                  </a:cubicBezTo>
                  <a:cubicBezTo>
                    <a:pt x="10373" y="12831"/>
                    <a:pt x="10547" y="12183"/>
                    <a:pt x="11237" y="11833"/>
                  </a:cubicBezTo>
                  <a:cubicBezTo>
                    <a:pt x="11322" y="11791"/>
                    <a:pt x="11413" y="11855"/>
                    <a:pt x="11439" y="11970"/>
                  </a:cubicBezTo>
                  <a:cubicBezTo>
                    <a:pt x="11466" y="12077"/>
                    <a:pt x="11417" y="12190"/>
                    <a:pt x="11338" y="12233"/>
                  </a:cubicBezTo>
                  <a:cubicBezTo>
                    <a:pt x="10547" y="12640"/>
                    <a:pt x="10691" y="13418"/>
                    <a:pt x="10696" y="13446"/>
                  </a:cubicBezTo>
                  <a:cubicBezTo>
                    <a:pt x="10707" y="13510"/>
                    <a:pt x="10743" y="13552"/>
                    <a:pt x="10786" y="13567"/>
                  </a:cubicBezTo>
                  <a:cubicBezTo>
                    <a:pt x="11391" y="13788"/>
                    <a:pt x="11889" y="14216"/>
                    <a:pt x="12170" y="14780"/>
                  </a:cubicBezTo>
                  <a:cubicBezTo>
                    <a:pt x="12218" y="14873"/>
                    <a:pt x="12208" y="15010"/>
                    <a:pt x="12144" y="15074"/>
                  </a:cubicBezTo>
                  <a:cubicBezTo>
                    <a:pt x="12117" y="15103"/>
                    <a:pt x="12091" y="15117"/>
                    <a:pt x="12059" y="15117"/>
                  </a:cubicBezTo>
                  <a:cubicBezTo>
                    <a:pt x="12006" y="15124"/>
                    <a:pt x="11954" y="15087"/>
                    <a:pt x="11917" y="15023"/>
                  </a:cubicBezTo>
                  <a:cubicBezTo>
                    <a:pt x="11386" y="13945"/>
                    <a:pt x="9852" y="13361"/>
                    <a:pt x="8308" y="14289"/>
                  </a:cubicBezTo>
                  <a:cubicBezTo>
                    <a:pt x="8239" y="14332"/>
                    <a:pt x="8160" y="14295"/>
                    <a:pt x="8117" y="14209"/>
                  </a:cubicBezTo>
                  <a:cubicBezTo>
                    <a:pt x="6870" y="11625"/>
                    <a:pt x="4296" y="11862"/>
                    <a:pt x="4270" y="11862"/>
                  </a:cubicBezTo>
                  <a:lnTo>
                    <a:pt x="3961" y="11847"/>
                  </a:lnTo>
                  <a:cubicBezTo>
                    <a:pt x="3924" y="11818"/>
                    <a:pt x="3892" y="11768"/>
                    <a:pt x="3881" y="11711"/>
                  </a:cubicBezTo>
                  <a:cubicBezTo>
                    <a:pt x="3759" y="11011"/>
                    <a:pt x="3176" y="10055"/>
                    <a:pt x="2332" y="9641"/>
                  </a:cubicBezTo>
                  <a:cubicBezTo>
                    <a:pt x="2264" y="9605"/>
                    <a:pt x="2209" y="9514"/>
                    <a:pt x="2220" y="9407"/>
                  </a:cubicBezTo>
                  <a:cubicBezTo>
                    <a:pt x="2236" y="9271"/>
                    <a:pt x="2337" y="9192"/>
                    <a:pt x="2427" y="9235"/>
                  </a:cubicBezTo>
                  <a:cubicBezTo>
                    <a:pt x="2788" y="9406"/>
                    <a:pt x="3170" y="9735"/>
                    <a:pt x="3483" y="10120"/>
                  </a:cubicBezTo>
                  <a:cubicBezTo>
                    <a:pt x="3680" y="10363"/>
                    <a:pt x="3913" y="10720"/>
                    <a:pt x="4067" y="11162"/>
                  </a:cubicBezTo>
                  <a:cubicBezTo>
                    <a:pt x="4115" y="11291"/>
                    <a:pt x="4248" y="11306"/>
                    <a:pt x="4306" y="11184"/>
                  </a:cubicBezTo>
                  <a:cubicBezTo>
                    <a:pt x="5022" y="9614"/>
                    <a:pt x="4831" y="8186"/>
                    <a:pt x="4311" y="7486"/>
                  </a:cubicBezTo>
                  <a:cubicBezTo>
                    <a:pt x="4253" y="7408"/>
                    <a:pt x="4243" y="7273"/>
                    <a:pt x="4301" y="7194"/>
                  </a:cubicBezTo>
                  <a:cubicBezTo>
                    <a:pt x="4330" y="7148"/>
                    <a:pt x="4370" y="7123"/>
                    <a:pt x="4412" y="7120"/>
                  </a:cubicBezTo>
                  <a:close/>
                  <a:moveTo>
                    <a:pt x="2258" y="15717"/>
                  </a:moveTo>
                  <a:cubicBezTo>
                    <a:pt x="1971" y="17680"/>
                    <a:pt x="4031" y="19435"/>
                    <a:pt x="5702" y="18764"/>
                  </a:cubicBezTo>
                  <a:cubicBezTo>
                    <a:pt x="5612" y="19699"/>
                    <a:pt x="5001" y="21083"/>
                    <a:pt x="5001" y="21083"/>
                  </a:cubicBezTo>
                  <a:lnTo>
                    <a:pt x="6238" y="21427"/>
                  </a:lnTo>
                  <a:lnTo>
                    <a:pt x="8727" y="18063"/>
                  </a:lnTo>
                  <a:cubicBezTo>
                    <a:pt x="7390" y="17742"/>
                    <a:pt x="6699" y="17172"/>
                    <a:pt x="6333" y="16843"/>
                  </a:cubicBezTo>
                  <a:cubicBezTo>
                    <a:pt x="6163" y="16686"/>
                    <a:pt x="5962" y="16614"/>
                    <a:pt x="5761" y="16636"/>
                  </a:cubicBezTo>
                  <a:cubicBezTo>
                    <a:pt x="5442" y="16672"/>
                    <a:pt x="4954" y="16693"/>
                    <a:pt x="4381" y="16593"/>
                  </a:cubicBezTo>
                  <a:cubicBezTo>
                    <a:pt x="3786" y="16494"/>
                    <a:pt x="3027" y="16259"/>
                    <a:pt x="2258" y="15717"/>
                  </a:cubicBez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2" name="Puzzle Piece"/>
            <p:cNvSpPr/>
            <p:nvPr/>
          </p:nvSpPr>
          <p:spPr>
            <a:xfrm>
              <a:off x="14175745" y="1661284"/>
              <a:ext cx="1267567" cy="1272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00A1FF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3" name="Puzzle Piece"/>
            <p:cNvSpPr/>
            <p:nvPr/>
          </p:nvSpPr>
          <p:spPr>
            <a:xfrm>
              <a:off x="14175745" y="2608741"/>
              <a:ext cx="1267567" cy="127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F9B900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4" name="Puzzle Piece"/>
            <p:cNvSpPr/>
            <p:nvPr/>
          </p:nvSpPr>
          <p:spPr>
            <a:xfrm>
              <a:off x="18258054" y="5716584"/>
              <a:ext cx="1267567" cy="1272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559" y="0"/>
                  </a:moveTo>
                  <a:cubicBezTo>
                    <a:pt x="251" y="0"/>
                    <a:pt x="0" y="250"/>
                    <a:pt x="0" y="557"/>
                  </a:cubicBezTo>
                  <a:lnTo>
                    <a:pt x="0" y="15411"/>
                  </a:lnTo>
                  <a:cubicBezTo>
                    <a:pt x="0" y="15717"/>
                    <a:pt x="251" y="15967"/>
                    <a:pt x="559" y="15967"/>
                  </a:cubicBezTo>
                  <a:lnTo>
                    <a:pt x="5699" y="15967"/>
                  </a:lnTo>
                  <a:cubicBezTo>
                    <a:pt x="6442" y="16247"/>
                    <a:pt x="6547" y="16971"/>
                    <a:pt x="6548" y="16971"/>
                  </a:cubicBezTo>
                  <a:cubicBezTo>
                    <a:pt x="6592" y="17343"/>
                    <a:pt x="6223" y="17890"/>
                    <a:pt x="6075" y="18092"/>
                  </a:cubicBezTo>
                  <a:cubicBezTo>
                    <a:pt x="5749" y="18463"/>
                    <a:pt x="5552" y="18940"/>
                    <a:pt x="5552" y="19460"/>
                  </a:cubicBezTo>
                  <a:cubicBezTo>
                    <a:pt x="5552" y="20642"/>
                    <a:pt x="6569" y="21600"/>
                    <a:pt x="7823" y="21600"/>
                  </a:cubicBezTo>
                  <a:cubicBezTo>
                    <a:pt x="9077" y="21600"/>
                    <a:pt x="10095" y="20642"/>
                    <a:pt x="10095" y="19460"/>
                  </a:cubicBezTo>
                  <a:cubicBezTo>
                    <a:pt x="10095" y="18976"/>
                    <a:pt x="9923" y="18530"/>
                    <a:pt x="9636" y="18172"/>
                  </a:cubicBezTo>
                  <a:lnTo>
                    <a:pt x="9634" y="18170"/>
                  </a:lnTo>
                  <a:cubicBezTo>
                    <a:pt x="9604" y="18133"/>
                    <a:pt x="9050" y="17422"/>
                    <a:pt x="9104" y="16971"/>
                  </a:cubicBezTo>
                  <a:cubicBezTo>
                    <a:pt x="9104" y="16971"/>
                    <a:pt x="9211" y="16247"/>
                    <a:pt x="9955" y="15967"/>
                  </a:cubicBezTo>
                  <a:lnTo>
                    <a:pt x="15373" y="15967"/>
                  </a:lnTo>
                  <a:cubicBezTo>
                    <a:pt x="15681" y="15967"/>
                    <a:pt x="15932" y="15717"/>
                    <a:pt x="15932" y="15411"/>
                  </a:cubicBezTo>
                  <a:lnTo>
                    <a:pt x="15932" y="9979"/>
                  </a:lnTo>
                  <a:cubicBezTo>
                    <a:pt x="16201" y="9201"/>
                    <a:pt x="16953" y="9092"/>
                    <a:pt x="16953" y="9092"/>
                  </a:cubicBezTo>
                  <a:cubicBezTo>
                    <a:pt x="17326" y="9047"/>
                    <a:pt x="17877" y="9415"/>
                    <a:pt x="18080" y="9562"/>
                  </a:cubicBezTo>
                  <a:cubicBezTo>
                    <a:pt x="18452" y="9888"/>
                    <a:pt x="18930" y="10084"/>
                    <a:pt x="19452" y="10084"/>
                  </a:cubicBezTo>
                  <a:cubicBezTo>
                    <a:pt x="20639" y="10084"/>
                    <a:pt x="21600" y="9070"/>
                    <a:pt x="21600" y="7820"/>
                  </a:cubicBezTo>
                  <a:cubicBezTo>
                    <a:pt x="21600" y="6571"/>
                    <a:pt x="20639" y="5559"/>
                    <a:pt x="19452" y="5559"/>
                  </a:cubicBezTo>
                  <a:cubicBezTo>
                    <a:pt x="18965" y="5559"/>
                    <a:pt x="18518" y="5731"/>
                    <a:pt x="18157" y="6018"/>
                  </a:cubicBezTo>
                  <a:lnTo>
                    <a:pt x="18157" y="6015"/>
                  </a:lnTo>
                  <a:cubicBezTo>
                    <a:pt x="18125" y="6041"/>
                    <a:pt x="17407" y="6598"/>
                    <a:pt x="16953" y="6544"/>
                  </a:cubicBezTo>
                  <a:cubicBezTo>
                    <a:pt x="16953" y="6544"/>
                    <a:pt x="16201" y="6436"/>
                    <a:pt x="15932" y="5658"/>
                  </a:cubicBezTo>
                  <a:lnTo>
                    <a:pt x="15932" y="5036"/>
                  </a:lnTo>
                  <a:lnTo>
                    <a:pt x="15932" y="557"/>
                  </a:lnTo>
                  <a:cubicBezTo>
                    <a:pt x="15932" y="250"/>
                    <a:pt x="15681" y="0"/>
                    <a:pt x="15373" y="0"/>
                  </a:cubicBezTo>
                  <a:lnTo>
                    <a:pt x="9592" y="0"/>
                  </a:lnTo>
                  <a:cubicBezTo>
                    <a:pt x="9174" y="329"/>
                    <a:pt x="9104" y="800"/>
                    <a:pt x="9104" y="800"/>
                  </a:cubicBezTo>
                  <a:cubicBezTo>
                    <a:pt x="9050" y="1253"/>
                    <a:pt x="9609" y="1969"/>
                    <a:pt x="9636" y="2001"/>
                  </a:cubicBezTo>
                  <a:lnTo>
                    <a:pt x="9634" y="2001"/>
                  </a:lnTo>
                  <a:cubicBezTo>
                    <a:pt x="9922" y="2360"/>
                    <a:pt x="10095" y="2804"/>
                    <a:pt x="10095" y="3289"/>
                  </a:cubicBezTo>
                  <a:cubicBezTo>
                    <a:pt x="10095" y="4471"/>
                    <a:pt x="9077" y="5431"/>
                    <a:pt x="7823" y="5431"/>
                  </a:cubicBezTo>
                  <a:cubicBezTo>
                    <a:pt x="6569" y="5431"/>
                    <a:pt x="5552" y="4471"/>
                    <a:pt x="5552" y="3289"/>
                  </a:cubicBezTo>
                  <a:cubicBezTo>
                    <a:pt x="5552" y="2769"/>
                    <a:pt x="5749" y="2294"/>
                    <a:pt x="6075" y="1924"/>
                  </a:cubicBezTo>
                  <a:cubicBezTo>
                    <a:pt x="6223" y="1721"/>
                    <a:pt x="6592" y="1172"/>
                    <a:pt x="6548" y="800"/>
                  </a:cubicBezTo>
                  <a:cubicBezTo>
                    <a:pt x="6548" y="800"/>
                    <a:pt x="6479" y="329"/>
                    <a:pt x="6062" y="0"/>
                  </a:cubicBezTo>
                  <a:lnTo>
                    <a:pt x="559" y="0"/>
                  </a:lnTo>
                  <a:close/>
                </a:path>
              </a:pathLst>
            </a:custGeom>
            <a:solidFill>
              <a:srgbClr val="18E7CF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1651000">
                <a:defRPr sz="6400">
                  <a:solidFill>
                    <a:srgbClr val="000000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5" name="Line"/>
            <p:cNvSpPr/>
            <p:nvPr/>
          </p:nvSpPr>
          <p:spPr>
            <a:xfrm flipV="1">
              <a:off x="3414208" y="2596530"/>
              <a:ext cx="1260668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76" name="Line"/>
            <p:cNvSpPr/>
            <p:nvPr/>
          </p:nvSpPr>
          <p:spPr>
            <a:xfrm flipH="1" flipV="1">
              <a:off x="10098213" y="3960968"/>
              <a:ext cx="1" cy="1305520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77" name="Line"/>
            <p:cNvSpPr/>
            <p:nvPr/>
          </p:nvSpPr>
          <p:spPr>
            <a:xfrm flipV="1">
              <a:off x="6894560" y="2596530"/>
              <a:ext cx="1441518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78" name="Line"/>
            <p:cNvSpPr/>
            <p:nvPr/>
          </p:nvSpPr>
          <p:spPr>
            <a:xfrm flipV="1">
              <a:off x="12341689" y="2596530"/>
              <a:ext cx="1441517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79" name="Line"/>
            <p:cNvSpPr/>
            <p:nvPr/>
          </p:nvSpPr>
          <p:spPr>
            <a:xfrm flipV="1">
              <a:off x="15499630" y="2596530"/>
              <a:ext cx="1561162" cy="1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  <p:sp>
          <p:nvSpPr>
            <p:cNvPr id="180" name="Line"/>
            <p:cNvSpPr/>
            <p:nvPr/>
          </p:nvSpPr>
          <p:spPr>
            <a:xfrm>
              <a:off x="18695694" y="4153212"/>
              <a:ext cx="1" cy="1022114"/>
            </a:xfrm>
            <a:prstGeom prst="line">
              <a:avLst/>
            </a:prstGeom>
            <a:noFill/>
            <a:ln w="203200" cap="flat">
              <a:solidFill>
                <a:srgbClr val="535353"/>
              </a:solidFill>
              <a:prstDash val="solid"/>
              <a:miter lim="400000"/>
              <a:tailEnd type="stealth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l" defTabSz="3656867">
                <a:defRPr sz="7200">
                  <a:solidFill>
                    <a:srgbClr val="000000"/>
                  </a:solidFill>
                  <a:latin typeface="Gilroy"/>
                  <a:ea typeface="Gilroy"/>
                  <a:cs typeface="Gilroy"/>
                  <a:sym typeface="Gilroy"/>
                </a:defRPr>
              </a:pPr>
            </a:p>
          </p:txBody>
        </p:sp>
      </p:grpSp>
      <p:sp>
        <p:nvSpPr>
          <p:cNvPr id="182" name="LLM"/>
          <p:cNvSpPr txBox="1"/>
          <p:nvPr/>
        </p:nvSpPr>
        <p:spPr>
          <a:xfrm>
            <a:off x="20018753" y="3220879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LLM</a:t>
            </a:r>
          </a:p>
        </p:txBody>
      </p:sp>
      <p:sp>
        <p:nvSpPr>
          <p:cNvPr id="183" name="Text embedding"/>
          <p:cNvSpPr txBox="1"/>
          <p:nvPr/>
        </p:nvSpPr>
        <p:spPr>
          <a:xfrm>
            <a:off x="9854156" y="3220879"/>
            <a:ext cx="581639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Text embedding</a:t>
            </a:r>
          </a:p>
        </p:txBody>
      </p:sp>
      <p:sp>
        <p:nvSpPr>
          <p:cNvPr id="184" name="Prompt"/>
          <p:cNvSpPr txBox="1"/>
          <p:nvPr/>
        </p:nvSpPr>
        <p:spPr>
          <a:xfrm>
            <a:off x="10629648" y="10092715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Prompt</a:t>
            </a:r>
          </a:p>
        </p:txBody>
      </p:sp>
      <p:sp>
        <p:nvSpPr>
          <p:cNvPr id="185" name="Prompt"/>
          <p:cNvSpPr txBox="1"/>
          <p:nvPr/>
        </p:nvSpPr>
        <p:spPr>
          <a:xfrm>
            <a:off x="15271819" y="7120816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Prompt</a:t>
            </a:r>
          </a:p>
        </p:txBody>
      </p:sp>
      <p:sp>
        <p:nvSpPr>
          <p:cNvPr id="186" name="Fact"/>
          <p:cNvSpPr txBox="1"/>
          <p:nvPr/>
        </p:nvSpPr>
        <p:spPr>
          <a:xfrm>
            <a:off x="15670635" y="3598797"/>
            <a:ext cx="2860256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Fact</a:t>
            </a:r>
          </a:p>
        </p:txBody>
      </p:sp>
      <p:sp>
        <p:nvSpPr>
          <p:cNvPr id="187" name="Fact"/>
          <p:cNvSpPr txBox="1"/>
          <p:nvPr/>
        </p:nvSpPr>
        <p:spPr>
          <a:xfrm>
            <a:off x="6369960" y="2055179"/>
            <a:ext cx="1726617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Fact</a:t>
            </a:r>
          </a:p>
        </p:txBody>
      </p:sp>
      <p:sp>
        <p:nvSpPr>
          <p:cNvPr id="188" name="Knowledge base CRM, epasts"/>
          <p:cNvSpPr txBox="1"/>
          <p:nvPr/>
        </p:nvSpPr>
        <p:spPr>
          <a:xfrm>
            <a:off x="1401180" y="7025937"/>
            <a:ext cx="7381370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Knowledge base</a:t>
            </a:r>
            <a:br/>
            <a:r>
              <a:t>CRM, epasts</a:t>
            </a:r>
          </a:p>
        </p:txBody>
      </p:sp>
      <p:sp>
        <p:nvSpPr>
          <p:cNvPr id="189" name="Response"/>
          <p:cNvSpPr txBox="1"/>
          <p:nvPr/>
        </p:nvSpPr>
        <p:spPr>
          <a:xfrm>
            <a:off x="20018753" y="10292357"/>
            <a:ext cx="17266178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>
            <a:lvl1pPr indent="12700" algn="l" defTabSz="821531">
              <a:defRPr b="1" sz="4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Response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Accuracy over 90%, quality score 7.63</a:t>
            </a:r>
          </a:p>
        </p:txBody>
      </p:sp>
      <p:pic>
        <p:nvPicPr>
          <p:cNvPr id="19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6911" y="3934488"/>
            <a:ext cx="23610178" cy="35684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1645" y="7322801"/>
            <a:ext cx="23360710" cy="35307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Best text embeddings on market</a:t>
            </a:r>
          </a:p>
        </p:txBody>
      </p:sp>
      <p:pic>
        <p:nvPicPr>
          <p:cNvPr id="20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2011072"/>
            <a:ext cx="24384001" cy="52190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0727" y="7168496"/>
            <a:ext cx="24384001" cy="52190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Scientific competency </a:t>
            </a:r>
          </a:p>
        </p:txBody>
      </p:sp>
      <p:pic>
        <p:nvPicPr>
          <p:cNvPr id="20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02059" y="5314233"/>
            <a:ext cx="11137901" cy="7505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5022" y="5338950"/>
            <a:ext cx="8714856" cy="7910407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ASYA.AI have published multiple scienitific publications in this field, for example,  largest dataset in Latvian language for sentiment analysis using LLMs…"/>
          <p:cNvSpPr txBox="1"/>
          <p:nvPr>
            <p:ph type="body" sz="quarter" idx="4294967295"/>
          </p:nvPr>
        </p:nvSpPr>
        <p:spPr>
          <a:xfrm>
            <a:off x="792258" y="2275152"/>
            <a:ext cx="22315524" cy="2217225"/>
          </a:xfrm>
          <a:prstGeom prst="rect">
            <a:avLst/>
          </a:prstGeom>
        </p:spPr>
        <p:txBody>
          <a:bodyPr/>
          <a:lstStyle/>
          <a:p>
            <a:pPr marL="0" indent="0" defTabSz="511809">
              <a:lnSpc>
                <a:spcPct val="100000"/>
              </a:lnSpc>
              <a:spcBef>
                <a:spcPts val="0"/>
              </a:spcBef>
              <a:buSzTx/>
              <a:buNone/>
              <a:defRPr b="1" sz="3409">
                <a:solidFill>
                  <a:schemeClr val="accent5"/>
                </a:solidFill>
              </a:defRPr>
            </a:pPr>
            <a:r>
              <a:t>ASYA.AI have published multiple scienitific publications in this field, for example, </a:t>
            </a:r>
            <a:br/>
            <a:r>
              <a:t>largest dataset in Latvian language for sentiment analysis using LLMs</a:t>
            </a:r>
          </a:p>
          <a:p>
            <a:pPr marL="0" indent="0" defTabSz="511809">
              <a:lnSpc>
                <a:spcPct val="100000"/>
              </a:lnSpc>
              <a:spcBef>
                <a:spcPts val="0"/>
              </a:spcBef>
              <a:buSzTx/>
              <a:buNone/>
              <a:defRPr b="1" sz="3409"/>
            </a:pPr>
            <a:r>
              <a:t>"Using Large Language Models to Improve Sentiment Analysis in Latvian language", Pauls Purvins, Evalds Urtans, Vairis Caune, ICIC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Our clients</a:t>
            </a:r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95274" y="3813071"/>
            <a:ext cx="4862282" cy="2564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82176" y="7188417"/>
            <a:ext cx="4165601" cy="195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86745" y="4200167"/>
            <a:ext cx="4546601" cy="179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061469" y="7284289"/>
            <a:ext cx="5410201" cy="1498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Box 3"/>
          <p:cNvSpPr txBox="1"/>
          <p:nvPr/>
        </p:nvSpPr>
        <p:spPr>
          <a:xfrm>
            <a:off x="763884" y="546465"/>
            <a:ext cx="23137688" cy="137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l" defTabSz="1828433">
              <a:defRPr b="1" sz="8400">
                <a:solidFill>
                  <a:srgbClr val="262626"/>
                </a:solidFill>
                <a:latin typeface="Gilroy"/>
                <a:ea typeface="Gilroy"/>
                <a:cs typeface="Gilroy"/>
                <a:sym typeface="Gilroy"/>
              </a:defRPr>
            </a:lvl1pPr>
          </a:lstStyle>
          <a:p>
            <a:pPr/>
            <a:r>
              <a:t>Tet čatbota rezultāti</a:t>
            </a:r>
          </a:p>
        </p:txBody>
      </p:sp>
      <p:sp>
        <p:nvSpPr>
          <p:cNvPr id="221" name="Pilots limitēts uz 400 faktiem un jautājumu testa kopu"/>
          <p:cNvSpPr txBox="1"/>
          <p:nvPr>
            <p:ph type="body" sz="quarter" idx="4294967295"/>
          </p:nvPr>
        </p:nvSpPr>
        <p:spPr>
          <a:xfrm>
            <a:off x="963221" y="1957018"/>
            <a:ext cx="13461953" cy="984593"/>
          </a:xfrm>
          <a:prstGeom prst="rect">
            <a:avLst/>
          </a:prstGeom>
        </p:spPr>
        <p:txBody>
          <a:bodyPr/>
          <a:lstStyle>
            <a:lvl1pPr marL="0" indent="0" defTabSz="619125">
              <a:lnSpc>
                <a:spcPct val="100000"/>
              </a:lnSpc>
              <a:spcBef>
                <a:spcPts val="0"/>
              </a:spcBef>
              <a:buSzTx/>
              <a:buNone/>
              <a:defRPr b="1" sz="4125"/>
            </a:lvl1pPr>
          </a:lstStyle>
          <a:p>
            <a:pPr/>
            <a:r>
              <a:t>Pilots limitēts uz 400 faktiem un jautājumu testa kopu</a:t>
            </a:r>
          </a:p>
        </p:txBody>
      </p:sp>
      <p:sp>
        <p:nvSpPr>
          <p:cNvPr id="222" name="Jautājums: Kā atteikties no interneta?…"/>
          <p:cNvSpPr txBox="1"/>
          <p:nvPr/>
        </p:nvSpPr>
        <p:spPr>
          <a:xfrm>
            <a:off x="790801" y="3262984"/>
            <a:ext cx="21194382" cy="4615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825500">
              <a:defRPr sz="3300">
                <a:solidFill>
                  <a:srgbClr val="000000"/>
                </a:solidFill>
              </a:defRPr>
            </a:pPr>
            <a:r>
              <a:t>Jautājums: Kā atteikties no interneta?</a:t>
            </a:r>
            <a:br/>
          </a:p>
          <a:p>
            <a:pPr algn="l" defTabSz="825500">
              <a:defRPr sz="3300">
                <a:solidFill>
                  <a:srgbClr val="000000"/>
                </a:solidFill>
              </a:defRPr>
            </a:pPr>
            <a:r>
              <a:t>Testa atbilde: Ja vēlies atteikties no Tet pakalpojuma, kuru lieto, tad izmanto saziņas formu. Ātrākais veids, kā piekļūt saziņas formai, ir spiest šeit . </a:t>
            </a:r>
            <a:br/>
          </a:p>
        </p:txBody>
      </p:sp>
      <p:pic>
        <p:nvPicPr>
          <p:cNvPr id="2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5173" y="5699829"/>
            <a:ext cx="14315287" cy="71097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