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hape 1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Jautājums Latvijas vēstures eksāmenā:</a:t>
            </a:r>
            <a:br/>
            <a:r>
              <a:t>"Apraksti agrāro reformu tā ieguvumus un negatīvās sekas? Vai šadu reformu varētu veikt mūsdienās, kāpēc?"</a:t>
            </a:r>
          </a:p>
          <a:p>
            <a:pPr/>
            <a:r>
              <a:t>Write the Answer in "1 paragraph" using "Factual References with Numbers":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hape 3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LangChain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 anchor="t"/>
          <a:lstStyle>
            <a:lvl1pPr algn="l" defTabSz="2438338">
              <a:lnSpc>
                <a:spcPct val="80000"/>
              </a:lnSpc>
              <a:defRPr b="1" spc="-170" sz="8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18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19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 anchor="t"/>
          <a:lstStyle>
            <a:lvl1pPr marL="6096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1pPr>
            <a:lvl2pPr marL="12192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2pPr>
            <a:lvl3pPr marL="18288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3pPr>
            <a:lvl4pPr marL="24384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4pPr>
            <a:lvl5pPr marL="30480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Close-up black and white photo of intricate building architecture"/>
          <p:cNvSpPr/>
          <p:nvPr>
            <p:ph type="pic" idx="22"/>
          </p:nvPr>
        </p:nvSpPr>
        <p:spPr>
          <a:xfrm>
            <a:off x="12192000" y="-1341967"/>
            <a:ext cx="10922000" cy="163999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 anchor="t"/>
          <a:lstStyle>
            <a:lvl1pPr algn="l" defTabSz="2438338">
              <a:lnSpc>
                <a:spcPct val="80000"/>
              </a:lnSpc>
              <a:defRPr b="1" spc="-168" sz="8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44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 anchor="t"/>
          <a:lstStyle>
            <a:lvl1pPr marL="6096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1pPr>
            <a:lvl2pPr marL="12192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2pPr>
            <a:lvl3pPr marL="18288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3pPr>
            <a:lvl4pPr marL="24384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4pPr>
            <a:lvl5pPr marL="30480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5" name="Close-up black and white photo of intricate building architecture"/>
          <p:cNvSpPr/>
          <p:nvPr>
            <p:ph type="pic" idx="22"/>
          </p:nvPr>
        </p:nvSpPr>
        <p:spPr>
          <a:xfrm>
            <a:off x="12192000" y="-1341967"/>
            <a:ext cx="10922000" cy="163999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-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21848959" y="12319000"/>
            <a:ext cx="537973" cy="5588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defRPr sz="3000">
                <a:solidFill>
                  <a:srgbClr val="00919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4" name="Shape 674"/>
          <p:cNvSpPr/>
          <p:nvPr>
            <p:ph type="pic" sz="quarter" idx="21"/>
          </p:nvPr>
        </p:nvSpPr>
        <p:spPr>
          <a:xfrm>
            <a:off x="15628450" y="5691620"/>
            <a:ext cx="4461705" cy="4473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Shape 674"/>
          <p:cNvSpPr/>
          <p:nvPr>
            <p:ph type="pic" sz="quarter" idx="22"/>
          </p:nvPr>
        </p:nvSpPr>
        <p:spPr>
          <a:xfrm>
            <a:off x="18980602" y="2507694"/>
            <a:ext cx="4461705" cy="44731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6" name="Shape 674"/>
          <p:cNvSpPr/>
          <p:nvPr>
            <p:ph type="pic" sz="quarter" idx="23"/>
          </p:nvPr>
        </p:nvSpPr>
        <p:spPr>
          <a:xfrm>
            <a:off x="12251586" y="2507694"/>
            <a:ext cx="4461705" cy="44731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LM Prompt Engineering ba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LLM Prompt Engineering basics</a:t>
            </a:r>
          </a:p>
        </p:txBody>
      </p:sp>
      <p:sp>
        <p:nvSpPr>
          <p:cNvPr id="166" name="Asoc. Prof. Evalds Urtan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Asoc. Prof. Evalds Urtans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53243" y="687057"/>
            <a:ext cx="7443805" cy="11910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ttention mechanism"/>
          <p:cNvSpPr txBox="1"/>
          <p:nvPr>
            <p:ph type="title"/>
          </p:nvPr>
        </p:nvSpPr>
        <p:spPr>
          <a:xfrm>
            <a:off x="635000" y="10644037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Attention mechanism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4838" y="2368743"/>
            <a:ext cx="20644527" cy="7608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5250" y="1555750"/>
            <a:ext cx="16573500" cy="1060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ttention mechanism"/>
          <p:cNvSpPr txBox="1"/>
          <p:nvPr>
            <p:ph type="title"/>
          </p:nvPr>
        </p:nvSpPr>
        <p:spPr>
          <a:xfrm>
            <a:off x="783080" y="8978126"/>
            <a:ext cx="23114001" cy="2006601"/>
          </a:xfrm>
          <a:prstGeom prst="rect">
            <a:avLst/>
          </a:prstGeom>
        </p:spPr>
        <p:txBody>
          <a:bodyPr/>
          <a:lstStyle/>
          <a:p>
            <a:pPr/>
            <a:r>
              <a:t>Attention mechanism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2200" y="5118100"/>
            <a:ext cx="14579600" cy="347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3"/>
          <p:cNvSpPr txBox="1"/>
          <p:nvPr/>
        </p:nvSpPr>
        <p:spPr>
          <a:xfrm>
            <a:off x="763884" y="546465"/>
            <a:ext cx="16432913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pPr/>
            <a:r>
              <a:t>Attention mechanism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765" y="4601575"/>
            <a:ext cx="13318808" cy="763375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BERT (Google), GPT (OpenAI),  2018…"/>
          <p:cNvSpPr txBox="1"/>
          <p:nvPr/>
        </p:nvSpPr>
        <p:spPr>
          <a:xfrm>
            <a:off x="13862465" y="4576762"/>
            <a:ext cx="17266178" cy="750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234768" indent="-222068" algn="l" defTabSz="821531">
              <a:buSzPct val="100000"/>
              <a:buChar char="•  "/>
              <a:defRPr sz="4800">
                <a:latin typeface="Gilroy"/>
                <a:ea typeface="Gilroy"/>
                <a:cs typeface="Gilroy"/>
                <a:sym typeface="Gilroy"/>
              </a:defRPr>
            </a:pPr>
            <a:r>
              <a:t>BERT (Google), GPT (OpenAI), </a:t>
            </a:r>
            <a:br/>
            <a:r>
              <a:t>2018</a:t>
            </a:r>
          </a:p>
          <a:p>
            <a:pPr marL="234768" indent="-222068" algn="l" defTabSz="821531">
              <a:buSzPct val="100000"/>
              <a:buChar char="•  "/>
              <a:defRPr sz="4800">
                <a:latin typeface="Gilroy"/>
                <a:ea typeface="Gilroy"/>
                <a:cs typeface="Gilroy"/>
                <a:sym typeface="Gilroy"/>
              </a:defRPr>
            </a:pPr>
          </a:p>
          <a:p>
            <a:pPr marL="234768" indent="-222068" algn="l" defTabSz="821531">
              <a:buSzPct val="100000"/>
              <a:buChar char="•  "/>
              <a:defRPr sz="4800">
                <a:latin typeface="Gilroy"/>
                <a:ea typeface="Gilroy"/>
                <a:cs typeface="Gilroy"/>
                <a:sym typeface="Gilroy"/>
              </a:defRPr>
            </a:pPr>
            <a:r>
              <a:t>Limited contect window</a:t>
            </a:r>
            <a:br/>
            <a:r>
              <a:t>~3380 tokens** (or tradeoffs,200k)</a:t>
            </a:r>
          </a:p>
          <a:p>
            <a:pPr algn="l" defTabSz="821531">
              <a:defRPr sz="4800">
                <a:latin typeface="Gilroy"/>
                <a:ea typeface="Gilroy"/>
                <a:cs typeface="Gilroy"/>
                <a:sym typeface="Gilroy"/>
              </a:defRPr>
            </a:pPr>
            <a:r>
              <a:t>GPU 40GB </a:t>
            </a:r>
            <a:endParaRPr>
              <a:solidFill>
                <a:srgbClr val="FF2600"/>
              </a:solidFill>
            </a:endParaRPr>
          </a:p>
          <a:p>
            <a:pPr algn="l" defTabSz="821531">
              <a:defRPr sz="4800">
                <a:latin typeface="Gilroy"/>
                <a:ea typeface="Gilroy"/>
                <a:cs typeface="Gilroy"/>
                <a:sym typeface="Gilroy"/>
              </a:defRPr>
            </a:pPr>
          </a:p>
          <a:p>
            <a:pPr marL="234768" indent="-222068" algn="l" defTabSz="821531">
              <a:buSzPct val="100000"/>
              <a:buChar char="•  "/>
              <a:defRPr sz="4800">
                <a:latin typeface="Gilroy"/>
                <a:ea typeface="Gilroy"/>
                <a:cs typeface="Gilroy"/>
                <a:sym typeface="Gilroy"/>
              </a:defRPr>
            </a:pPr>
            <a:r>
              <a:t>Training datasets:</a:t>
            </a:r>
          </a:p>
          <a:p>
            <a:pPr algn="l" defTabSz="821531">
              <a:defRPr sz="4800">
                <a:latin typeface="Gilroy"/>
                <a:ea typeface="Gilroy"/>
                <a:cs typeface="Gilroy"/>
                <a:sym typeface="Gilroy"/>
              </a:defRPr>
            </a:pPr>
            <a:r>
              <a:t>Common Crawl, Wikipedia, </a:t>
            </a:r>
          </a:p>
          <a:p>
            <a:pPr algn="l" defTabSz="821531">
              <a:defRPr sz="4800">
                <a:latin typeface="Gilroy"/>
                <a:ea typeface="Gilroy"/>
                <a:cs typeface="Gilroy"/>
                <a:sym typeface="Gilroy"/>
              </a:defRPr>
            </a:pPr>
            <a:r>
              <a:t>Reddit comments, utt.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Use-ca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Use-cases</a:t>
            </a:r>
          </a:p>
        </p:txBody>
      </p:sp>
      <p:sp>
        <p:nvSpPr>
          <p:cNvPr id="214" name="1. ChatGPT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t>1. ChatGPT</a:t>
            </a:r>
          </a:p>
          <a:p>
            <a:pPr algn="l"/>
            <a:r>
              <a:t>2. ChatGPT + Sources</a:t>
            </a:r>
          </a:p>
          <a:p>
            <a:pPr algn="l"/>
            <a:r>
              <a:t>3. RAG systems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9874" y="3287399"/>
            <a:ext cx="10223501" cy="8424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1. ChatGPT al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ChatGPT alone</a:t>
            </a:r>
          </a:p>
        </p:txBody>
      </p:sp>
      <p:sp>
        <p:nvSpPr>
          <p:cNvPr id="219" name="Jautājums Latvijas vēsturē:  &quot;Apraksti agrāro reformu tās ieguvumus un negatīvās sekas? Vai šadu reformu varētu veikt mūsdienās, kāpēc?&quot;"/>
          <p:cNvSpPr txBox="1"/>
          <p:nvPr>
            <p:ph type="body" sz="quarter" idx="1"/>
          </p:nvPr>
        </p:nvSpPr>
        <p:spPr>
          <a:xfrm>
            <a:off x="1651000" y="7640243"/>
            <a:ext cx="10223500" cy="4615257"/>
          </a:xfrm>
          <a:prstGeom prst="rect">
            <a:avLst/>
          </a:prstGeom>
        </p:spPr>
        <p:txBody>
          <a:bodyPr/>
          <a:lstStyle/>
          <a:p>
            <a:pPr algn="l" defTabSz="759459">
              <a:defRPr sz="4968"/>
            </a:pPr>
            <a:r>
              <a:t>Jautājums Latvijas vēsturē:</a:t>
            </a:r>
            <a:br/>
            <a:br/>
            <a:r>
              <a:t>"Apraksti agrāro reformu tās ieguvumus un negatīvās sekas? Vai šadu reformu varētu veikt mūsdienās, kāpēc?"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9874" y="3287399"/>
            <a:ext cx="10223501" cy="8424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1. ChatGPT al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ChatGPT alone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41350" y="1022350"/>
            <a:ext cx="9182100" cy="1167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2. ChatGPT + 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ChatGPT + Sources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7791" y="1814252"/>
            <a:ext cx="10825071" cy="965569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* Valoda"/>
          <p:cNvSpPr txBox="1"/>
          <p:nvPr/>
        </p:nvSpPr>
        <p:spPr>
          <a:xfrm>
            <a:off x="757906" y="12329051"/>
            <a:ext cx="150457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pPr/>
            <a:r>
              <a:t>* Valoda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2. ChatGPT + 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ChatGPT + Sources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67835" y="1151523"/>
            <a:ext cx="10492837" cy="10655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2. ChatGPT + Sources + Exam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ChatGPT + Sources + Examples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7854" y="226940"/>
            <a:ext cx="9079324" cy="1326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Box 3"/>
          <p:cNvSpPr txBox="1"/>
          <p:nvPr/>
        </p:nvSpPr>
        <p:spPr>
          <a:xfrm>
            <a:off x="763884" y="546465"/>
            <a:ext cx="16432913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pPr/>
            <a:r>
              <a:t>Time series - RNN, LSTM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7676" y="5138524"/>
            <a:ext cx="13114765" cy="5724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7835" y="2313033"/>
            <a:ext cx="10285408" cy="2044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2. ChatGPT + Sources + Exam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ChatGPT + Sources + Examples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4" name="* Valoda"/>
          <p:cNvSpPr txBox="1"/>
          <p:nvPr/>
        </p:nvSpPr>
        <p:spPr>
          <a:xfrm>
            <a:off x="757906" y="12329051"/>
            <a:ext cx="150457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pPr/>
            <a:r>
              <a:t>* Valoda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70159" y="2007170"/>
            <a:ext cx="10724482" cy="7968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andy path between two hills leading to the ocean" descr="Sandy path between two hills leading to the oce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896" t="0" r="46" b="0"/>
          <a:stretch>
            <a:fillRect/>
          </a:stretch>
        </p:blipFill>
        <p:spPr>
          <a:xfrm>
            <a:off x="13165981" y="952500"/>
            <a:ext cx="9525001" cy="11468100"/>
          </a:xfrm>
          <a:prstGeom prst="rect">
            <a:avLst/>
          </a:prstGeom>
        </p:spPr>
      </p:pic>
      <p:sp>
        <p:nvSpPr>
          <p:cNvPr id="248" name="Improvisation thea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Improvisation</a:t>
            </a:r>
            <a:br/>
            <a:r>
              <a:t>theatre</a:t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hatGPT =  Language transfor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ChatGPT = </a:t>
            </a:r>
            <a:br/>
            <a:r>
              <a:t>Language transformation 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4442" y="1409183"/>
            <a:ext cx="10223501" cy="1022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anguage Models are Few-Shot Learn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Language Models are Few-Shot Learners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7" name="2020 year,  Fundamental publication, OpenAI"/>
          <p:cNvSpPr txBox="1"/>
          <p:nvPr>
            <p:ph type="body" sz="quarter" idx="1"/>
          </p:nvPr>
        </p:nvSpPr>
        <p:spPr>
          <a:xfrm>
            <a:off x="1651000" y="7640243"/>
            <a:ext cx="10223500" cy="4615257"/>
          </a:xfrm>
          <a:prstGeom prst="rect">
            <a:avLst/>
          </a:prstGeom>
        </p:spPr>
        <p:txBody>
          <a:bodyPr/>
          <a:lstStyle/>
          <a:p>
            <a:pPr algn="l"/>
            <a:r>
              <a:t>2020 year, </a:t>
            </a:r>
            <a:br/>
            <a:r>
              <a:t>Fundamental publication, OpenAI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15952" y="-836194"/>
            <a:ext cx="8232896" cy="14638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Heron flying low over a beach with a short fence in the foreground" descr="Heron flying low over a beach with a short fence in the fore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640" t="0" r="26640" b="0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261" name="Prompt engineering  &quot;LEGO pieces&quot;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Prompt engineering </a:t>
            </a:r>
            <a:br/>
            <a:r>
              <a:t>"LEGO pieces"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rompt engineering  &quot;LEGO pieces&quot;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0065">
              <a:defRPr sz="7056"/>
            </a:pPr>
            <a:r>
              <a:t>Prompt engineering </a:t>
            </a:r>
            <a:br/>
            <a:r>
              <a:t>"LEGO pieces"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6" name="Context"/>
          <p:cNvSpPr/>
          <p:nvPr/>
        </p:nvSpPr>
        <p:spPr>
          <a:xfrm>
            <a:off x="5326379" y="5666975"/>
            <a:ext cx="3164256" cy="1270001"/>
          </a:xfrm>
          <a:prstGeom prst="roundRect">
            <a:avLst>
              <a:gd name="adj" fmla="val 15000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267" name="Facts"/>
          <p:cNvSpPr/>
          <p:nvPr/>
        </p:nvSpPr>
        <p:spPr>
          <a:xfrm>
            <a:off x="14001562" y="5666975"/>
            <a:ext cx="3164255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Facts</a:t>
            </a:r>
          </a:p>
        </p:txBody>
      </p:sp>
      <p:sp>
        <p:nvSpPr>
          <p:cNvPr id="268" name="Examples"/>
          <p:cNvSpPr/>
          <p:nvPr/>
        </p:nvSpPr>
        <p:spPr>
          <a:xfrm>
            <a:off x="18339153" y="5666975"/>
            <a:ext cx="3164255" cy="1270001"/>
          </a:xfrm>
          <a:prstGeom prst="roundRect">
            <a:avLst>
              <a:gd name="adj" fmla="val 15000"/>
            </a:avLst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Examples</a:t>
            </a:r>
          </a:p>
        </p:txBody>
      </p:sp>
      <p:sp>
        <p:nvSpPr>
          <p:cNvPr id="269" name="Task"/>
          <p:cNvSpPr/>
          <p:nvPr/>
        </p:nvSpPr>
        <p:spPr>
          <a:xfrm>
            <a:off x="1069872" y="5666975"/>
            <a:ext cx="3164255" cy="1270001"/>
          </a:xfrm>
          <a:prstGeom prst="roundRect">
            <a:avLst>
              <a:gd name="adj" fmla="val 15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Task</a:t>
            </a:r>
          </a:p>
        </p:txBody>
      </p:sp>
      <p:sp>
        <p:nvSpPr>
          <p:cNvPr id="270" name="Persona"/>
          <p:cNvSpPr/>
          <p:nvPr/>
        </p:nvSpPr>
        <p:spPr>
          <a:xfrm>
            <a:off x="5326379" y="7226300"/>
            <a:ext cx="3164256" cy="1270000"/>
          </a:xfrm>
          <a:prstGeom prst="roundRect">
            <a:avLst>
              <a:gd name="adj" fmla="val 15000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Persona</a:t>
            </a:r>
          </a:p>
        </p:txBody>
      </p:sp>
      <p:sp>
        <p:nvSpPr>
          <p:cNvPr id="271" name="Format"/>
          <p:cNvSpPr/>
          <p:nvPr/>
        </p:nvSpPr>
        <p:spPr>
          <a:xfrm>
            <a:off x="9704512" y="5694796"/>
            <a:ext cx="3164255" cy="1270001"/>
          </a:xfrm>
          <a:prstGeom prst="roundRect">
            <a:avLst>
              <a:gd name="adj" fmla="val 15000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Format</a:t>
            </a:r>
          </a:p>
        </p:txBody>
      </p:sp>
      <p:sp>
        <p:nvSpPr>
          <p:cNvPr id="272" name="Tone"/>
          <p:cNvSpPr/>
          <p:nvPr/>
        </p:nvSpPr>
        <p:spPr>
          <a:xfrm>
            <a:off x="9704512" y="7254121"/>
            <a:ext cx="3164255" cy="1270001"/>
          </a:xfrm>
          <a:prstGeom prst="roundRect">
            <a:avLst>
              <a:gd name="adj" fmla="val 15000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Tone</a:t>
            </a:r>
          </a:p>
        </p:txBody>
      </p:sp>
      <p:sp>
        <p:nvSpPr>
          <p:cNvPr id="273" name="Search e"/>
          <p:cNvSpPr/>
          <p:nvPr/>
        </p:nvSpPr>
        <p:spPr>
          <a:xfrm>
            <a:off x="14463004" y="2988863"/>
            <a:ext cx="2241371" cy="135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chemeClr val="accent1">
                    <a:lumOff val="-135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Search e</a:t>
            </a:r>
          </a:p>
        </p:txBody>
      </p:sp>
      <p:sp>
        <p:nvSpPr>
          <p:cNvPr id="274" name="Search"/>
          <p:cNvSpPr/>
          <p:nvPr/>
        </p:nvSpPr>
        <p:spPr>
          <a:xfrm>
            <a:off x="18800595" y="2988863"/>
            <a:ext cx="2241371" cy="135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chemeClr val="accent1">
                    <a:lumOff val="-135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Search   </a:t>
            </a:r>
          </a:p>
        </p:txBody>
      </p:sp>
      <p:sp>
        <p:nvSpPr>
          <p:cNvPr id="275" name="Arrow"/>
          <p:cNvSpPr/>
          <p:nvPr/>
        </p:nvSpPr>
        <p:spPr>
          <a:xfrm rot="5404276">
            <a:off x="19395120" y="4612555"/>
            <a:ext cx="1052365" cy="79436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6" name="Arrow"/>
          <p:cNvSpPr/>
          <p:nvPr/>
        </p:nvSpPr>
        <p:spPr>
          <a:xfrm rot="5404276">
            <a:off x="15057528" y="4612555"/>
            <a:ext cx="1052366" cy="79436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7" name="Arrow"/>
          <p:cNvSpPr/>
          <p:nvPr/>
        </p:nvSpPr>
        <p:spPr>
          <a:xfrm rot="31377">
            <a:off x="13011915" y="5898603"/>
            <a:ext cx="807137" cy="808659"/>
          </a:xfrm>
          <a:prstGeom prst="rightArrow">
            <a:avLst>
              <a:gd name="adj1" fmla="val 32000"/>
              <a:gd name="adj2" fmla="val 6298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8" name="Arrow"/>
          <p:cNvSpPr/>
          <p:nvPr/>
        </p:nvSpPr>
        <p:spPr>
          <a:xfrm rot="31377">
            <a:off x="17349506" y="5898603"/>
            <a:ext cx="807137" cy="808659"/>
          </a:xfrm>
          <a:prstGeom prst="rightArrow">
            <a:avLst>
              <a:gd name="adj1" fmla="val 32000"/>
              <a:gd name="adj2" fmla="val 6298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Arrow"/>
          <p:cNvSpPr/>
          <p:nvPr/>
        </p:nvSpPr>
        <p:spPr>
          <a:xfrm rot="5404276">
            <a:off x="19446209" y="7400697"/>
            <a:ext cx="1052366" cy="79436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0" name="GPT4"/>
          <p:cNvSpPr/>
          <p:nvPr/>
        </p:nvSpPr>
        <p:spPr>
          <a:xfrm>
            <a:off x="18851684" y="8639284"/>
            <a:ext cx="2241372" cy="135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chemeClr val="accent1">
                    <a:lumOff val="-135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GPT4</a:t>
            </a:r>
          </a:p>
        </p:txBody>
      </p:sp>
      <p:sp>
        <p:nvSpPr>
          <p:cNvPr id="281" name="Arrow"/>
          <p:cNvSpPr/>
          <p:nvPr/>
        </p:nvSpPr>
        <p:spPr>
          <a:xfrm rot="5404276">
            <a:off x="19446209" y="10434442"/>
            <a:ext cx="1052366" cy="79436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2" name="Result"/>
          <p:cNvSpPr/>
          <p:nvPr/>
        </p:nvSpPr>
        <p:spPr>
          <a:xfrm>
            <a:off x="18390243" y="11660330"/>
            <a:ext cx="3164255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Result</a:t>
            </a:r>
          </a:p>
        </p:txBody>
      </p:sp>
      <p:sp>
        <p:nvSpPr>
          <p:cNvPr id="283" name="Chain of…"/>
          <p:cNvSpPr/>
          <p:nvPr/>
        </p:nvSpPr>
        <p:spPr>
          <a:xfrm>
            <a:off x="13576816" y="11660330"/>
            <a:ext cx="3164255" cy="1270001"/>
          </a:xfrm>
          <a:prstGeom prst="roundRect">
            <a:avLst>
              <a:gd name="adj" fmla="val 15000"/>
            </a:avLst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Chain of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thought</a:t>
            </a:r>
          </a:p>
        </p:txBody>
      </p:sp>
      <p:sp>
        <p:nvSpPr>
          <p:cNvPr id="284" name="Arrow"/>
          <p:cNvSpPr/>
          <p:nvPr/>
        </p:nvSpPr>
        <p:spPr>
          <a:xfrm rot="10750522">
            <a:off x="17033146" y="11898228"/>
            <a:ext cx="1052366" cy="79436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5" name="Arrow"/>
          <p:cNvSpPr/>
          <p:nvPr/>
        </p:nvSpPr>
        <p:spPr>
          <a:xfrm rot="18995316">
            <a:off x="16535086" y="10170097"/>
            <a:ext cx="2137662" cy="79436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6" name="Arrow"/>
          <p:cNvSpPr/>
          <p:nvPr/>
        </p:nvSpPr>
        <p:spPr>
          <a:xfrm rot="31377">
            <a:off x="8714866" y="5898603"/>
            <a:ext cx="807137" cy="808659"/>
          </a:xfrm>
          <a:prstGeom prst="rightArrow">
            <a:avLst>
              <a:gd name="adj1" fmla="val 32000"/>
              <a:gd name="adj2" fmla="val 6298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Arrow"/>
          <p:cNvSpPr/>
          <p:nvPr/>
        </p:nvSpPr>
        <p:spPr>
          <a:xfrm rot="31377">
            <a:off x="4417817" y="5898603"/>
            <a:ext cx="807136" cy="808659"/>
          </a:xfrm>
          <a:prstGeom prst="rightArrow">
            <a:avLst>
              <a:gd name="adj1" fmla="val 32000"/>
              <a:gd name="adj2" fmla="val 6298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0703" y="-2081521"/>
            <a:ext cx="19260541" cy="186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First words"/>
          <p:cNvSpPr txBox="1"/>
          <p:nvPr>
            <p:ph type="title"/>
          </p:nvPr>
        </p:nvSpPr>
        <p:spPr>
          <a:xfrm>
            <a:off x="-5881540" y="355600"/>
            <a:ext cx="21005801" cy="2286000"/>
          </a:xfrm>
          <a:prstGeom prst="rect">
            <a:avLst/>
          </a:prstGeom>
        </p:spPr>
        <p:txBody>
          <a:bodyPr/>
          <a:lstStyle/>
          <a:p>
            <a:pPr/>
            <a:r>
              <a:t>First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andy path between two hills leading to the ocean" descr="Sandy path between two hills leading to the oce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2400"/>
          <a:stretch>
            <a:fillRect/>
          </a:stretch>
        </p:blipFill>
        <p:spPr>
          <a:xfrm>
            <a:off x="13169900" y="3149600"/>
            <a:ext cx="9525000" cy="9296400"/>
          </a:xfrm>
          <a:prstGeom prst="rect">
            <a:avLst/>
          </a:prstGeom>
        </p:spPr>
      </p:pic>
      <p:sp>
        <p:nvSpPr>
          <p:cNvPr id="293" name="Ru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Rules</a:t>
            </a:r>
          </a:p>
        </p:txBody>
      </p:sp>
      <p:sp>
        <p:nvSpPr>
          <p:cNvPr id="294" name="Each series of prompts in a new sessio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Each series of prompts in a new session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Write tasks and keywords in English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Start the task section with a verb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Write terms and keywords with Capital Initial Letters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Separate multi-word facts, examples, "Keywords" with quotation marks 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Correct grammar mistakes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Structure the query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Add as many Facts and Examples as possible (x10)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Output formatting</a:t>
            </a:r>
          </a:p>
          <a:p>
            <a:pPr marL="254000" indent="-254000">
              <a:spcBef>
                <a:spcPts val="900"/>
              </a:spcBef>
              <a:buSzPct val="100000"/>
              <a:buAutoNum type="arabicPeriod" startAt="1"/>
            </a:pPr>
            <a:r>
              <a:t>Be aware of Limitations (context length)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Fa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Facts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350" y="2419959"/>
            <a:ext cx="12763500" cy="386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82948" y="2096373"/>
            <a:ext cx="9244690" cy="1071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Examples (n-sho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(n-shot)</a:t>
            </a:r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78532" y="2706625"/>
            <a:ext cx="9766301" cy="1096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628" y="3108590"/>
            <a:ext cx="10858962" cy="4859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3"/>
          <p:cNvSpPr txBox="1"/>
          <p:nvPr/>
        </p:nvSpPr>
        <p:spPr>
          <a:xfrm>
            <a:off x="763884" y="546465"/>
            <a:ext cx="16432913" cy="265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Time series - Autoregressive </a:t>
            </a:r>
          </a:p>
          <a:p>
            <a: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production / inference 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1133" y="4493605"/>
            <a:ext cx="10769601" cy="742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ontext &amp; person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Context &amp; persona</a:t>
            </a:r>
          </a:p>
        </p:txBody>
      </p:sp>
      <p:sp>
        <p:nvSpPr>
          <p:cNvPr id="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0864" y="3066752"/>
            <a:ext cx="11743143" cy="8947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29510" y="2792099"/>
            <a:ext cx="10389261" cy="6645873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Bonus: Act as Steve Jobs in a Role as &quot;Innovation Officer&quot; at Apple preparing a Report to evaluate new product proposals.…"/>
          <p:cNvSpPr txBox="1"/>
          <p:nvPr>
            <p:ph type="body" sz="quarter" idx="1"/>
          </p:nvPr>
        </p:nvSpPr>
        <p:spPr>
          <a:xfrm>
            <a:off x="13665220" y="10316308"/>
            <a:ext cx="10223501" cy="4615257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900"/>
              </a:spcBef>
              <a:buSzTx/>
              <a:buNone/>
            </a:pPr>
            <a:r>
              <a:t>Bonus: Act as Steve Jobs in a Role as "Innovation Officer" at Apple preparing a Report to evaluate new product proposals.</a:t>
            </a:r>
          </a:p>
          <a:p>
            <a:pPr marL="0" indent="0">
              <a:spcBef>
                <a:spcPts val="900"/>
              </a:spcBef>
              <a:buSzTx/>
              <a:buNone/>
            </a:pPr>
            <a:r>
              <a:t>character.ai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Output forma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Output formatting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00389" y="3489771"/>
            <a:ext cx="8815914" cy="9368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4917" y="3438185"/>
            <a:ext cx="9664701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Markdown (alternative to Word)…"/>
          <p:cNvSpPr txBox="1"/>
          <p:nvPr>
            <p:ph type="body" sz="quarter" idx="1"/>
          </p:nvPr>
        </p:nvSpPr>
        <p:spPr>
          <a:xfrm>
            <a:off x="889688" y="8391663"/>
            <a:ext cx="10223501" cy="4615257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900"/>
              </a:spcBef>
              <a:buSzTx/>
              <a:buNone/>
              <a:defRPr b="1"/>
            </a:pPr>
            <a:r>
              <a:t>Markdown (alternative to Word)</a:t>
            </a:r>
          </a:p>
          <a:p>
            <a:pPr marL="0" indent="0">
              <a:spcBef>
                <a:spcPts val="900"/>
              </a:spcBef>
              <a:buSzTx/>
              <a:buNone/>
            </a:pPr>
          </a:p>
          <a:p>
            <a:pPr marL="0" indent="0">
              <a:spcBef>
                <a:spcPts val="900"/>
              </a:spcBef>
              <a:buSzTx/>
              <a:buNone/>
            </a:pPr>
            <a:r>
              <a:t>Mark changes in the Answer in Bold.</a:t>
            </a:r>
          </a:p>
          <a:p>
            <a:pPr marL="0" indent="0">
              <a:spcBef>
                <a:spcPts val="900"/>
              </a:spcBef>
              <a:buSzTx/>
              <a:buNone/>
            </a:pPr>
            <a:r>
              <a:t>Table, CSV, formalize as code, HTML, Question, Summary, Tweet</a:t>
            </a:r>
          </a:p>
          <a:p>
            <a:pPr marL="0" indent="0">
              <a:spcBef>
                <a:spcPts val="900"/>
              </a:spcBef>
              <a:buSzTx/>
              <a:buNone/>
            </a:pPr>
            <a:r>
              <a:t>1-2 paragraphs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Writing Boo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Writing Books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0947" y="3660926"/>
            <a:ext cx="13465477" cy="7115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Box 3"/>
          <p:cNvSpPr txBox="1"/>
          <p:nvPr/>
        </p:nvSpPr>
        <p:spPr>
          <a:xfrm>
            <a:off x="763884" y="546465"/>
            <a:ext cx="21037872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433">
              <a:defRPr sz="8400">
                <a:solidFill>
                  <a:srgbClr val="262626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/>
            <a:r>
              <a:t>3. Fine tunning model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205" y="3078605"/>
            <a:ext cx="18567590" cy="854069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Lama, Mistral"/>
          <p:cNvSpPr txBox="1"/>
          <p:nvPr>
            <p:ph type="body" sz="quarter" idx="4294967295"/>
          </p:nvPr>
        </p:nvSpPr>
        <p:spPr>
          <a:xfrm>
            <a:off x="859412" y="11908607"/>
            <a:ext cx="10223501" cy="461525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400"/>
            </a:lvl1pPr>
          </a:lstStyle>
          <a:p>
            <a:pPr/>
            <a:r>
              <a:t>LLama, Mistral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Box 3"/>
          <p:cNvSpPr txBox="1"/>
          <p:nvPr/>
        </p:nvSpPr>
        <p:spPr>
          <a:xfrm>
            <a:off x="417268" y="523013"/>
            <a:ext cx="23137688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914216" algn="l" defTabSz="1828433">
              <a:defRPr sz="8400">
                <a:solidFill>
                  <a:srgbClr val="262626"/>
                </a:solidFill>
                <a:latin typeface="Gilroy"/>
                <a:ea typeface="Gilroy"/>
                <a:cs typeface="Gilroy"/>
                <a:sym typeface="Gilroy"/>
              </a:defRPr>
            </a:pPr>
            <a:r>
              <a:t>3. RAG (Retrieval augmented generation)</a:t>
            </a:r>
          </a:p>
        </p:txBody>
      </p:sp>
      <p:sp>
        <p:nvSpPr>
          <p:cNvPr id="328" name="Coins"/>
          <p:cNvSpPr/>
          <p:nvPr/>
        </p:nvSpPr>
        <p:spPr>
          <a:xfrm>
            <a:off x="894536" y="3226719"/>
            <a:ext cx="3021667" cy="3030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535353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9" name="Puzzle Piece"/>
          <p:cNvSpPr/>
          <p:nvPr/>
        </p:nvSpPr>
        <p:spPr>
          <a:xfrm>
            <a:off x="6955318" y="3081927"/>
            <a:ext cx="1267568" cy="12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0" name="Puzzle Piece"/>
          <p:cNvSpPr/>
          <p:nvPr/>
        </p:nvSpPr>
        <p:spPr>
          <a:xfrm>
            <a:off x="6955318" y="4942975"/>
            <a:ext cx="1267568" cy="127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Puzzle Piece"/>
          <p:cNvSpPr/>
          <p:nvPr/>
        </p:nvSpPr>
        <p:spPr>
          <a:xfrm>
            <a:off x="6955318" y="6804025"/>
            <a:ext cx="1267568" cy="12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6">
              <a:satOff val="-15798"/>
              <a:lumOff val="-17517"/>
            </a:schemeClr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Puzzle Piece"/>
          <p:cNvSpPr/>
          <p:nvPr/>
        </p:nvSpPr>
        <p:spPr>
          <a:xfrm>
            <a:off x="6955318" y="8665073"/>
            <a:ext cx="1267568" cy="127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rgbClr val="EE220D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3" name="Brain"/>
          <p:cNvSpPr/>
          <p:nvPr/>
        </p:nvSpPr>
        <p:spPr>
          <a:xfrm>
            <a:off x="19501200" y="4529595"/>
            <a:ext cx="2994900" cy="2297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535353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Puzzle Piece"/>
          <p:cNvSpPr/>
          <p:nvPr/>
        </p:nvSpPr>
        <p:spPr>
          <a:xfrm>
            <a:off x="11504831" y="8665073"/>
            <a:ext cx="1267567" cy="127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rgbClr val="F9B900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Brain"/>
          <p:cNvSpPr/>
          <p:nvPr/>
        </p:nvSpPr>
        <p:spPr>
          <a:xfrm>
            <a:off x="10810330" y="4519327"/>
            <a:ext cx="3021667" cy="2318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535353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6" name="Puzzle Piece"/>
          <p:cNvSpPr/>
          <p:nvPr/>
        </p:nvSpPr>
        <p:spPr>
          <a:xfrm>
            <a:off x="16063645" y="4743211"/>
            <a:ext cx="1267568" cy="127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7" name="Puzzle Piece"/>
          <p:cNvSpPr/>
          <p:nvPr/>
        </p:nvSpPr>
        <p:spPr>
          <a:xfrm>
            <a:off x="16063645" y="5690668"/>
            <a:ext cx="1267568" cy="127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rgbClr val="F9B900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8" name="Puzzle Piece"/>
          <p:cNvSpPr/>
          <p:nvPr/>
        </p:nvSpPr>
        <p:spPr>
          <a:xfrm>
            <a:off x="20145954" y="8798511"/>
            <a:ext cx="1267568" cy="127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rgbClr val="18E7C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b="0" sz="6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9" name="Line"/>
          <p:cNvSpPr/>
          <p:nvPr/>
        </p:nvSpPr>
        <p:spPr>
          <a:xfrm flipH="1" flipV="1">
            <a:off x="11986114" y="7042895"/>
            <a:ext cx="1" cy="1305520"/>
          </a:xfrm>
          <a:prstGeom prst="line">
            <a:avLst/>
          </a:prstGeom>
          <a:ln w="203200">
            <a:solidFill>
              <a:srgbClr val="535353"/>
            </a:solidFill>
            <a:miter lim="400000"/>
            <a:tailEnd type="stealth"/>
          </a:ln>
        </p:spPr>
        <p:txBody>
          <a:bodyPr lIns="101600" tIns="101600" rIns="101600" bIns="101600" anchor="ctr"/>
          <a:lstStyle/>
          <a:p>
            <a:pPr algn="l" defTabSz="3656867">
              <a:defRPr b="0" sz="7200">
                <a:latin typeface="Gilroy"/>
                <a:ea typeface="Gilroy"/>
                <a:cs typeface="Gilroy"/>
                <a:sym typeface="Gilroy"/>
              </a:defRPr>
            </a:pPr>
          </a:p>
        </p:txBody>
      </p:sp>
      <p:sp>
        <p:nvSpPr>
          <p:cNvPr id="340" name="Line"/>
          <p:cNvSpPr/>
          <p:nvPr/>
        </p:nvSpPr>
        <p:spPr>
          <a:xfrm flipV="1">
            <a:off x="8782461" y="5678458"/>
            <a:ext cx="1441518" cy="1"/>
          </a:xfrm>
          <a:prstGeom prst="line">
            <a:avLst/>
          </a:prstGeom>
          <a:ln w="203200">
            <a:solidFill>
              <a:srgbClr val="535353"/>
            </a:solidFill>
            <a:miter lim="400000"/>
            <a:tailEnd type="stealth"/>
          </a:ln>
        </p:spPr>
        <p:txBody>
          <a:bodyPr lIns="101600" tIns="101600" rIns="101600" bIns="101600" anchor="ctr"/>
          <a:lstStyle/>
          <a:p>
            <a:pPr algn="l" defTabSz="3656867">
              <a:defRPr b="0" sz="7200">
                <a:latin typeface="Gilroy"/>
                <a:ea typeface="Gilroy"/>
                <a:cs typeface="Gilroy"/>
                <a:sym typeface="Gilroy"/>
              </a:defRPr>
            </a:pPr>
          </a:p>
        </p:txBody>
      </p:sp>
      <p:sp>
        <p:nvSpPr>
          <p:cNvPr id="341" name="Line"/>
          <p:cNvSpPr/>
          <p:nvPr/>
        </p:nvSpPr>
        <p:spPr>
          <a:xfrm flipV="1">
            <a:off x="14229591" y="5678458"/>
            <a:ext cx="1441517" cy="1"/>
          </a:xfrm>
          <a:prstGeom prst="line">
            <a:avLst/>
          </a:prstGeom>
          <a:ln w="203200">
            <a:solidFill>
              <a:srgbClr val="535353"/>
            </a:solidFill>
            <a:miter lim="400000"/>
            <a:tailEnd type="stealth"/>
          </a:ln>
        </p:spPr>
        <p:txBody>
          <a:bodyPr lIns="101600" tIns="101600" rIns="101600" bIns="101600" anchor="ctr"/>
          <a:lstStyle/>
          <a:p>
            <a:pPr algn="l" defTabSz="3656867">
              <a:defRPr b="0" sz="7200">
                <a:latin typeface="Gilroy"/>
                <a:ea typeface="Gilroy"/>
                <a:cs typeface="Gilroy"/>
                <a:sym typeface="Gilroy"/>
              </a:defRPr>
            </a:pPr>
          </a:p>
        </p:txBody>
      </p:sp>
      <p:sp>
        <p:nvSpPr>
          <p:cNvPr id="342" name="Line"/>
          <p:cNvSpPr/>
          <p:nvPr/>
        </p:nvSpPr>
        <p:spPr>
          <a:xfrm flipV="1">
            <a:off x="17387532" y="5678458"/>
            <a:ext cx="1561162" cy="1"/>
          </a:xfrm>
          <a:prstGeom prst="line">
            <a:avLst/>
          </a:prstGeom>
          <a:ln w="203200">
            <a:solidFill>
              <a:srgbClr val="535353"/>
            </a:solidFill>
            <a:miter lim="400000"/>
            <a:tailEnd type="stealth"/>
          </a:ln>
        </p:spPr>
        <p:txBody>
          <a:bodyPr lIns="101600" tIns="101600" rIns="101600" bIns="101600" anchor="ctr"/>
          <a:lstStyle/>
          <a:p>
            <a:pPr algn="l" defTabSz="3656867">
              <a:defRPr b="0" sz="7200">
                <a:latin typeface="Gilroy"/>
                <a:ea typeface="Gilroy"/>
                <a:cs typeface="Gilroy"/>
                <a:sym typeface="Gilroy"/>
              </a:defRPr>
            </a:pPr>
          </a:p>
        </p:txBody>
      </p:sp>
      <p:sp>
        <p:nvSpPr>
          <p:cNvPr id="343" name="Line"/>
          <p:cNvSpPr/>
          <p:nvPr/>
        </p:nvSpPr>
        <p:spPr>
          <a:xfrm>
            <a:off x="20583596" y="7235139"/>
            <a:ext cx="1" cy="1022114"/>
          </a:xfrm>
          <a:prstGeom prst="line">
            <a:avLst/>
          </a:prstGeom>
          <a:ln w="203200">
            <a:solidFill>
              <a:srgbClr val="535353"/>
            </a:solidFill>
            <a:miter lim="400000"/>
            <a:tailEnd type="stealth"/>
          </a:ln>
        </p:spPr>
        <p:txBody>
          <a:bodyPr lIns="101600" tIns="101600" rIns="101600" bIns="101600" anchor="ctr"/>
          <a:lstStyle/>
          <a:p>
            <a:pPr algn="l" defTabSz="3656867">
              <a:defRPr b="0" sz="7200">
                <a:latin typeface="Gilroy"/>
                <a:ea typeface="Gilroy"/>
                <a:cs typeface="Gilroy"/>
                <a:sym typeface="Gilroy"/>
              </a:defRPr>
            </a:pPr>
          </a:p>
        </p:txBody>
      </p:sp>
      <p:sp>
        <p:nvSpPr>
          <p:cNvPr id="344" name="ChatGPT"/>
          <p:cNvSpPr txBox="1"/>
          <p:nvPr/>
        </p:nvSpPr>
        <p:spPr>
          <a:xfrm>
            <a:off x="19223150" y="3220879"/>
            <a:ext cx="17266178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ChatGPT</a:t>
            </a:r>
          </a:p>
        </p:txBody>
      </p:sp>
      <p:sp>
        <p:nvSpPr>
          <p:cNvPr id="345" name="Text embedding"/>
          <p:cNvSpPr txBox="1"/>
          <p:nvPr/>
        </p:nvSpPr>
        <p:spPr>
          <a:xfrm>
            <a:off x="9752014" y="3220879"/>
            <a:ext cx="17266178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Text embedding</a:t>
            </a:r>
          </a:p>
        </p:txBody>
      </p:sp>
      <p:sp>
        <p:nvSpPr>
          <p:cNvPr id="346" name="Prompt"/>
          <p:cNvSpPr txBox="1"/>
          <p:nvPr/>
        </p:nvSpPr>
        <p:spPr>
          <a:xfrm>
            <a:off x="10629648" y="10092715"/>
            <a:ext cx="17266178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Prompt</a:t>
            </a:r>
          </a:p>
        </p:txBody>
      </p:sp>
      <p:sp>
        <p:nvSpPr>
          <p:cNvPr id="347" name="Prompt"/>
          <p:cNvSpPr txBox="1"/>
          <p:nvPr/>
        </p:nvSpPr>
        <p:spPr>
          <a:xfrm>
            <a:off x="15271819" y="7120816"/>
            <a:ext cx="17266178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Prompt</a:t>
            </a:r>
          </a:p>
        </p:txBody>
      </p:sp>
      <p:sp>
        <p:nvSpPr>
          <p:cNvPr id="348" name="Fact"/>
          <p:cNvSpPr txBox="1"/>
          <p:nvPr/>
        </p:nvSpPr>
        <p:spPr>
          <a:xfrm>
            <a:off x="15675057" y="3515400"/>
            <a:ext cx="17266178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Fact</a:t>
            </a:r>
          </a:p>
        </p:txBody>
      </p:sp>
      <p:sp>
        <p:nvSpPr>
          <p:cNvPr id="349" name="Facts"/>
          <p:cNvSpPr txBox="1"/>
          <p:nvPr/>
        </p:nvSpPr>
        <p:spPr>
          <a:xfrm>
            <a:off x="6369960" y="2055179"/>
            <a:ext cx="17266178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Facts</a:t>
            </a:r>
          </a:p>
        </p:txBody>
      </p:sp>
      <p:sp>
        <p:nvSpPr>
          <p:cNvPr id="350" name="Knowledge base CRM, ERP,…"/>
          <p:cNvSpPr txBox="1"/>
          <p:nvPr/>
        </p:nvSpPr>
        <p:spPr>
          <a:xfrm>
            <a:off x="348225" y="6337464"/>
            <a:ext cx="5201776" cy="308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Knowledge base</a:t>
            </a:r>
            <a:br/>
            <a:r>
              <a:t>CRM, ERP,</a:t>
            </a:r>
          </a:p>
          <a:p>
            <a: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e-mail, etc.</a:t>
            </a:r>
          </a:p>
        </p:txBody>
      </p:sp>
      <p:sp>
        <p:nvSpPr>
          <p:cNvPr id="351" name="Response"/>
          <p:cNvSpPr txBox="1"/>
          <p:nvPr/>
        </p:nvSpPr>
        <p:spPr>
          <a:xfrm>
            <a:off x="19223150" y="10292357"/>
            <a:ext cx="17266178" cy="161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2700" algn="l" defTabSz="821531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Response</a:t>
            </a:r>
          </a:p>
        </p:txBody>
      </p:sp>
      <p:sp>
        <p:nvSpPr>
          <p:cNvPr id="352" name="Line"/>
          <p:cNvSpPr/>
          <p:nvPr/>
        </p:nvSpPr>
        <p:spPr>
          <a:xfrm flipV="1">
            <a:off x="5634462" y="6146927"/>
            <a:ext cx="1441517" cy="1"/>
          </a:xfrm>
          <a:prstGeom prst="line">
            <a:avLst/>
          </a:prstGeom>
          <a:ln w="203200">
            <a:solidFill>
              <a:srgbClr val="535353"/>
            </a:solidFill>
            <a:miter lim="400000"/>
            <a:tailEnd type="stealth"/>
          </a:ln>
        </p:spPr>
        <p:txBody>
          <a:bodyPr lIns="101600" tIns="101600" rIns="101600" bIns="101600" anchor="ctr"/>
          <a:lstStyle/>
          <a:p>
            <a:pPr algn="l" defTabSz="3656867">
              <a:defRPr b="0" sz="7200">
                <a:latin typeface="Gilroy"/>
                <a:ea typeface="Gilroy"/>
                <a:cs typeface="Gilroy"/>
                <a:sym typeface="Gilroy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Box 3"/>
          <p:cNvSpPr txBox="1"/>
          <p:nvPr/>
        </p:nvSpPr>
        <p:spPr>
          <a:xfrm>
            <a:off x="763884" y="546465"/>
            <a:ext cx="16432913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pPr/>
            <a:r>
              <a:t>Time series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848" y="3369052"/>
            <a:ext cx="17780001" cy="610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3"/>
          <p:cNvSpPr txBox="1"/>
          <p:nvPr/>
        </p:nvSpPr>
        <p:spPr>
          <a:xfrm>
            <a:off x="763884" y="546465"/>
            <a:ext cx="16432913" cy="265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pPr/>
            <a:r>
              <a:t>Time series, Language modelling, Tokens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7974" y="5196622"/>
            <a:ext cx="13111914" cy="487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385" t="22378" r="9387" b="22373"/>
          <a:stretch>
            <a:fillRect/>
          </a:stretch>
        </p:blipFill>
        <p:spPr>
          <a:xfrm>
            <a:off x="15547130" y="4359671"/>
            <a:ext cx="7962107" cy="4997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86" y="0"/>
                </a:moveTo>
                <a:lnTo>
                  <a:pt x="3786" y="1844"/>
                </a:lnTo>
                <a:lnTo>
                  <a:pt x="3786" y="3690"/>
                </a:lnTo>
                <a:lnTo>
                  <a:pt x="10800" y="3690"/>
                </a:lnTo>
                <a:lnTo>
                  <a:pt x="17814" y="3690"/>
                </a:lnTo>
                <a:lnTo>
                  <a:pt x="17814" y="1844"/>
                </a:lnTo>
                <a:lnTo>
                  <a:pt x="17814" y="0"/>
                </a:lnTo>
                <a:lnTo>
                  <a:pt x="10800" y="0"/>
                </a:lnTo>
                <a:lnTo>
                  <a:pt x="3786" y="0"/>
                </a:lnTo>
                <a:close/>
                <a:moveTo>
                  <a:pt x="10423" y="4738"/>
                </a:moveTo>
                <a:cubicBezTo>
                  <a:pt x="10355" y="4746"/>
                  <a:pt x="10284" y="4763"/>
                  <a:pt x="10212" y="4795"/>
                </a:cubicBezTo>
                <a:cubicBezTo>
                  <a:pt x="9597" y="5065"/>
                  <a:pt x="9423" y="6241"/>
                  <a:pt x="9889" y="6982"/>
                </a:cubicBezTo>
                <a:cubicBezTo>
                  <a:pt x="10443" y="7862"/>
                  <a:pt x="11274" y="7272"/>
                  <a:pt x="11274" y="5999"/>
                </a:cubicBezTo>
                <a:cubicBezTo>
                  <a:pt x="11274" y="5203"/>
                  <a:pt x="10903" y="4685"/>
                  <a:pt x="10423" y="4738"/>
                </a:cubicBezTo>
                <a:close/>
                <a:moveTo>
                  <a:pt x="0" y="8475"/>
                </a:moveTo>
                <a:lnTo>
                  <a:pt x="0" y="10799"/>
                </a:lnTo>
                <a:lnTo>
                  <a:pt x="0" y="13124"/>
                </a:lnTo>
                <a:lnTo>
                  <a:pt x="10800" y="13124"/>
                </a:lnTo>
                <a:lnTo>
                  <a:pt x="21600" y="13124"/>
                </a:lnTo>
                <a:lnTo>
                  <a:pt x="21600" y="10799"/>
                </a:lnTo>
                <a:lnTo>
                  <a:pt x="21600" y="8480"/>
                </a:lnTo>
                <a:cubicBezTo>
                  <a:pt x="21599" y="8478"/>
                  <a:pt x="21600" y="8476"/>
                  <a:pt x="21599" y="8475"/>
                </a:cubicBezTo>
                <a:lnTo>
                  <a:pt x="10800" y="8475"/>
                </a:lnTo>
                <a:lnTo>
                  <a:pt x="0" y="8475"/>
                </a:lnTo>
                <a:close/>
                <a:moveTo>
                  <a:pt x="10465" y="14225"/>
                </a:moveTo>
                <a:cubicBezTo>
                  <a:pt x="10042" y="14247"/>
                  <a:pt x="9638" y="14752"/>
                  <a:pt x="9638" y="15543"/>
                </a:cubicBezTo>
                <a:cubicBezTo>
                  <a:pt x="9638" y="16207"/>
                  <a:pt x="9826" y="16638"/>
                  <a:pt x="10180" y="16788"/>
                </a:cubicBezTo>
                <a:cubicBezTo>
                  <a:pt x="10527" y="16935"/>
                  <a:pt x="10928" y="16766"/>
                  <a:pt x="11123" y="16390"/>
                </a:cubicBezTo>
                <a:cubicBezTo>
                  <a:pt x="11298" y="16053"/>
                  <a:pt x="11322" y="15080"/>
                  <a:pt x="11164" y="14752"/>
                </a:cubicBezTo>
                <a:cubicBezTo>
                  <a:pt x="10981" y="14373"/>
                  <a:pt x="10719" y="14212"/>
                  <a:pt x="10465" y="14225"/>
                </a:cubicBezTo>
                <a:close/>
                <a:moveTo>
                  <a:pt x="0" y="17908"/>
                </a:moveTo>
                <a:lnTo>
                  <a:pt x="0" y="19752"/>
                </a:lnTo>
                <a:lnTo>
                  <a:pt x="0" y="21598"/>
                </a:lnTo>
                <a:lnTo>
                  <a:pt x="2539" y="21598"/>
                </a:lnTo>
                <a:lnTo>
                  <a:pt x="5078" y="21598"/>
                </a:lnTo>
                <a:lnTo>
                  <a:pt x="5078" y="19752"/>
                </a:lnTo>
                <a:lnTo>
                  <a:pt x="5078" y="17908"/>
                </a:lnTo>
                <a:lnTo>
                  <a:pt x="2539" y="17908"/>
                </a:lnTo>
                <a:lnTo>
                  <a:pt x="0" y="17908"/>
                </a:lnTo>
                <a:close/>
                <a:moveTo>
                  <a:pt x="5507" y="17908"/>
                </a:moveTo>
                <a:lnTo>
                  <a:pt x="5507" y="19752"/>
                </a:lnTo>
                <a:lnTo>
                  <a:pt x="5507" y="21598"/>
                </a:lnTo>
                <a:lnTo>
                  <a:pt x="8003" y="21598"/>
                </a:lnTo>
                <a:lnTo>
                  <a:pt x="10500" y="21598"/>
                </a:lnTo>
                <a:lnTo>
                  <a:pt x="10500" y="19752"/>
                </a:lnTo>
                <a:lnTo>
                  <a:pt x="10500" y="17908"/>
                </a:lnTo>
                <a:lnTo>
                  <a:pt x="8003" y="17908"/>
                </a:lnTo>
                <a:lnTo>
                  <a:pt x="5507" y="17908"/>
                </a:lnTo>
                <a:close/>
                <a:moveTo>
                  <a:pt x="11101" y="17908"/>
                </a:moveTo>
                <a:lnTo>
                  <a:pt x="11101" y="19752"/>
                </a:lnTo>
                <a:lnTo>
                  <a:pt x="11101" y="21598"/>
                </a:lnTo>
                <a:lnTo>
                  <a:pt x="13597" y="21598"/>
                </a:lnTo>
                <a:lnTo>
                  <a:pt x="16093" y="21598"/>
                </a:lnTo>
                <a:lnTo>
                  <a:pt x="16093" y="19752"/>
                </a:lnTo>
                <a:lnTo>
                  <a:pt x="16093" y="17908"/>
                </a:lnTo>
                <a:lnTo>
                  <a:pt x="13597" y="17908"/>
                </a:lnTo>
                <a:lnTo>
                  <a:pt x="11101" y="17908"/>
                </a:lnTo>
                <a:close/>
                <a:moveTo>
                  <a:pt x="16524" y="17908"/>
                </a:moveTo>
                <a:lnTo>
                  <a:pt x="16524" y="19752"/>
                </a:lnTo>
                <a:lnTo>
                  <a:pt x="16524" y="21598"/>
                </a:lnTo>
                <a:lnTo>
                  <a:pt x="19040" y="21598"/>
                </a:lnTo>
                <a:lnTo>
                  <a:pt x="21557" y="21600"/>
                </a:lnTo>
                <a:lnTo>
                  <a:pt x="21531" y="19752"/>
                </a:lnTo>
                <a:lnTo>
                  <a:pt x="21505" y="17908"/>
                </a:lnTo>
                <a:lnTo>
                  <a:pt x="19014" y="17908"/>
                </a:lnTo>
                <a:lnTo>
                  <a:pt x="16524" y="1790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3"/>
          <p:cNvSpPr txBox="1"/>
          <p:nvPr/>
        </p:nvSpPr>
        <p:spPr>
          <a:xfrm>
            <a:off x="763884" y="546465"/>
            <a:ext cx="16432913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433">
              <a:defRPr sz="8400">
                <a:solidFill>
                  <a:srgbClr val="262626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pPr/>
            <a:r>
              <a:t>Time series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30374" y="8309191"/>
            <a:ext cx="9741445" cy="394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2669" y="2458262"/>
            <a:ext cx="12369801" cy="510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9211" y="3211277"/>
            <a:ext cx="12546976" cy="8437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Attention mechanis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Attention mechanism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8555" y="266041"/>
            <a:ext cx="10506889" cy="9551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ttention mechanism"/>
          <p:cNvSpPr txBox="1"/>
          <p:nvPr>
            <p:ph type="title"/>
          </p:nvPr>
        </p:nvSpPr>
        <p:spPr>
          <a:xfrm>
            <a:off x="635000" y="10644037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Attention mechanism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5230" y="443939"/>
            <a:ext cx="15672043" cy="10343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