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24384000" cy="13716000"/>
  <p:notesSz cx="6858000" cy="9144000"/>
  <p:embeddedFontLst>
    <p:embeddedFont>
      <p:font typeface="Canela Bold" pitchFamily="2" charset="77"/>
      <p:bold r:id="rId8"/>
      <p:italic r:id="rId9"/>
      <p:boldItalic r:id="rId10"/>
    </p:embeddedFont>
    <p:embeddedFont>
      <p:font typeface="Canela Deck Regular" pitchFamily="2" charset="0"/>
      <p:regular r:id="rId11"/>
      <p:bold r:id="rId12"/>
      <p:italic r:id="rId13"/>
      <p:boldItalic r:id="rId14"/>
    </p:embeddedFont>
    <p:embeddedFont>
      <p:font typeface="Canela Regular" pitchFamily="2" charset="77"/>
      <p:regular r:id="rId15"/>
      <p:bold r:id="rId16"/>
      <p:italic r:id="rId17"/>
      <p:boldItalic r:id="rId18"/>
    </p:embeddedFont>
    <p:embeddedFont>
      <p:font typeface="Canela Text Regular" pitchFamily="2" charset="0"/>
      <p:regular r:id="rId19"/>
      <p:bold r:id="rId20"/>
      <p:italic r:id="rId21"/>
      <p:boldItalic r:id="rId22"/>
    </p:embeddedFont>
    <p:embeddedFont>
      <p:font typeface="Graphik" panose="020B0503030202060203" pitchFamily="34" charset="77"/>
      <p:regular r:id="rId23"/>
      <p:bold r:id="rId24"/>
      <p:italic r:id="rId25"/>
      <p:boldItalic r:id="rId26"/>
    </p:embeddedFont>
    <p:embeddedFont>
      <p:font typeface="Graphik-Medium" panose="020B0503030202060203" pitchFamily="34" charset="77"/>
      <p:regular r:id="rId27"/>
    </p:embeddedFont>
    <p:embeddedFont>
      <p:font typeface="Graphik-SemiboldItalic" panose="020B0503030202060203" pitchFamily="34" charset="77"/>
      <p:bold r:id="rId28"/>
      <p:italic r:id="rId29"/>
      <p:boldItalic r:id="rId30"/>
    </p:embeddedFont>
  </p:embeddedFont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1pPr>
    <a:lvl2pPr marL="0" marR="0" indent="4572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2pPr>
    <a:lvl3pPr marL="0" marR="0" indent="9144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3pPr>
    <a:lvl4pPr marL="0" marR="0" indent="13716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4pPr>
    <a:lvl5pPr marL="0" marR="0" indent="18288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5pPr>
    <a:lvl6pPr marL="0" marR="0" indent="22860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6pPr>
    <a:lvl7pPr marL="0" marR="0" indent="27432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7pPr>
    <a:lvl8pPr marL="0" marR="0" indent="32004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8pPr>
    <a:lvl9pPr marL="0" marR="0" indent="36576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217956"/>
              <a:satOff val="14368"/>
              <a:lumOff val="17764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C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571091"/>
              <a:satOff val="15926"/>
              <a:lumOff val="22314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45B43B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45B43B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9036"/>
              <a:lumOff val="17111"/>
            </a:schemeClr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BD17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FBD17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8A2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CEEEF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32C5B9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2">
                  <a:hueOff val="240640"/>
                  <a:satOff val="2542"/>
                  <a:lumOff val="-13198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240640"/>
              <a:satOff val="2542"/>
              <a:lumOff val="-13198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F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font" Target="fonts/font19.fntdata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34" Type="http://schemas.openxmlformats.org/officeDocument/2006/relationships/tableStyles" Target="tableStyle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font" Target="fonts/font2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font" Target="fonts/font21.fntdata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font" Target="fonts/font20.fntdata"/><Relationship Id="rId30" Type="http://schemas.openxmlformats.org/officeDocument/2006/relationships/font" Target="fonts/font23.fntdata"/><Relationship Id="rId8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11986162"/>
            <a:ext cx="21945599" cy="605791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3000" spc="-29">
                <a:latin typeface="Graphik-Medium"/>
                <a:ea typeface="Graphik-Medium"/>
                <a:cs typeface="Graphik-Medium"/>
                <a:sym typeface="Graphik Medium"/>
              </a:defRPr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</p:spPr>
        <p:txBody>
          <a:bodyPr anchor="b"/>
          <a:lstStyle>
            <a:lvl1pPr>
              <a:defRPr sz="12800" spc="-128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7567579"/>
            <a:ext cx="21945600" cy="2250593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  <a:lvl2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Graphik-SemiboldItalic"/>
                <a:ea typeface="Graphik-SemiboldItalic"/>
                <a:cs typeface="Graphik-SemiboldItalic"/>
                <a:sym typeface="Graphik Semibold"/>
              </a:defRPr>
            </a:lvl2pPr>
            <a:lvl3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Graphik-SemiboldItalic"/>
                <a:ea typeface="Graphik-SemiboldItalic"/>
                <a:cs typeface="Graphik-SemiboldItalic"/>
                <a:sym typeface="Graphik Semibold"/>
              </a:defRPr>
            </a:lvl3pPr>
            <a:lvl4pPr marL="0" indent="13716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Graphik-SemiboldItalic"/>
                <a:ea typeface="Graphik-SemiboldItalic"/>
                <a:cs typeface="Graphik-SemiboldItalic"/>
                <a:sym typeface="Graphik Semibold"/>
              </a:defRPr>
            </a:lvl4pPr>
            <a:lvl5pPr marL="0" indent="18288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Graphik-SemiboldItalic"/>
                <a:ea typeface="Graphik-SemiboldItalic"/>
                <a:cs typeface="Graphik-SemiboldItalic"/>
                <a:sym typeface="Graphik Semibold"/>
              </a:defRPr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10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109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4013200"/>
            <a:ext cx="21945600" cy="838554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1pPr>
            <a:lvl2pPr marL="0" indent="45720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2pPr>
            <a:lvl3pPr marL="0" indent="91440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3pPr>
            <a:lvl4pPr marL="0" indent="137160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4pPr>
            <a:lvl5pPr marL="0" indent="182880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0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387115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Agenda Subtitle</a:t>
            </a:r>
          </a:p>
        </p:txBody>
      </p:sp>
      <p:sp>
        <p:nvSpPr>
          <p:cNvPr id="1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3251200"/>
            <a:ext cx="21945600" cy="66040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1pPr>
            <a:lvl2pPr marL="0" indent="4572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2pPr>
            <a:lvl3pPr marL="0" indent="9144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3pPr>
            <a:lvl4pPr marL="0" indent="13716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4pPr>
            <a:lvl5pPr marL="0" indent="18288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8462239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Fact information</a:t>
            </a:r>
          </a:p>
        </p:txBody>
      </p:sp>
      <p:sp>
        <p:nvSpPr>
          <p:cNvPr id="127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214484"/>
            <a:ext cx="21945600" cy="4269708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1pPr>
            <a:lvl2pPr marL="0" indent="4572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2pPr>
            <a:lvl3pPr marL="0" indent="9144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3pPr>
            <a:lvl4pPr marL="0" indent="13716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4pPr>
            <a:lvl5pPr marL="0" indent="18288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11100053"/>
            <a:ext cx="21945602" cy="832613"/>
          </a:xfrm>
          <a:prstGeom prst="rect">
            <a:avLst/>
          </a:prstGeom>
        </p:spPr>
        <p:txBody>
          <a:bodyPr anchor="ctr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Attribution</a:t>
            </a:r>
          </a:p>
        </p:txBody>
      </p:sp>
      <p:sp>
        <p:nvSpPr>
          <p:cNvPr id="13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178300"/>
            <a:ext cx="21945600" cy="4416425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1pPr>
            <a:lvl2pPr marL="0" indent="4572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2pPr>
            <a:lvl3pPr marL="0" indent="9144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3pPr>
            <a:lvl4pPr marL="0" indent="13716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4pPr>
            <a:lvl5pPr marL="0" indent="18288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ea against sky at sunset 2"/>
          <p:cNvSpPr>
            <a:spLocks noGrp="1"/>
          </p:cNvSpPr>
          <p:nvPr>
            <p:ph type="pic" sz="quarter" idx="21"/>
          </p:nvPr>
        </p:nvSpPr>
        <p:spPr>
          <a:xfrm>
            <a:off x="15744825" y="5581752"/>
            <a:ext cx="7365408" cy="82804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5" name="Sea against sky at sunset 1"/>
          <p:cNvSpPr>
            <a:spLocks noGrp="1"/>
          </p:cNvSpPr>
          <p:nvPr>
            <p:ph type="pic" sz="quarter" idx="22"/>
          </p:nvPr>
        </p:nvSpPr>
        <p:spPr>
          <a:xfrm>
            <a:off x="15363825" y="1270000"/>
            <a:ext cx="8115300" cy="540900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6" name="Beach and sea at sunset"/>
          <p:cNvSpPr>
            <a:spLocks noGrp="1"/>
          </p:cNvSpPr>
          <p:nvPr>
            <p:ph type="pic" idx="23"/>
          </p:nvPr>
        </p:nvSpPr>
        <p:spPr>
          <a:xfrm>
            <a:off x="-63500" y="1270000"/>
            <a:ext cx="16764000" cy="1117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beach and sea at sunset"/>
          <p:cNvSpPr>
            <a:spLocks noGrp="1"/>
          </p:cNvSpPr>
          <p:nvPr>
            <p:ph type="pic" idx="21"/>
          </p:nvPr>
        </p:nvSpPr>
        <p:spPr>
          <a:xfrm>
            <a:off x="1270000" y="-423334"/>
            <a:ext cx="21844000" cy="145626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each and sea at sunset"/>
          <p:cNvSpPr>
            <a:spLocks noGrp="1"/>
          </p:cNvSpPr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</p:spPr>
        <p:txBody>
          <a:bodyPr anchor="b"/>
          <a:lstStyle>
            <a:lvl1pPr>
              <a:defRPr sz="12800" spc="-128">
                <a:solidFill>
                  <a:srgbClr val="FFFFFF"/>
                </a:solidFill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7569200"/>
            <a:ext cx="21945600" cy="2252112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  <a:lvl2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Graphik-SemiboldItalic"/>
                <a:ea typeface="Graphik-SemiboldItalic"/>
                <a:cs typeface="Graphik-SemiboldItalic"/>
                <a:sym typeface="Graphik Semibold"/>
              </a:defRPr>
            </a:lvl2pPr>
            <a:lvl3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Graphik-SemiboldItalic"/>
                <a:ea typeface="Graphik-SemiboldItalic"/>
                <a:cs typeface="Graphik-SemiboldItalic"/>
                <a:sym typeface="Graphik Semibold"/>
              </a:defRPr>
            </a:lvl3pPr>
            <a:lvl4pPr marL="0" indent="13716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Graphik-SemiboldItalic"/>
                <a:ea typeface="Graphik-SemiboldItalic"/>
                <a:cs typeface="Graphik-SemiboldItalic"/>
                <a:sym typeface="Graphik Semibold"/>
              </a:defRPr>
            </a:lvl4pPr>
            <a:lvl5pPr marL="0" indent="18288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Graphik-SemiboldItalic"/>
                <a:ea typeface="Graphik-SemiboldItalic"/>
                <a:cs typeface="Graphik-SemiboldItalic"/>
                <a:sym typeface="Graphik Semibold"/>
              </a:defRPr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200" y="11988800"/>
            <a:ext cx="21945602" cy="605791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3000" spc="-29">
                <a:solidFill>
                  <a:srgbClr val="FFFFFF"/>
                </a:solidFill>
                <a:latin typeface="Graphik-Medium"/>
                <a:ea typeface="Graphik-Medium"/>
                <a:cs typeface="Graphik-Medium"/>
                <a:sym typeface="Graphik Medium"/>
              </a:defRPr>
            </a:lvl1pPr>
          </a:lstStyle>
          <a:p>
            <a:r>
              <a:t>Author and Date</a:t>
            </a:r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15495" y="4585102"/>
            <a:ext cx="9757338" cy="2540001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3" name="Sea against sky at sunset"/>
          <p:cNvSpPr>
            <a:spLocks noGrp="1"/>
          </p:cNvSpPr>
          <p:nvPr>
            <p:ph type="pic" idx="21"/>
          </p:nvPr>
        </p:nvSpPr>
        <p:spPr>
          <a:xfrm>
            <a:off x="9283700" y="1270000"/>
            <a:ext cx="16751300" cy="1117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7016750"/>
            <a:ext cx="9753600" cy="5416550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  <a:lvl2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2pPr>
            <a:lvl3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3pPr>
            <a:lvl4pPr marL="0" indent="13716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4pPr>
            <a:lvl5pPr marL="0" indent="18288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4013200"/>
            <a:ext cx="21945600" cy="8487148"/>
          </a:xfrm>
          <a:prstGeom prst="rect">
            <a:avLst/>
          </a:prstGeom>
        </p:spPr>
        <p:txBody>
          <a:bodyPr numCol="2" spcCol="2558384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1" name="Sea against sky at sunset"/>
          <p:cNvSpPr>
            <a:spLocks noGrp="1"/>
          </p:cNvSpPr>
          <p:nvPr>
            <p:ph type="pic" idx="21"/>
          </p:nvPr>
        </p:nvSpPr>
        <p:spPr>
          <a:xfrm>
            <a:off x="12192644" y="718588"/>
            <a:ext cx="10972801" cy="1232962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2" name="Slide Subtitl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63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72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2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83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3242270"/>
            <a:ext cx="21945600" cy="6604001"/>
          </a:xfrm>
          <a:prstGeom prst="rect">
            <a:avLst/>
          </a:prstGeom>
        </p:spPr>
        <p:txBody>
          <a:bodyPr anchor="ctr"/>
          <a:lstStyle>
            <a:lvl1pPr>
              <a:defRPr sz="12800" spc="0"/>
            </a:lvl1pPr>
          </a:lstStyle>
          <a:p>
            <a:r>
              <a:t>Section Title</a:t>
            </a:r>
          </a:p>
        </p:txBody>
      </p:sp>
      <p:sp>
        <p:nvSpPr>
          <p:cNvPr id="9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4013200"/>
            <a:ext cx="21948577" cy="848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2000">
                <a:solidFill>
                  <a:srgbClr val="5E5E5E"/>
                </a:solidFill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med"/>
  <p:txStyles>
    <p:titleStyle>
      <a:lvl1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1pPr>
      <a:lvl2pPr marL="0" marR="0" indent="4572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2pPr>
      <a:lvl3pPr marL="0" marR="0" indent="9144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3pPr>
      <a:lvl4pPr marL="0" marR="0" indent="13716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4pPr>
      <a:lvl5pPr marL="0" marR="0" indent="18288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5pPr>
      <a:lvl6pPr marL="0" marR="0" indent="22860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6pPr>
      <a:lvl7pPr marL="0" marR="0" indent="27432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7pPr>
      <a:lvl8pPr marL="0" marR="0" indent="32004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8pPr>
      <a:lvl9pPr marL="0" marR="0" indent="36576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9pPr>
    </p:titleStyle>
    <p:bodyStyle>
      <a:lvl1pPr marL="5461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1pPr>
      <a:lvl2pPr marL="10922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2pPr>
      <a:lvl3pPr marL="16383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3pPr>
      <a:lvl4pPr marL="21844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4pPr>
      <a:lvl5pPr marL="27305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5pPr>
      <a:lvl6pPr marL="32766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6pPr>
      <a:lvl7pPr marL="38227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7pPr>
      <a:lvl8pPr marL="43688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8pPr>
      <a:lvl9pPr marL="49149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.png"/><Relationship Id="rId4" Type="http://schemas.openxmlformats.org/officeDocument/2006/relationships/image" Target="../media/image3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.tif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09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image 25 (2).png" descr="image 25 (2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018" y="18117"/>
            <a:ext cx="16705217" cy="140496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2" name="Group 287 (2).png" descr="Group 287 (2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804" y="11858456"/>
            <a:ext cx="3647272" cy="977692"/>
          </a:xfrm>
          <a:prstGeom prst="rect">
            <a:avLst/>
          </a:prstGeom>
          <a:ln w="12700">
            <a:miter lim="400000"/>
          </a:ln>
        </p:spPr>
      </p:pic>
      <p:sp>
        <p:nvSpPr>
          <p:cNvPr id="173" name="RTU ieguvumi eldigen.com"/>
          <p:cNvSpPr txBox="1"/>
          <p:nvPr/>
        </p:nvSpPr>
        <p:spPr>
          <a:xfrm>
            <a:off x="1004252" y="997724"/>
            <a:ext cx="14449523" cy="1054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spcBef>
                <a:spcPts val="0"/>
              </a:spcBef>
              <a:defRPr sz="6200" b="1">
                <a:solidFill>
                  <a:srgbClr val="FFFFFF"/>
                </a:solidFill>
                <a:latin typeface="Gilroy Bold"/>
                <a:ea typeface="Gilroy Bold"/>
                <a:cs typeface="Gilroy Bold"/>
                <a:sym typeface="Gilroy"/>
              </a:defRPr>
            </a:lvl1pPr>
          </a:lstStyle>
          <a:p>
            <a:r>
              <a:t>RTU ieguvumi eldigen.com</a:t>
            </a:r>
          </a:p>
        </p:txBody>
      </p:sp>
      <p:sp>
        <p:nvSpPr>
          <p:cNvPr id="174" name="Nomērāms pēc 3 mēnešu ieviešanas perioda."/>
          <p:cNvSpPr txBox="1"/>
          <p:nvPr/>
        </p:nvSpPr>
        <p:spPr>
          <a:xfrm>
            <a:off x="1004252" y="2075801"/>
            <a:ext cx="14449523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spcBef>
                <a:spcPts val="0"/>
              </a:spcBef>
              <a:defRPr sz="4000" b="1">
                <a:solidFill>
                  <a:srgbClr val="FFFFFF"/>
                </a:solidFill>
                <a:latin typeface="Gilroy Bold"/>
                <a:ea typeface="Gilroy Bold"/>
                <a:cs typeface="Gilroy Bold"/>
                <a:sym typeface="Gilroy"/>
              </a:defRPr>
            </a:lvl1pPr>
          </a:lstStyle>
          <a:p>
            <a:r>
              <a:t>Nomērāms pēc 3 mēnešu ieviešanas perioda.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09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image 25 (2).png" descr="image 25 (2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018" y="18117"/>
            <a:ext cx="16705217" cy="140496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7" name="Group 287 (2).png" descr="Group 287 (2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804" y="11858456"/>
            <a:ext cx="3647272" cy="977692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69986" y="5342830"/>
            <a:ext cx="11641907" cy="73853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79" name="pasted-movie.png" descr="pasted-movi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78870" y="1132385"/>
            <a:ext cx="7397702" cy="4649984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Omni-kanāla automatizēta…"/>
          <p:cNvSpPr txBox="1"/>
          <p:nvPr/>
        </p:nvSpPr>
        <p:spPr>
          <a:xfrm>
            <a:off x="1041679" y="709844"/>
            <a:ext cx="14449524" cy="10830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Omni-kanāla automatizēta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komunikacija </a:t>
            </a:r>
            <a:br/>
            <a:r>
              <a:t>EPasts, Telegram, </a:t>
            </a:r>
            <a:br/>
            <a:r>
              <a:t>Whatsapp + pielāgotas integracijas (Jira, Zendesk)</a:t>
            </a:r>
            <a:br/>
            <a:br/>
            <a:r>
              <a:t>Parastos mēnešos </a:t>
            </a:r>
            <a:br/>
            <a:r>
              <a:t>no 3000 ziņojumiem,</a:t>
            </a:r>
            <a:br/>
            <a:r>
              <a:t>līdz 30% automatizācija un</a:t>
            </a:r>
            <a:br/>
            <a:r>
              <a:rPr b="1"/>
              <a:t>ietaupījums 40h/mēnesī</a:t>
            </a:r>
            <a:br/>
            <a:r>
              <a:t>administrācijā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endParaRPr/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Uzņemšanas laikā </a:t>
            </a:r>
            <a:br/>
            <a:r>
              <a:t>no 10000 ziņojumiem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līdz 50% automatizācija un</a:t>
            </a:r>
          </a:p>
          <a:p>
            <a:pPr>
              <a:spcBef>
                <a:spcPts val="0"/>
              </a:spcBef>
              <a:defRPr sz="5000" b="1">
                <a:solidFill>
                  <a:srgbClr val="FFFFFF"/>
                </a:solidFill>
                <a:latin typeface="Gilroy Bold"/>
                <a:ea typeface="Gilroy Bold"/>
                <a:cs typeface="Gilroy Bold"/>
                <a:sym typeface="Gilroy"/>
              </a:defRPr>
            </a:pPr>
            <a:r>
              <a:t>ietaupījums 80h/mēnesī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09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image 25 (2).png" descr="image 25 (2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018" y="18117"/>
            <a:ext cx="16705217" cy="140496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3" name="Group 287 (2).png" descr="Group 287 (2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804" y="11858456"/>
            <a:ext cx="3647272" cy="977692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Dokumentu pārbaudes…"/>
          <p:cNvSpPr txBox="1"/>
          <p:nvPr/>
        </p:nvSpPr>
        <p:spPr>
          <a:xfrm>
            <a:off x="798400" y="822127"/>
            <a:ext cx="14449524" cy="8153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Dokumentu pārbaudes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risinājums ar ārējo sistēmu integrācijām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endParaRPr/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Iespēja automatizēt līdz 50% darba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iepirkumu, tāmēšanas dokumentu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pārbaudēs un kursa materiālu, 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aprakstu un pat studentu darbu 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pārbaudēm. 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br/>
            <a:r>
              <a:t>Ietaupījums uz vienu procesu</a:t>
            </a:r>
            <a:br/>
            <a:r>
              <a:t>līdz </a:t>
            </a:r>
            <a:r>
              <a:rPr b="1"/>
              <a:t>40h/mēnesī</a:t>
            </a:r>
            <a:r>
              <a:t>.</a:t>
            </a:r>
          </a:p>
        </p:txBody>
      </p:sp>
      <p:pic>
        <p:nvPicPr>
          <p:cNvPr id="185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67742" y="406090"/>
            <a:ext cx="7598666" cy="8425625"/>
          </a:xfrm>
          <a:prstGeom prst="rect">
            <a:avLst/>
          </a:prstGeom>
          <a:ln w="12700">
            <a:miter lim="400000"/>
          </a:ln>
        </p:spPr>
      </p:pic>
      <p:pic>
        <p:nvPicPr>
          <p:cNvPr id="186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87428" y="6394491"/>
            <a:ext cx="11605836" cy="69310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09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image 25 (2).png" descr="image 25 (2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018" y="18117"/>
            <a:ext cx="16705217" cy="140496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89" name="Group 287 (2).png" descr="Group 287 (2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804" y="11858456"/>
            <a:ext cx="3647272" cy="977692"/>
          </a:xfrm>
          <a:prstGeom prst="rect">
            <a:avLst/>
          </a:prstGeom>
          <a:ln w="12700">
            <a:miter lim="400000"/>
          </a:ln>
        </p:spPr>
      </p:pic>
      <p:sp>
        <p:nvSpPr>
          <p:cNvPr id="190" name="Automatizēta apmācību un…"/>
          <p:cNvSpPr txBox="1"/>
          <p:nvPr/>
        </p:nvSpPr>
        <p:spPr>
          <a:xfrm>
            <a:off x="798400" y="822127"/>
            <a:ext cx="14449524" cy="9093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Automatizēta apmācību un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testēšanas platforma.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Automātiski sagatavo apmācību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materiālus un pārbauda zināšanas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tipveida apmācībām - piemēram,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darba drošībai, klientu apkalpošnai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utt.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br/>
            <a:r>
              <a:t>Ietaupījums uz vienu apmācību </a:t>
            </a:r>
            <a:br/>
            <a:r>
              <a:t>gatavošanu un darbinieka novērtēšanu</a:t>
            </a:r>
            <a:br/>
            <a:r>
              <a:t>līdz </a:t>
            </a:r>
            <a:r>
              <a:rPr b="1"/>
              <a:t>20h/mēnesī</a:t>
            </a:r>
            <a:r>
              <a:t>.</a:t>
            </a:r>
          </a:p>
        </p:txBody>
      </p:sp>
      <p:pic>
        <p:nvPicPr>
          <p:cNvPr id="191" name="pasted-movie.png" descr="pasted-movi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04781" y="1245446"/>
            <a:ext cx="10729914" cy="65298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" name="Image" descr="Image"/>
          <p:cNvPicPr>
            <a:picLocks noChangeAspect="1"/>
          </p:cNvPicPr>
          <p:nvPr/>
        </p:nvPicPr>
        <p:blipFill>
          <a:blip r:embed="rId5"/>
          <a:srcRect r="7372"/>
          <a:stretch>
            <a:fillRect/>
          </a:stretch>
        </p:blipFill>
        <p:spPr>
          <a:xfrm>
            <a:off x="13331800" y="4809861"/>
            <a:ext cx="10730106" cy="67483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09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image 25 (2).png" descr="image 25 (2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018" y="18117"/>
            <a:ext cx="16705217" cy="1404967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5" name="Group 287 (2).png" descr="Group 287 (2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804" y="11858456"/>
            <a:ext cx="3647272" cy="977692"/>
          </a:xfrm>
          <a:prstGeom prst="rect">
            <a:avLst/>
          </a:prstGeom>
          <a:ln w="12700">
            <a:miter lim="400000"/>
          </a:ln>
        </p:spPr>
      </p:pic>
      <p:sp>
        <p:nvSpPr>
          <p:cNvPr id="196" name="Kopējais ietaupījums uz…"/>
          <p:cNvSpPr txBox="1"/>
          <p:nvPr/>
        </p:nvSpPr>
        <p:spPr>
          <a:xfrm>
            <a:off x="798400" y="822127"/>
            <a:ext cx="14449524" cy="48844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Kopējais ietaupījums uz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administrativo darbu mēnesī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sākot no </a:t>
            </a:r>
            <a:r>
              <a:rPr b="1"/>
              <a:t>100h/mēnsī</a:t>
            </a:r>
            <a:r>
              <a:t>, uzņemšanas periodā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sākot no </a:t>
            </a:r>
            <a:r>
              <a:rPr b="1"/>
              <a:t>140h/mēnesī</a:t>
            </a:r>
            <a:r>
              <a:t>.</a:t>
            </a:r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endParaRPr/>
          </a:p>
          <a:p>
            <a:pPr>
              <a:spcBef>
                <a:spcPts val="0"/>
              </a:spcBef>
              <a:defRPr sz="5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Sistēmas izmaksas: </a:t>
            </a:r>
            <a:r>
              <a:rPr b="1"/>
              <a:t>500 EUR/mēn</a:t>
            </a:r>
            <a:br/>
            <a:r>
              <a:t>+ pielāgojumi 65 EUR/h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23_ClassicWhite">
      <a:majorFont>
        <a:latin typeface="Canela Bold"/>
        <a:ea typeface="Canela Bold"/>
        <a:cs typeface="Canela Bold"/>
      </a:majorFont>
      <a:minorFont>
        <a:latin typeface="Canela Bold"/>
        <a:ea typeface="Canela Bold"/>
        <a:cs typeface="Canela Bold"/>
      </a:minorFont>
    </a:fontScheme>
    <a:fmtScheme name="23_Clas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11303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Graphik"/>
            <a:ea typeface="Graphik"/>
            <a:cs typeface="Graphik"/>
            <a:sym typeface="Graphi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240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nela Text Regular"/>
            <a:ea typeface="Canela Text Regular"/>
            <a:cs typeface="Canela Text Regular"/>
            <a:sym typeface="Canela T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23_ClassicWhite">
      <a:majorFont>
        <a:latin typeface="Canela Bold"/>
        <a:ea typeface="Canela Bold"/>
        <a:cs typeface="Canela Bold"/>
      </a:majorFont>
      <a:minorFont>
        <a:latin typeface="Canela Bold"/>
        <a:ea typeface="Canela Bold"/>
        <a:cs typeface="Canela Bold"/>
      </a:minorFont>
    </a:fontScheme>
    <a:fmtScheme name="23_Clas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11303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Graphik"/>
            <a:ea typeface="Graphik"/>
            <a:cs typeface="Graphik"/>
            <a:sym typeface="Graphi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240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nela Text Regular"/>
            <a:ea typeface="Canela Text Regular"/>
            <a:cs typeface="Canela Text Regular"/>
            <a:sym typeface="Canela T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</Words>
  <Application>Microsoft Macintosh PowerPoint</Application>
  <PresentationFormat>Custom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Canela Bold</vt:lpstr>
      <vt:lpstr>Helvetica Neue</vt:lpstr>
      <vt:lpstr>Graphik</vt:lpstr>
      <vt:lpstr>Canela Regular</vt:lpstr>
      <vt:lpstr>Graphik-Medium</vt:lpstr>
      <vt:lpstr>Graphik-SemiboldItalic</vt:lpstr>
      <vt:lpstr>Canela Text Regular</vt:lpstr>
      <vt:lpstr>Canela Deck Regular</vt:lpstr>
      <vt:lpstr>23_ClassicWhite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Ēvalds Urtāns</cp:lastModifiedBy>
  <cp:revision>1</cp:revision>
  <dcterms:modified xsi:type="dcterms:W3CDTF">2025-02-10T22:58:24Z</dcterms:modified>
</cp:coreProperties>
</file>