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embeddedFontLst>
    <p:embeddedFont>
      <p:font typeface="Canela Bold" pitchFamily="2" charset="77"/>
      <p:bold r:id="rId7"/>
      <p:italic r:id="rId8"/>
      <p:boldItalic r:id="rId9"/>
    </p:embeddedFont>
    <p:embeddedFont>
      <p:font typeface="Canela Deck Regular" pitchFamily="2" charset="0"/>
      <p:regular r:id="rId10"/>
      <p:bold r:id="rId11"/>
      <p:italic r:id="rId12"/>
      <p:boldItalic r:id="rId13"/>
    </p:embeddedFont>
    <p:embeddedFont>
      <p:font typeface="Canela Regular" pitchFamily="2" charset="77"/>
      <p:regular r:id="rId14"/>
      <p:bold r:id="rId15"/>
      <p:italic r:id="rId16"/>
      <p:boldItalic r:id="rId17"/>
    </p:embeddedFont>
    <p:embeddedFont>
      <p:font typeface="Canela Text Regular" pitchFamily="2" charset="0"/>
      <p:regular r:id="rId18"/>
      <p:bold r:id="rId19"/>
      <p:italic r:id="rId20"/>
      <p:boldItalic r:id="rId21"/>
    </p:embeddedFont>
    <p:embeddedFont>
      <p:font typeface="Graphik" panose="020B0503030202060203" pitchFamily="34" charset="77"/>
      <p:regular r:id="rId22"/>
      <p:bold r:id="rId23"/>
      <p:italic r:id="rId24"/>
      <p:boldItalic r:id="rId25"/>
    </p:embeddedFont>
    <p:embeddedFont>
      <p:font typeface="Graphik-Medium" panose="020B0503030202060203" pitchFamily="34" charset="77"/>
      <p:regular r:id="rId26"/>
    </p:embeddedFont>
    <p:embeddedFont>
      <p:font typeface="Graphik-SemiboldItalic" panose="020B0503030202060203" pitchFamily="34" charset="77"/>
      <p:bold r:id="rId27"/>
      <p:italic r:id="rId28"/>
      <p:boldItalic r:id="rId29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1pPr>
    <a:lvl2pPr marL="0" marR="0" indent="4572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2pPr>
    <a:lvl3pPr marL="0" marR="0" indent="9144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3pPr>
    <a:lvl4pPr marL="0" marR="0" indent="13716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4pPr>
    <a:lvl5pPr marL="0" marR="0" indent="18288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5pPr>
    <a:lvl6pPr marL="0" marR="0" indent="22860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6pPr>
    <a:lvl7pPr marL="0" marR="0" indent="27432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7pPr>
    <a:lvl8pPr marL="0" marR="0" indent="32004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8pPr>
    <a:lvl9pPr marL="0" marR="0" indent="36576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217956"/>
              <a:satOff val="14368"/>
              <a:lumOff val="17764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C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571091"/>
              <a:satOff val="15926"/>
              <a:lumOff val="22314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45B43B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45B43B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9036"/>
              <a:lumOff val="17111"/>
            </a:schemeClr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BD17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FBD17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8A2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CEEEF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32C5B9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2">
                  <a:hueOff val="240640"/>
                  <a:satOff val="2542"/>
                  <a:lumOff val="-13198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240640"/>
              <a:satOff val="2542"/>
              <a:lumOff val="-13198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F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font" Target="fonts/font19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29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24" Type="http://schemas.openxmlformats.org/officeDocument/2006/relationships/font" Target="fonts/font18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font" Target="fonts/font22.fntdata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font" Target="fonts/font21.fntdata"/><Relationship Id="rId30" Type="http://schemas.openxmlformats.org/officeDocument/2006/relationships/presProps" Target="presProps.xml"/><Relationship Id="rId8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11986162"/>
            <a:ext cx="21945599" cy="605791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3000" spc="-29">
                <a:latin typeface="Graphik-Medium"/>
                <a:ea typeface="Graphik-Medium"/>
                <a:cs typeface="Graphik-Medium"/>
                <a:sym typeface="Graphik Medium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z="12800" spc="-128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567579"/>
            <a:ext cx="21945600" cy="225059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10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109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5600" cy="838554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1pPr>
            <a:lvl2pPr marL="0" indent="4572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2pPr>
            <a:lvl3pPr marL="0" indent="9144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3pPr>
            <a:lvl4pPr marL="0" indent="13716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4pPr>
            <a:lvl5pPr marL="0" indent="18288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0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7115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Agenda Subtitle</a:t>
            </a:r>
          </a:p>
        </p:txBody>
      </p:sp>
      <p:sp>
        <p:nvSpPr>
          <p:cNvPr id="1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3251200"/>
            <a:ext cx="21945600" cy="66040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8462239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Fact information</a:t>
            </a:r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214484"/>
            <a:ext cx="21945600" cy="4269708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11100053"/>
            <a:ext cx="21945602" cy="832613"/>
          </a:xfrm>
          <a:prstGeom prst="rect">
            <a:avLst/>
          </a:prstGeom>
        </p:spPr>
        <p:txBody>
          <a:bodyPr anchor="ctr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Attribution</a:t>
            </a:r>
          </a:p>
        </p:txBody>
      </p:sp>
      <p:sp>
        <p:nvSpPr>
          <p:cNvPr id="13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178300"/>
            <a:ext cx="21945600" cy="4416425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ea against sky at sunset 2"/>
          <p:cNvSpPr>
            <a:spLocks noGrp="1"/>
          </p:cNvSpPr>
          <p:nvPr>
            <p:ph type="pic" sz="quarter" idx="21"/>
          </p:nvPr>
        </p:nvSpPr>
        <p:spPr>
          <a:xfrm>
            <a:off x="15744825" y="5581752"/>
            <a:ext cx="7365408" cy="82804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Sea against sky at sunset 1"/>
          <p:cNvSpPr>
            <a:spLocks noGrp="1"/>
          </p:cNvSpPr>
          <p:nvPr>
            <p:ph type="pic" sz="quarter" idx="22"/>
          </p:nvPr>
        </p:nvSpPr>
        <p:spPr>
          <a:xfrm>
            <a:off x="15363825" y="1270000"/>
            <a:ext cx="8115300" cy="54090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6" name="Beach and sea at sunset"/>
          <p:cNvSpPr>
            <a:spLocks noGrp="1"/>
          </p:cNvSpPr>
          <p:nvPr>
            <p:ph type="pic" idx="23"/>
          </p:nvPr>
        </p:nvSpPr>
        <p:spPr>
          <a:xfrm>
            <a:off x="-63500" y="1270000"/>
            <a:ext cx="167640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each and sea at sunset"/>
          <p:cNvSpPr>
            <a:spLocks noGrp="1"/>
          </p:cNvSpPr>
          <p:nvPr>
            <p:ph type="pic" idx="21"/>
          </p:nvPr>
        </p:nvSpPr>
        <p:spPr>
          <a:xfrm>
            <a:off x="1270000" y="-423334"/>
            <a:ext cx="21844000" cy="145626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each and sea at sunset"/>
          <p:cNvSpPr>
            <a:spLocks noGrp="1"/>
          </p:cNvSpPr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z="12800" spc="-128">
                <a:solidFill>
                  <a:srgbClr val="FFFFFF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569200"/>
            <a:ext cx="21945600" cy="22521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" y="11988800"/>
            <a:ext cx="21945602" cy="605791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3000" spc="-29">
                <a:solidFill>
                  <a:srgbClr val="FFFFFF"/>
                </a:solidFill>
                <a:latin typeface="Graphik-Medium"/>
                <a:ea typeface="Graphik-Medium"/>
                <a:cs typeface="Graphik-Medium"/>
                <a:sym typeface="Graphik Medium"/>
              </a:defRPr>
            </a:lvl1pPr>
          </a:lstStyle>
          <a:p>
            <a:r>
              <a:t>Author and Date</a:t>
            </a:r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5495" y="4585102"/>
            <a:ext cx="9757338" cy="2540001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3" name="Sea against sky at sunset"/>
          <p:cNvSpPr>
            <a:spLocks noGrp="1"/>
          </p:cNvSpPr>
          <p:nvPr>
            <p:ph type="pic" idx="21"/>
          </p:nvPr>
        </p:nvSpPr>
        <p:spPr>
          <a:xfrm>
            <a:off x="9283700" y="1270000"/>
            <a:ext cx="167513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016750"/>
            <a:ext cx="9753600" cy="5416550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5600" cy="8487148"/>
          </a:xfrm>
          <a:prstGeom prst="rect">
            <a:avLst/>
          </a:prstGeom>
        </p:spPr>
        <p:txBody>
          <a:bodyPr numCol="2" spcCol="2558384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1" name="Sea against sky at sunset"/>
          <p:cNvSpPr>
            <a:spLocks noGrp="1"/>
          </p:cNvSpPr>
          <p:nvPr>
            <p:ph type="pic" idx="21"/>
          </p:nvPr>
        </p:nvSpPr>
        <p:spPr>
          <a:xfrm>
            <a:off x="12192644" y="718588"/>
            <a:ext cx="10972801" cy="1232962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2" name="Slide Subtitl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63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72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2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83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3242270"/>
            <a:ext cx="21945600" cy="6604001"/>
          </a:xfrm>
          <a:prstGeom prst="rect">
            <a:avLst/>
          </a:prstGeom>
        </p:spPr>
        <p:txBody>
          <a:bodyPr anchor="ctr"/>
          <a:lstStyle>
            <a:lvl1pPr>
              <a:defRPr sz="12800" spc="0"/>
            </a:lvl1pPr>
          </a:lstStyle>
          <a:p>
            <a:r>
              <a:t>Section Title</a:t>
            </a:r>
          </a:p>
        </p:txBody>
      </p:sp>
      <p:sp>
        <p:nvSpPr>
          <p:cNvPr id="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2000">
                <a:solidFill>
                  <a:srgbClr val="5E5E5E"/>
                </a:solidFill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1pPr>
      <a:lvl2pPr marL="0" marR="0" indent="4572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2pPr>
      <a:lvl3pPr marL="0" marR="0" indent="9144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3pPr>
      <a:lvl4pPr marL="0" marR="0" indent="13716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4pPr>
      <a:lvl5pPr marL="0" marR="0" indent="18288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5pPr>
      <a:lvl6pPr marL="0" marR="0" indent="22860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6pPr>
      <a:lvl7pPr marL="0" marR="0" indent="27432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7pPr>
      <a:lvl8pPr marL="0" marR="0" indent="32004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8pPr>
      <a:lvl9pPr marL="0" marR="0" indent="36576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9pPr>
    </p:titleStyle>
    <p:bodyStyle>
      <a:lvl1pPr marL="5461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1pPr>
      <a:lvl2pPr marL="10922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2pPr>
      <a:lvl3pPr marL="16383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3pPr>
      <a:lvl4pPr marL="21844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4pPr>
      <a:lvl5pPr marL="27305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5pPr>
      <a:lvl6pPr marL="32766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6pPr>
      <a:lvl7pPr marL="38227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7pPr>
      <a:lvl8pPr marL="43688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8pPr>
      <a:lvl9pPr marL="49149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itchpatterns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08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65050" y="13080999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rPr/>
              <a:t>1</a:t>
            </a:fld>
            <a:endParaRPr/>
          </a:p>
        </p:txBody>
      </p:sp>
      <p:pic>
        <p:nvPicPr>
          <p:cNvPr id="172" name="Identity (1).png" descr="Identity (1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017" y="641900"/>
            <a:ext cx="3545010" cy="1483959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RTU ieguvumi pitchpatterns.com…"/>
          <p:cNvSpPr txBox="1"/>
          <p:nvPr/>
        </p:nvSpPr>
        <p:spPr>
          <a:xfrm>
            <a:off x="906192" y="2860241"/>
            <a:ext cx="12405640" cy="18199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spcBef>
                <a:spcPts val="0"/>
              </a:spcBef>
              <a:defRPr sz="6200" b="1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"/>
              </a:defRPr>
            </a:pPr>
            <a:r>
              <a:rPr dirty="0">
                <a:solidFill>
                  <a:schemeClr val="bg1"/>
                </a:solidFill>
              </a:rPr>
              <a:t>RTU </a:t>
            </a:r>
            <a:r>
              <a:rPr dirty="0" err="1">
                <a:solidFill>
                  <a:schemeClr val="bg1"/>
                </a:solidFill>
              </a:rPr>
              <a:t>ieguvumi</a:t>
            </a:r>
            <a:r>
              <a:rPr dirty="0">
                <a:solidFill>
                  <a:schemeClr val="bg1"/>
                </a:solidFill>
              </a:rPr>
              <a:t> </a:t>
            </a:r>
            <a:r>
              <a:rPr u="sng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pitchpatterns.com</a:t>
            </a:r>
          </a:p>
          <a:p>
            <a:pPr>
              <a:spcBef>
                <a:spcPts val="0"/>
              </a:spcBef>
              <a:defRPr sz="6200" b="1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"/>
              </a:defRPr>
            </a:pPr>
            <a:r>
              <a:rPr dirty="0" err="1">
                <a:solidFill>
                  <a:schemeClr val="bg1"/>
                </a:solidFill>
              </a:rPr>
              <a:t>Zvanu</a:t>
            </a:r>
            <a:r>
              <a:rPr dirty="0">
                <a:solidFill>
                  <a:schemeClr val="bg1"/>
                </a:solidFill>
              </a:rPr>
              <a:t> centra </a:t>
            </a:r>
            <a:r>
              <a:rPr dirty="0" err="1">
                <a:solidFill>
                  <a:schemeClr val="bg1"/>
                </a:solidFill>
              </a:rPr>
              <a:t>automatizācijām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174" name="Nomērāms pēc 3 mēnešu ieviešanas perioda."/>
          <p:cNvSpPr txBox="1"/>
          <p:nvPr/>
        </p:nvSpPr>
        <p:spPr>
          <a:xfrm>
            <a:off x="948110" y="4826720"/>
            <a:ext cx="14449524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spcBef>
                <a:spcPts val="0"/>
              </a:spcBef>
              <a:defRPr sz="4000" b="1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"/>
              </a:defRPr>
            </a:lvl1pPr>
          </a:lstStyle>
          <a:p>
            <a:r>
              <a:t>Nomērāms pēc 3 mēnešu ieviešanas perioda.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08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65050" y="13080999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2</a:t>
            </a:fld>
            <a:endParaRPr/>
          </a:p>
        </p:txBody>
      </p:sp>
      <p:pic>
        <p:nvPicPr>
          <p:cNvPr id="177" name="Identity (1).png" descr="Identity (1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017" y="641900"/>
            <a:ext cx="3545010" cy="1483959"/>
          </a:xfrm>
          <a:prstGeom prst="rect">
            <a:avLst/>
          </a:prstGeom>
          <a:ln w="12700">
            <a:miter lim="400000"/>
          </a:ln>
        </p:spPr>
      </p:pic>
      <p:sp>
        <p:nvSpPr>
          <p:cNvPr id="178" name="Saīsināts zvanu  ilgums par vismaz 20%,…"/>
          <p:cNvSpPr txBox="1"/>
          <p:nvPr/>
        </p:nvSpPr>
        <p:spPr>
          <a:xfrm>
            <a:off x="756482" y="3182184"/>
            <a:ext cx="10710546" cy="815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Saīsināts zvanu </a:t>
            </a:r>
            <a:br/>
            <a:r>
              <a:t>ilgums par vismaz 20%,</a:t>
            </a:r>
            <a:br/>
            <a:endParaRPr/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Uzlabota zvanos iegūtās </a:t>
            </a:r>
            <a:br/>
            <a:r>
              <a:t>informācijas kvalitāte, 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samazinot neapmierināto studentu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skaitu vismaz par 50%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/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Automātiski aizpilda CRM pēc zvana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/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Ietaupījums </a:t>
            </a:r>
            <a:r>
              <a:rPr b="1"/>
              <a:t>40h/mēn</a:t>
            </a:r>
            <a:r>
              <a:t> uz zvanīšanas 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laiku un kvalitātes kontroli</a:t>
            </a:r>
          </a:p>
        </p:txBody>
      </p:sp>
      <p:pic>
        <p:nvPicPr>
          <p:cNvPr id="179" name="3d transforemd.png" descr="3d transforemd.png"/>
          <p:cNvPicPr>
            <a:picLocks noChangeAspect="1"/>
          </p:cNvPicPr>
          <p:nvPr/>
        </p:nvPicPr>
        <p:blipFill>
          <a:blip r:embed="rId3"/>
          <a:srcRect t="7127" r="11341"/>
          <a:stretch>
            <a:fillRect/>
          </a:stretch>
        </p:blipFill>
        <p:spPr>
          <a:xfrm>
            <a:off x="7891442" y="0"/>
            <a:ext cx="21005314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08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65050" y="13080999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3</a:t>
            </a:fld>
            <a:endParaRPr/>
          </a:p>
        </p:txBody>
      </p:sp>
      <p:pic>
        <p:nvPicPr>
          <p:cNvPr id="182" name="Identity (1).png" descr="Identity (1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017" y="641900"/>
            <a:ext cx="3545010" cy="1483959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Izejošais robotzvanu…"/>
          <p:cNvSpPr txBox="1"/>
          <p:nvPr/>
        </p:nvSpPr>
        <p:spPr>
          <a:xfrm>
            <a:off x="906192" y="3051188"/>
            <a:ext cx="9502141" cy="55041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Izejošais robotzvanu 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risinājums, lai ievāktu informāciju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no studentiem,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atgādinātu par maksājumiem,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utt.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/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Var aizstāt pilna slodzes zvanu </a:t>
            </a:r>
            <a:br/>
            <a:r>
              <a:t>operatora darbu </a:t>
            </a:r>
            <a:r>
              <a:rPr b="1"/>
              <a:t>160h/mēn</a:t>
            </a:r>
          </a:p>
        </p:txBody>
      </p:sp>
      <p:pic>
        <p:nvPicPr>
          <p:cNvPr id="184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0077" y="-1"/>
            <a:ext cx="12460638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F08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65050" y="13080999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>
            <a:lvl1pPr>
              <a:defRPr sz="1800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4</a:t>
            </a:fld>
            <a:endParaRPr/>
          </a:p>
        </p:txBody>
      </p:sp>
      <p:pic>
        <p:nvPicPr>
          <p:cNvPr id="187" name="Identity (1).png" descr="Identity (1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017" y="641900"/>
            <a:ext cx="3545010" cy="1483959"/>
          </a:xfrm>
          <a:prstGeom prst="rect">
            <a:avLst/>
          </a:prstGeom>
          <a:ln w="12700">
            <a:miter lim="400000"/>
          </a:ln>
        </p:spPr>
      </p:pic>
      <p:sp>
        <p:nvSpPr>
          <p:cNvPr id="188" name="Iespēja automatizēt līdz 200h/mēnesī…"/>
          <p:cNvSpPr txBox="1"/>
          <p:nvPr/>
        </p:nvSpPr>
        <p:spPr>
          <a:xfrm>
            <a:off x="906192" y="3051188"/>
            <a:ext cx="17939386" cy="3561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Iespēja automatizēt līdz </a:t>
            </a:r>
            <a:r>
              <a:rPr b="1"/>
              <a:t>200h</a:t>
            </a:r>
            <a:r>
              <a:t>/mēnesī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/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Izmaksas:</a:t>
            </a:r>
            <a:br/>
            <a:r>
              <a:t>1. Kvalitātes kontroles sistēma līdz 20 aģentiem: </a:t>
            </a:r>
            <a:r>
              <a:rPr b="1"/>
              <a:t>400 EUR/mēn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2. Robotzvans 160h/mēnesī: </a:t>
            </a:r>
            <a:r>
              <a:rPr b="1"/>
              <a:t>500 EUR/mēn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Graphik"/>
            <a:ea typeface="Graphik"/>
            <a:cs typeface="Graphik"/>
            <a:sym typeface="Graphi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240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Graphik"/>
            <a:ea typeface="Graphik"/>
            <a:cs typeface="Graphik"/>
            <a:sym typeface="Graphi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240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</Words>
  <Application>Microsoft Macintosh PowerPoint</Application>
  <PresentationFormat>Custom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Canela Bold</vt:lpstr>
      <vt:lpstr>Helvetica Neue</vt:lpstr>
      <vt:lpstr>Graphik</vt:lpstr>
      <vt:lpstr>Canela Regular</vt:lpstr>
      <vt:lpstr>Graphik-Medium</vt:lpstr>
      <vt:lpstr>Graphik-SemiboldItalic</vt:lpstr>
      <vt:lpstr>Canela Text Regular</vt:lpstr>
      <vt:lpstr>Canela Deck Regular</vt:lpstr>
      <vt:lpstr>23_ClassicWhite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Ēvalds Urtāns</cp:lastModifiedBy>
  <cp:revision>2</cp:revision>
  <dcterms:modified xsi:type="dcterms:W3CDTF">2025-02-10T22:57:36Z</dcterms:modified>
</cp:coreProperties>
</file>