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29" sz="30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pc="-128" sz="128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Body Level One…"/>
          <p:cNvSpPr txBox="1"/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Agenda Subtitle"/>
          <p:cNvSpPr txBox="1"/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Agenda Subtitle</a:t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act information"/>
          <p:cNvSpPr txBox="1"/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Fact information</a:t>
            </a:r>
          </a:p>
        </p:txBody>
      </p:sp>
      <p:sp>
        <p:nvSpPr>
          <p:cNvPr id="127" name="Body Level One…"/>
          <p:cNvSpPr txBox="1"/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ea against sky at sunset 2"/>
          <p:cNvSpPr/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Sea against sky at sunset 1"/>
          <p:cNvSpPr/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each and sea at sunset"/>
          <p:cNvSpPr/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each and sea at sunset"/>
          <p:cNvSpPr/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ach and sea at sunset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pc="-128" sz="128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Author and Date"/>
          <p:cNvSpPr txBox="1"/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29" sz="30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/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3" name="Sea against sky at sunset"/>
          <p:cNvSpPr/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Slide Subtitle"/>
          <p:cNvSpPr txBox="1"/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/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1" name="Sea against sky at sunset"/>
          <p:cNvSpPr/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2" name="Slide Subtitle"/>
          <p:cNvSpPr txBox="1"/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63" name="Body Level One…"/>
          <p:cNvSpPr txBox="1"/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Title"/>
          <p:cNvSpPr txBox="1"/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2" name="Slide Subtitle"/>
          <p:cNvSpPr txBox="1"/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73" name="Body Level One…"/>
          <p:cNvSpPr txBox="1"/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Title"/>
          <p:cNvSpPr txBox="1"/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2" name="Slide Subtitle"/>
          <p:cNvSpPr txBox="1"/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83" name="Body Level One…"/>
          <p:cNvSpPr txBox="1"/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pc="0" sz="12800"/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1.tif"/><Relationship Id="rId5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2.tif"/><Relationship Id="rId5" Type="http://schemas.openxmlformats.org/officeDocument/2006/relationships/image" Target="../media/image3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.jpeg"/><Relationship Id="rId5" Type="http://schemas.openxmlformats.org/officeDocument/2006/relationships/image" Target="../media/image10.png"/><Relationship Id="rId6" Type="http://schemas.openxmlformats.org/officeDocument/2006/relationships/image" Target="../media/image2.jpe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3.jpe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4.jpeg"/><Relationship Id="rId18" Type="http://schemas.openxmlformats.org/officeDocument/2006/relationships/image" Target="../media/image20.png"/><Relationship Id="rId19" Type="http://schemas.openxmlformats.org/officeDocument/2006/relationships/image" Target="../media/image5.jpeg"/><Relationship Id="rId20" Type="http://schemas.openxmlformats.org/officeDocument/2006/relationships/image" Target="../media/image6.jpeg"/><Relationship Id="rId21" Type="http://schemas.openxmlformats.org/officeDocument/2006/relationships/image" Target="../media/image7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Relationship Id="rId3" Type="http://schemas.openxmlformats.org/officeDocument/2006/relationships/image" Target="../media/image2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120C3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rcRect l="49083" t="2636" r="2534" b="0"/>
          <a:stretch>
            <a:fillRect/>
          </a:stretch>
        </p:blipFill>
        <p:spPr>
          <a:xfrm>
            <a:off x="10656466" y="3369265"/>
            <a:ext cx="13802447" cy="10517191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lide Numb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73" name="Identity (1).png" descr="Identity (1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8017" y="641900"/>
            <a:ext cx="3545010" cy="1483959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Droša un automātiska…"/>
          <p:cNvSpPr txBox="1"/>
          <p:nvPr/>
        </p:nvSpPr>
        <p:spPr>
          <a:xfrm>
            <a:off x="1037289" y="2689826"/>
            <a:ext cx="10192447" cy="448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0"/>
              </a:spcBef>
              <a:defRPr b="1" sz="62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Droša un automātiska</a:t>
            </a:r>
          </a:p>
          <a:p>
            <a:pPr>
              <a:spcBef>
                <a:spcPts val="0"/>
              </a:spcBef>
              <a:defRPr b="1" sz="62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zvanu un sarakstes analīze </a:t>
            </a:r>
            <a:br/>
            <a:r>
              <a:t>(on-premises)</a:t>
            </a:r>
            <a:br/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F082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lide Numb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77" name="Identity (1).png" descr="Identity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8017" y="641900"/>
            <a:ext cx="3545010" cy="1483959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Automātiski nosaka sarunu…"/>
          <p:cNvSpPr txBox="1"/>
          <p:nvPr/>
        </p:nvSpPr>
        <p:spPr>
          <a:xfrm>
            <a:off x="756482" y="3182184"/>
            <a:ext cx="10189211" cy="6804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Automātiski nosaka sarunu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tēmu statisktu pēc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augstas kvalitātes transkripta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Latviešu, Igauņu, Lietuviešu, Krievu,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Angļu, Vācu valodas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(Latviešu valodā kļūda CER 10%)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Tiek ievākta statistika arī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par sarunas noskaņu,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runātāja uztraukumu, utt.</a:t>
            </a:r>
          </a:p>
        </p:txBody>
      </p:sp>
      <p:pic>
        <p:nvPicPr>
          <p:cNvPr id="179" name="Reprots 3d.png" descr="Reprots 3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64897" y="-5889"/>
            <a:ext cx="22043937" cy="137277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F082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lide Numb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82" name="Identity (1).png" descr="Identity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8017" y="641900"/>
            <a:ext cx="3545010" cy="1483959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Katrā zvanā tiek noteiktas…"/>
          <p:cNvSpPr txBox="1"/>
          <p:nvPr/>
        </p:nvSpPr>
        <p:spPr>
          <a:xfrm>
            <a:off x="756482" y="3182184"/>
            <a:ext cx="9894571" cy="813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Katrā zvanā tiek noteiktas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tēmas, izmantojot dažus atslēgas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vārdus, kuriem automātiski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tiek piemeklēti locījumi,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jēga un sinonīmi.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Tiek iegūta zvana tēma un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kopsavilkums.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Ar vaicājumu palīdzību iespējams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izgūt informāciju automātiski 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pēc zvana datu bāzē.</a:t>
            </a:r>
          </a:p>
        </p:txBody>
      </p:sp>
      <p:pic>
        <p:nvPicPr>
          <p:cNvPr id="184" name="3d transforemd.png" descr="3d transforemd.png"/>
          <p:cNvPicPr>
            <a:picLocks noChangeAspect="1"/>
          </p:cNvPicPr>
          <p:nvPr/>
        </p:nvPicPr>
        <p:blipFill>
          <a:blip r:embed="rId3">
            <a:extLst/>
          </a:blip>
          <a:srcRect l="0" t="7127" r="11341" b="0"/>
          <a:stretch>
            <a:fillRect/>
          </a:stretch>
        </p:blipFill>
        <p:spPr>
          <a:xfrm>
            <a:off x="7891443" y="0"/>
            <a:ext cx="21005313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3090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image 25 (2).png" descr="image 25 (2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67018" y="18117"/>
            <a:ext cx="16705217" cy="140496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Group 287 (2).png" descr="Group 287 (2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3804" y="11858456"/>
            <a:ext cx="3647272" cy="9776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47680" y="5107376"/>
            <a:ext cx="13305932" cy="8440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120317" y="277644"/>
            <a:ext cx="13024081" cy="9263328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Iespējama informācijas…"/>
          <p:cNvSpPr txBox="1"/>
          <p:nvPr/>
        </p:nvSpPr>
        <p:spPr>
          <a:xfrm>
            <a:off x="775210" y="844037"/>
            <a:ext cx="10288271" cy="282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Iespējama informācijas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atsekošana un tēmu atklāšana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arī e-pastos, čatos, telegram</a:t>
            </a:r>
            <a:br/>
            <a:r>
              <a:t>whatsapp (ja pieejama integrācija)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3090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image 25 (2).png" descr="image 25 (2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67018" y="18117"/>
            <a:ext cx="16705217" cy="140496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Group 287 (2).png" descr="Group 287 (2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3804" y="11858456"/>
            <a:ext cx="3647272" cy="977692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Dokumentu pārbaudes sistēma…"/>
          <p:cNvSpPr txBox="1"/>
          <p:nvPr/>
        </p:nvSpPr>
        <p:spPr>
          <a:xfrm>
            <a:off x="798400" y="822127"/>
            <a:ext cx="14449524" cy="74904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Dokumentu pārbaudes sistēma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Iespēja automatizēt līdz 50% darba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iepirkumu, tāmēšanas dokumentu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pārbaudēs un kursa materiālu, 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aprakstu un pat studentu darbu 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pārbaudēm. 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br/>
            <a:r>
              <a:t>Ietaupījums uz vienu procesu</a:t>
            </a:r>
            <a:br/>
            <a:r>
              <a:t>līdz </a:t>
            </a:r>
            <a:r>
              <a:rPr b="1"/>
              <a:t>40h/mēnesī</a:t>
            </a:r>
            <a:r>
              <a:t>.</a:t>
            </a:r>
          </a:p>
        </p:txBody>
      </p:sp>
      <p:pic>
        <p:nvPicPr>
          <p:cNvPr id="19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967742" y="406090"/>
            <a:ext cx="7598666" cy="84256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887428" y="6394491"/>
            <a:ext cx="11605835" cy="69310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"/>
          <p:cNvSpPr txBox="1"/>
          <p:nvPr>
            <p:ph type="sldNum" sz="quarter" idx="4294967295"/>
          </p:nvPr>
        </p:nvSpPr>
        <p:spPr>
          <a:xfrm>
            <a:off x="9037113" y="12462490"/>
            <a:ext cx="241403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9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06377" y="4742728"/>
            <a:ext cx="3298943" cy="1319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389053" y="1302593"/>
            <a:ext cx="2148218" cy="21482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17159" y="6599598"/>
            <a:ext cx="3940230" cy="20193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372798" y="4552336"/>
            <a:ext cx="2988183" cy="11952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259165" y="10106590"/>
            <a:ext cx="2857501" cy="285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pasted-movie.png" descr="pasted-movi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869524" y="559305"/>
            <a:ext cx="2644952" cy="14932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pasted-movie.png" descr="pasted-movie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7472321" y="1832206"/>
            <a:ext cx="2449238" cy="2438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pasted-movie.png" descr="pasted-movie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7187700" y="5339856"/>
            <a:ext cx="3940230" cy="27836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pasted-movie.png" descr="pasted-movie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3410455" y="7231027"/>
            <a:ext cx="6388101" cy="2235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4270155" y="4959407"/>
            <a:ext cx="7324327" cy="16312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4007442" y="2975817"/>
            <a:ext cx="2148218" cy="1229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2902727" y="9167579"/>
            <a:ext cx="5346701" cy="1879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Image" descr="Image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8068693" y="2482122"/>
            <a:ext cx="4165601" cy="16406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Image" descr="Image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6933773" y="7894465"/>
            <a:ext cx="4165601" cy="1955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Image" descr="Image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7367102" y="10534446"/>
            <a:ext cx="3298943" cy="1243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" descr="Image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20143054" y="7510427"/>
            <a:ext cx="1955801" cy="1955801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Sistēmu izmanto lielākie kontaktcentri Baltijā"/>
          <p:cNvSpPr txBox="1"/>
          <p:nvPr/>
        </p:nvSpPr>
        <p:spPr>
          <a:xfrm>
            <a:off x="928249" y="736332"/>
            <a:ext cx="7324328" cy="1139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spcBef>
                <a:spcPts val="0"/>
              </a:spcBef>
              <a:defRPr b="1" sz="3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Sistēmu izmanto lielākie kontaktcentri Baltijā</a:t>
            </a:r>
          </a:p>
        </p:txBody>
      </p:sp>
      <p:pic>
        <p:nvPicPr>
          <p:cNvPr id="216" name="Group-7-4 (1).png" descr="Group-7-4 (1).png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11795248" y="11609868"/>
            <a:ext cx="58166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images (4).png" descr="images (4)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980453" y="4295595"/>
            <a:ext cx="3065022" cy="11952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images (6).jpeg" descr="images (6).jpeg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14430174" y="1873693"/>
            <a:ext cx="1377324" cy="13773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pasted-movie.png" descr="pasted-movie.png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891198" y="7787578"/>
            <a:ext cx="5346701" cy="5346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F082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22" name="Identity (1).png" descr="Identity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8017" y="641900"/>
            <a:ext cx="3545010" cy="1483959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Servera prasības (on-premises risinājumam)…"/>
          <p:cNvSpPr txBox="1"/>
          <p:nvPr/>
        </p:nvSpPr>
        <p:spPr>
          <a:xfrm>
            <a:off x="906192" y="3051188"/>
            <a:ext cx="13896821" cy="12176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rPr b="1"/>
              <a:t>Servera prasības</a:t>
            </a:r>
            <a:r>
              <a:t> (on-premises risinājumam)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rPr b="1"/>
              <a:t>Zvanu analīzei</a:t>
            </a:r>
            <a:r>
              <a:t> (līdz 20k zvani dienā)</a:t>
            </a:r>
            <a:br/>
            <a:r>
              <a:t>32 CPU threads, 64 GB RAM, </a:t>
            </a:r>
            <a:br/>
            <a:r>
              <a:t>4 TB SSD, 8 TB HDD, </a:t>
            </a:r>
            <a:br/>
            <a:r>
              <a:t>2x RTX4090 24GB (vai līdzvērtīga nVidia)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rPr b="1"/>
              <a:t>Epastu un dokumentu analīzei</a:t>
            </a:r>
            <a:r>
              <a:t> (līdz 30k dokumentiem dienā)</a:t>
            </a:r>
            <a:br/>
            <a:r>
              <a:t>32 CPU threads, 128 GB RAM, </a:t>
            </a:r>
            <a:br/>
            <a:r>
              <a:t>2 TB SSD,</a:t>
            </a:r>
            <a:br/>
            <a:r>
              <a:t>1x RTX4090 24GB (vai līdzvērtīga nvidia)</a:t>
            </a:r>
            <a:br/>
            <a:r>
              <a:t>1x A100 40GB (vai līdzvērtīga nvidia)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br/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</p:txBody>
      </p:sp>
      <p:pic>
        <p:nvPicPr>
          <p:cNvPr id="224" name="pngtree-server-3d-illustration-png-image_9231819.png" descr="pngtree-server-3d-illustration-png-image_923181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726388" y="1498102"/>
            <a:ext cx="10020747" cy="100207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F082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27" name="Identity (1).png" descr="Identity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8017" y="641900"/>
            <a:ext cx="3545010" cy="1483959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Licencēšanas izmaksas  (on-premises risinājumam)…"/>
          <p:cNvSpPr txBox="1"/>
          <p:nvPr/>
        </p:nvSpPr>
        <p:spPr>
          <a:xfrm>
            <a:off x="906192" y="3051188"/>
            <a:ext cx="13896821" cy="1021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rPr b="1"/>
              <a:t>Licencēšanas izmaksas</a:t>
            </a:r>
            <a:r>
              <a:t> </a:t>
            </a:r>
            <a:br/>
            <a:r>
              <a:t>(on-premises risinājumam)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rPr b="1"/>
              <a:t>Zvanu analīzei</a:t>
            </a:r>
            <a:r>
              <a:t> (par katru serveri)</a:t>
            </a:r>
            <a:br/>
            <a:r>
              <a:t>2500 EUR/mēn + PVN</a:t>
            </a:r>
            <a:br/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rPr b="1"/>
              <a:t>Epastu un dokumentu analīzei</a:t>
            </a:r>
            <a:r>
              <a:t> </a:t>
            </a:r>
            <a:br/>
            <a:r>
              <a:t>(par katru serveri)</a:t>
            </a:r>
            <a:br/>
            <a:r>
              <a:t>2500 EUR/mēn + PVN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rPr b="1"/>
              <a:t>Pielāgošanas izmaksas</a:t>
            </a:r>
            <a:r>
              <a:t>: 75 EUR/h + PVN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  <a:br/>
            <a:r>
              <a:t>* Iekļauti bezmaksas atjaunojumi</a:t>
            </a:r>
          </a:p>
          <a:p>
            <a:pPr>
              <a:spcBef>
                <a:spcPts val="0"/>
              </a:spcBef>
              <a:defRPr sz="5000">
                <a:solidFill>
                  <a:srgbClr val="FFFFFF"/>
                </a:solidFill>
                <a:latin typeface="Gilroy"/>
                <a:ea typeface="Gilroy"/>
                <a:cs typeface="Gilroy"/>
                <a:sym typeface="Gilroy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