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tif"/><Relationship Id="rId6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20C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rcRect l="49083" t="2636" r="2534" b="0"/>
          <a:stretch>
            <a:fillRect/>
          </a:stretch>
        </p:blipFill>
        <p:spPr>
          <a:xfrm>
            <a:off x="10656466" y="3369265"/>
            <a:ext cx="13802447" cy="1051719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3" name="Identity (1).png" descr="Identity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017" y="641900"/>
            <a:ext cx="3545010" cy="148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Helmes Next Generation…"/>
          <p:cNvSpPr txBox="1"/>
          <p:nvPr/>
        </p:nvSpPr>
        <p:spPr>
          <a:xfrm>
            <a:off x="1056046" y="3903457"/>
            <a:ext cx="10192447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b="1" sz="62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Helmes Next Generation</a:t>
            </a:r>
          </a:p>
          <a:p>
            <a:pPr>
              <a:spcBef>
                <a:spcPts val="0"/>
              </a:spcBef>
              <a:defRPr b="1" sz="62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contact centre </a:t>
            </a:r>
          </a:p>
          <a:p>
            <a:pPr>
              <a:spcBef>
                <a:spcPts val="0"/>
              </a:spcBef>
              <a:defRPr b="1" sz="62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F0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7" name="Case study from largest utility…"/>
          <p:cNvSpPr txBox="1"/>
          <p:nvPr/>
        </p:nvSpPr>
        <p:spPr>
          <a:xfrm>
            <a:off x="850267" y="3294725"/>
            <a:ext cx="11184891" cy="10142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Case study from largest utility 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company in Riga (Latvia) serving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more than 600k clients.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Company deployed "PitchPatterns" </a:t>
            </a:r>
            <a:br/>
            <a:r>
              <a:t>solution </a:t>
            </a:r>
            <a:r>
              <a:rPr b="1"/>
              <a:t>on-premises</a:t>
            </a:r>
            <a:r>
              <a:t> to automate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call quality control and 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improve conversion rates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for connecting new 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clients to the public water network. </a:t>
            </a:r>
            <a:br/>
            <a:br/>
            <a:r>
              <a:t>With "Eldigen" we are also automating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e-mail communication and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document validation.</a:t>
            </a:r>
          </a:p>
        </p:txBody>
      </p:sp>
      <p:pic>
        <p:nvPicPr>
          <p:cNvPr id="17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583"/>
          <a:stretch>
            <a:fillRect/>
          </a:stretch>
        </p:blipFill>
        <p:spPr>
          <a:xfrm>
            <a:off x="986692" y="838004"/>
            <a:ext cx="3345359" cy="1873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1584" y="5196546"/>
            <a:ext cx="11216802" cy="800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71506" y="442839"/>
            <a:ext cx="8514898" cy="6046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F0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3" name="Identity (1).png" descr="Identity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017" y="641900"/>
            <a:ext cx="3545010" cy="148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3d transforemd.png" descr="3d transforemd.png"/>
          <p:cNvPicPr>
            <a:picLocks noChangeAspect="1"/>
          </p:cNvPicPr>
          <p:nvPr/>
        </p:nvPicPr>
        <p:blipFill>
          <a:blip r:embed="rId3">
            <a:extLst/>
          </a:blip>
          <a:srcRect l="0" t="7127" r="11341" b="0"/>
          <a:stretch>
            <a:fillRect/>
          </a:stretch>
        </p:blipFill>
        <p:spPr>
          <a:xfrm>
            <a:off x="7891443" y="0"/>
            <a:ext cx="2100531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all duration shortened…"/>
          <p:cNvSpPr txBox="1"/>
          <p:nvPr/>
        </p:nvSpPr>
        <p:spPr>
          <a:xfrm>
            <a:off x="756482" y="3182184"/>
            <a:ext cx="10542271" cy="88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Call duration shortened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by at least 20%,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Improved quality of information </a:t>
            </a:r>
            <a:br/>
            <a:r>
              <a:t>obtained from calls,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reducing the number of </a:t>
            </a:r>
            <a:br/>
            <a:r>
              <a:t>dissatisfied clients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by at least 30%.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Automatically fills CRM after the call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rPr b="1"/>
              <a:t>Saves 40 hours/month</a:t>
            </a:r>
            <a:r>
              <a:t> on call time </a:t>
            </a:r>
            <a:br/>
            <a:r>
              <a:t>and quality control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F0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8" name="Identity (1).png" descr="Identity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017" y="641900"/>
            <a:ext cx="3545010" cy="148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he outgoing robocall solution to  for debt collection, information dissemination, surveys.…"/>
          <p:cNvSpPr txBox="1"/>
          <p:nvPr/>
        </p:nvSpPr>
        <p:spPr>
          <a:xfrm>
            <a:off x="868678" y="2582265"/>
            <a:ext cx="9839326" cy="1014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The outgoing robocall solution to </a:t>
            </a:r>
            <a:br/>
            <a:r>
              <a:t>for debt collection, information</a:t>
            </a:r>
            <a:br/>
            <a:r>
              <a:t>dissemination, surveys.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Automatically detects </a:t>
            </a:r>
            <a:br/>
            <a:r>
              <a:t>the conversation topic statistics </a:t>
            </a:r>
            <a:br/>
            <a:r>
              <a:t>from a high-quality transcript in </a:t>
            </a:r>
            <a:br/>
            <a:r>
              <a:t>Latvian, Estonian, Lithuanian, </a:t>
            </a:r>
            <a:br/>
            <a:r>
              <a:t>Russian, English, and </a:t>
            </a:r>
            <a:br/>
            <a:r>
              <a:t>German languages </a:t>
            </a:r>
            <a:br/>
            <a:r>
              <a:t>(Baltic languages error CER 10%)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Replace a full-time </a:t>
            </a:r>
            <a:br/>
            <a:r>
              <a:t>call operator's job at up to</a:t>
            </a:r>
            <a:br/>
            <a:r>
              <a:rPr b="1"/>
              <a:t>160 hours/month</a:t>
            </a:r>
            <a:r>
              <a:t>.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50077" y="-1"/>
            <a:ext cx="1246063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25 (2).png" descr="image 25 (2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018" y="18117"/>
            <a:ext cx="16705217" cy="1404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3025" y="896622"/>
            <a:ext cx="13024081" cy="926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Group 287 (2).png" descr="Group 287 (2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3804" y="11858456"/>
            <a:ext cx="3647272" cy="977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69986" y="5342830"/>
            <a:ext cx="11641907" cy="7385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72765" y="3945923"/>
            <a:ext cx="7397702" cy="4649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Omni-channel automated  communication Email, Telegram,  WhatsApp, custom integrations (Jira, Zendesk)   Monthly 3000 messages, up to 30% automation and savings of 40 hours/month in administration and…"/>
          <p:cNvSpPr txBox="1"/>
          <p:nvPr/>
        </p:nvSpPr>
        <p:spPr>
          <a:xfrm>
            <a:off x="1041679" y="709844"/>
            <a:ext cx="14449524" cy="88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Omni-channel automated </a:t>
            </a:r>
            <a:br/>
            <a:r>
              <a:t>communication</a:t>
            </a:r>
            <a:br/>
            <a:r>
              <a:t>Email, Telegram, </a:t>
            </a:r>
            <a:br/>
            <a:r>
              <a:t>WhatsApp,</a:t>
            </a:r>
            <a:br/>
            <a:r>
              <a:t>custom integrations (Jira, Zendesk)</a:t>
            </a:r>
            <a:br/>
            <a:br/>
            <a:br/>
            <a:r>
              <a:t>Monthly 3000 messages,</a:t>
            </a:r>
            <a:br/>
            <a:r>
              <a:t>up to 30% automation and</a:t>
            </a:r>
            <a:br/>
            <a:r>
              <a:t>savings of </a:t>
            </a:r>
            <a:r>
              <a:rPr b="1"/>
              <a:t>40 hours/month</a:t>
            </a:r>
            <a:br/>
            <a:r>
              <a:t>in administration and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customer service costs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 25 (2).png" descr="image 25 (2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018" y="18117"/>
            <a:ext cx="16705217" cy="1404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Group 287 (2).png" descr="Group 287 (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804" y="11858456"/>
            <a:ext cx="3647272" cy="97769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Document validation system…"/>
          <p:cNvSpPr txBox="1"/>
          <p:nvPr/>
        </p:nvSpPr>
        <p:spPr>
          <a:xfrm>
            <a:off x="798400" y="822127"/>
            <a:ext cx="14449524" cy="550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Document validation system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Automate up to 50% of the work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in procurement, offers,</a:t>
            </a:r>
            <a:br/>
            <a:r>
              <a:t>HR documents.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br/>
            <a:r>
              <a:t>Savings per process</a:t>
            </a:r>
            <a:br/>
            <a:r>
              <a:t>up to </a:t>
            </a:r>
            <a:r>
              <a:rPr b="1"/>
              <a:t>40 hours/month</a:t>
            </a:r>
            <a:r>
              <a:t>.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7742" y="406090"/>
            <a:ext cx="7598666" cy="8425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87428" y="6394491"/>
            <a:ext cx="11605835" cy="6931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25 (2).png" descr="image 25 (2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018" y="18117"/>
            <a:ext cx="16705217" cy="1404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roup 287 (2).png" descr="Group 287 (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804" y="11858456"/>
            <a:ext cx="3647272" cy="97769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Automated training and  testing platform.…"/>
          <p:cNvSpPr txBox="1"/>
          <p:nvPr/>
        </p:nvSpPr>
        <p:spPr>
          <a:xfrm>
            <a:off x="798400" y="822127"/>
            <a:ext cx="11071740" cy="815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Automated training and </a:t>
            </a:r>
            <a:br/>
            <a:r>
              <a:t>testing platform.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Automatically prepares training materials and assesses knowledge for standard training programs, such as workplace safety, customer service, etc.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Saves up to </a:t>
            </a:r>
            <a:r>
              <a:rPr b="1"/>
              <a:t>20 hours/month</a:t>
            </a:r>
            <a:r>
              <a:t> on preparing one training session and evaluating an employee.</a:t>
            </a:r>
          </a:p>
        </p:txBody>
      </p:sp>
      <p:pic>
        <p:nvPicPr>
          <p:cNvPr id="20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04782" y="1245446"/>
            <a:ext cx="10729913" cy="652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7372" b="0"/>
          <a:stretch>
            <a:fillRect/>
          </a:stretch>
        </p:blipFill>
        <p:spPr>
          <a:xfrm>
            <a:off x="13331800" y="4809861"/>
            <a:ext cx="10730106" cy="6748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