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100" name="Slide Subtitle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109" name="Body Level One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0" name="Agenda Subtitle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Agenda Subtitle</a:t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Fact information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Fact information</a:t>
            </a:r>
          </a:p>
        </p:txBody>
      </p:sp>
      <p:sp>
        <p:nvSpPr>
          <p:cNvPr id="127" name="Body Level One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Attribution</a:t>
            </a:r>
          </a:p>
        </p:txBody>
      </p:sp>
      <p:sp>
        <p:nvSpPr>
          <p:cNvPr id="136" name="Body Level One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ea against sky at sunset 2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Sea against sky at sunset 1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Beach and sea at sunset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each and sea at sunset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each and sea at sunset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Author and Date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3" name="Sea against sky at sunset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Slide Subtitle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1" name="Sea against sky at sunset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Slide Subtitle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63" name="Body Level One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xfrm>
            <a:off x="1200403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Title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72" name="Slide Subtitle"/>
          <p:cNvSpPr txBox="1"/>
          <p:nvPr>
            <p:ph type="body" sz="quarter" idx="21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73" name="Body Level One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xfrm>
            <a:off x="1200403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Title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2" name="Slide Subtitle"/>
          <p:cNvSpPr txBox="1"/>
          <p:nvPr>
            <p:ph type="body" sz="quarter" idx="21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83" name="Body Level One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xfrm>
            <a:off x="1200403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Section Title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97689" y="12700000"/>
            <a:ext cx="388621" cy="4292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200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.png"/><Relationship Id="rId3" Type="http://schemas.openxmlformats.org/officeDocument/2006/relationships/image" Target="../media/image1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2.tif"/><Relationship Id="rId6" Type="http://schemas.openxmlformats.org/officeDocument/2006/relationships/image" Target="../media/image10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7.png"/><Relationship Id="rId3" Type="http://schemas.openxmlformats.org/officeDocument/2006/relationships/image" Target="../media/image9.png"/><Relationship Id="rId4" Type="http://schemas.openxmlformats.org/officeDocument/2006/relationships/image" Target="../media/image3.tif"/><Relationship Id="rId5" Type="http://schemas.openxmlformats.org/officeDocument/2006/relationships/image" Target="../media/image4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7.png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5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120C3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rcRect l="49083" t="2636" r="2534" b="0"/>
          <a:stretch>
            <a:fillRect/>
          </a:stretch>
        </p:blipFill>
        <p:spPr>
          <a:xfrm>
            <a:off x="10656466" y="3369265"/>
            <a:ext cx="13802447" cy="10517191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lide Number"/>
          <p:cNvSpPr txBox="1"/>
          <p:nvPr>
            <p:ph type="sldNum" sz="quarter" idx="4294967295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73" name="Identity (1).png" descr="Identity (1)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8017" y="641900"/>
            <a:ext cx="3545010" cy="1483959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Helmes Next Generation…"/>
          <p:cNvSpPr txBox="1"/>
          <p:nvPr/>
        </p:nvSpPr>
        <p:spPr>
          <a:xfrm>
            <a:off x="1056046" y="3903457"/>
            <a:ext cx="10192447" cy="276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spcBef>
                <a:spcPts val="0"/>
              </a:spcBef>
              <a:defRPr b="1" sz="62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pPr>
            <a:r>
              <a:t>Helmes Next Generation</a:t>
            </a:r>
          </a:p>
          <a:p>
            <a:pPr>
              <a:spcBef>
                <a:spcPts val="0"/>
              </a:spcBef>
              <a:defRPr b="1" sz="62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pPr>
            <a:r>
              <a:t>contact centre </a:t>
            </a:r>
          </a:p>
          <a:p>
            <a:pPr>
              <a:spcBef>
                <a:spcPts val="0"/>
              </a:spcBef>
              <a:defRPr b="1" sz="62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pPr>
            <a:r>
              <a:t>solution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F082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lide Number"/>
          <p:cNvSpPr txBox="1"/>
          <p:nvPr>
            <p:ph type="sldNum" sz="quarter" idx="4294967295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77" name="Case study from largest utility…"/>
          <p:cNvSpPr txBox="1"/>
          <p:nvPr/>
        </p:nvSpPr>
        <p:spPr>
          <a:xfrm>
            <a:off x="850267" y="3294725"/>
            <a:ext cx="11184891" cy="10142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spcBef>
                <a:spcPts val="0"/>
              </a:spcBef>
              <a:defRPr sz="50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pPr>
            <a:r>
              <a:t>Case study from largest utility </a:t>
            </a:r>
          </a:p>
          <a:p>
            <a:pPr>
              <a:spcBef>
                <a:spcPts val="0"/>
              </a:spcBef>
              <a:defRPr sz="50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pPr>
            <a:r>
              <a:t>company in Riga (Latvia) serving</a:t>
            </a:r>
          </a:p>
          <a:p>
            <a:pPr>
              <a:spcBef>
                <a:spcPts val="0"/>
              </a:spcBef>
              <a:defRPr sz="50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pPr>
            <a:r>
              <a:t>more than 600k clients.</a:t>
            </a:r>
          </a:p>
          <a:p>
            <a:pPr>
              <a:spcBef>
                <a:spcPts val="0"/>
              </a:spcBef>
              <a:defRPr sz="50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pPr>
          </a:p>
          <a:p>
            <a:pPr>
              <a:spcBef>
                <a:spcPts val="0"/>
              </a:spcBef>
              <a:defRPr sz="50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pPr>
            <a:r>
              <a:t>Company deployed "PitchPatterns" </a:t>
            </a:r>
            <a:br/>
            <a:r>
              <a:t>solution </a:t>
            </a:r>
            <a:r>
              <a:rPr b="1"/>
              <a:t>on-premises</a:t>
            </a:r>
            <a:r>
              <a:t> to automate</a:t>
            </a:r>
          </a:p>
          <a:p>
            <a:pPr>
              <a:spcBef>
                <a:spcPts val="0"/>
              </a:spcBef>
              <a:defRPr sz="50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pPr>
            <a:r>
              <a:t>call quality control and </a:t>
            </a:r>
          </a:p>
          <a:p>
            <a:pPr>
              <a:spcBef>
                <a:spcPts val="0"/>
              </a:spcBef>
              <a:defRPr sz="50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pPr>
            <a:r>
              <a:t>improve conversion rates</a:t>
            </a:r>
          </a:p>
          <a:p>
            <a:pPr>
              <a:spcBef>
                <a:spcPts val="0"/>
              </a:spcBef>
              <a:defRPr sz="50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pPr>
            <a:r>
              <a:t>for connecting new </a:t>
            </a:r>
          </a:p>
          <a:p>
            <a:pPr>
              <a:spcBef>
                <a:spcPts val="0"/>
              </a:spcBef>
              <a:defRPr sz="50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pPr>
            <a:r>
              <a:t>clients to the public water network. </a:t>
            </a:r>
            <a:br/>
            <a:br/>
            <a:r>
              <a:t>With "Eldigen" we are also automating</a:t>
            </a:r>
          </a:p>
          <a:p>
            <a:pPr>
              <a:spcBef>
                <a:spcPts val="0"/>
              </a:spcBef>
              <a:defRPr sz="50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pPr>
            <a:r>
              <a:t>e-mail communication and</a:t>
            </a:r>
          </a:p>
          <a:p>
            <a:pPr>
              <a:spcBef>
                <a:spcPts val="0"/>
              </a:spcBef>
              <a:defRPr sz="50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pPr>
            <a:r>
              <a:t>document validation.</a:t>
            </a:r>
          </a:p>
        </p:txBody>
      </p:sp>
      <p:pic>
        <p:nvPicPr>
          <p:cNvPr id="178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16583"/>
          <a:stretch>
            <a:fillRect/>
          </a:stretch>
        </p:blipFill>
        <p:spPr>
          <a:xfrm>
            <a:off x="986692" y="838004"/>
            <a:ext cx="3345359" cy="18736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71584" y="5196546"/>
            <a:ext cx="11216802" cy="80047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pasted-movie.png" descr="pasted-movi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971506" y="442839"/>
            <a:ext cx="8514898" cy="60462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F082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lide Number"/>
          <p:cNvSpPr txBox="1"/>
          <p:nvPr>
            <p:ph type="sldNum" sz="quarter" idx="4294967295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83" name="Identity (1).png" descr="Identity (1)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8017" y="641900"/>
            <a:ext cx="3545010" cy="14839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3d transforemd.png" descr="3d transforemd.png"/>
          <p:cNvPicPr>
            <a:picLocks noChangeAspect="1"/>
          </p:cNvPicPr>
          <p:nvPr/>
        </p:nvPicPr>
        <p:blipFill>
          <a:blip r:embed="rId3">
            <a:extLst/>
          </a:blip>
          <a:srcRect l="0" t="7127" r="11341" b="0"/>
          <a:stretch>
            <a:fillRect/>
          </a:stretch>
        </p:blipFill>
        <p:spPr>
          <a:xfrm>
            <a:off x="7891443" y="0"/>
            <a:ext cx="21005313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Call duration shortened…"/>
          <p:cNvSpPr txBox="1"/>
          <p:nvPr/>
        </p:nvSpPr>
        <p:spPr>
          <a:xfrm>
            <a:off x="756482" y="3182184"/>
            <a:ext cx="10542271" cy="881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spcBef>
                <a:spcPts val="0"/>
              </a:spcBef>
              <a:defRPr sz="50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pPr>
            <a:r>
              <a:t>Call duration shortened</a:t>
            </a:r>
          </a:p>
          <a:p>
            <a:pPr>
              <a:spcBef>
                <a:spcPts val="0"/>
              </a:spcBef>
              <a:defRPr sz="50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pPr>
            <a:r>
              <a:t>by at least 20%,</a:t>
            </a:r>
          </a:p>
          <a:p>
            <a:pPr>
              <a:spcBef>
                <a:spcPts val="0"/>
              </a:spcBef>
              <a:defRPr sz="50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pPr>
          </a:p>
          <a:p>
            <a:pPr>
              <a:spcBef>
                <a:spcPts val="0"/>
              </a:spcBef>
              <a:defRPr sz="50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pPr>
            <a:r>
              <a:t>Improved quality of information </a:t>
            </a:r>
            <a:br/>
            <a:r>
              <a:t>obtained from calls,</a:t>
            </a:r>
          </a:p>
          <a:p>
            <a:pPr>
              <a:spcBef>
                <a:spcPts val="0"/>
              </a:spcBef>
              <a:defRPr sz="50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pPr>
            <a:r>
              <a:t>reducing the number of </a:t>
            </a:r>
            <a:br/>
            <a:r>
              <a:t>dissatisfied students</a:t>
            </a:r>
          </a:p>
          <a:p>
            <a:pPr>
              <a:spcBef>
                <a:spcPts val="0"/>
              </a:spcBef>
              <a:defRPr sz="50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pPr>
            <a:r>
              <a:t>by at least 50%.</a:t>
            </a:r>
          </a:p>
          <a:p>
            <a:pPr>
              <a:spcBef>
                <a:spcPts val="0"/>
              </a:spcBef>
              <a:defRPr sz="50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pPr>
          </a:p>
          <a:p>
            <a:pPr>
              <a:spcBef>
                <a:spcPts val="0"/>
              </a:spcBef>
              <a:defRPr sz="50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pPr>
            <a:r>
              <a:t>Automatically fills CRM after the call</a:t>
            </a:r>
          </a:p>
          <a:p>
            <a:pPr>
              <a:spcBef>
                <a:spcPts val="0"/>
              </a:spcBef>
              <a:defRPr sz="50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pPr>
          </a:p>
          <a:p>
            <a:pPr>
              <a:spcBef>
                <a:spcPts val="0"/>
              </a:spcBef>
              <a:defRPr sz="50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pPr>
            <a:r>
              <a:rPr b="1"/>
              <a:t>Saves 40 hours/month</a:t>
            </a:r>
            <a:r>
              <a:t> on call time </a:t>
            </a:r>
            <a:br/>
            <a:r>
              <a:t>and quality control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F082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lide Number"/>
          <p:cNvSpPr txBox="1"/>
          <p:nvPr>
            <p:ph type="sldNum" sz="quarter" idx="4294967295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88" name="Identity (1).png" descr="Identity (1)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8017" y="641900"/>
            <a:ext cx="3545010" cy="1483959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The outgoing robocall solution to  for debt collection, information dissemination, surveys.…"/>
          <p:cNvSpPr txBox="1"/>
          <p:nvPr/>
        </p:nvSpPr>
        <p:spPr>
          <a:xfrm>
            <a:off x="868678" y="2582265"/>
            <a:ext cx="9839326" cy="10144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spcBef>
                <a:spcPts val="0"/>
              </a:spcBef>
              <a:defRPr sz="50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pPr>
            <a:r>
              <a:t>The outgoing robocall solution to </a:t>
            </a:r>
            <a:br/>
            <a:r>
              <a:t>for debt collection, information</a:t>
            </a:r>
            <a:br/>
            <a:r>
              <a:t>dissemination, surveys.</a:t>
            </a:r>
          </a:p>
          <a:p>
            <a:pPr>
              <a:spcBef>
                <a:spcPts val="0"/>
              </a:spcBef>
              <a:defRPr sz="50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pPr>
          </a:p>
          <a:p>
            <a:pPr>
              <a:spcBef>
                <a:spcPts val="0"/>
              </a:spcBef>
              <a:defRPr sz="50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pPr>
            <a:r>
              <a:t>Automatically detects </a:t>
            </a:r>
            <a:br/>
            <a:r>
              <a:t>the conversation topic statistics </a:t>
            </a:r>
            <a:br/>
            <a:r>
              <a:t>from a high-quality transcript in </a:t>
            </a:r>
            <a:br/>
            <a:r>
              <a:t>Latvian, Estonian, Lithuanian, </a:t>
            </a:r>
            <a:br/>
            <a:r>
              <a:t>Russian, English, and </a:t>
            </a:r>
            <a:br/>
            <a:r>
              <a:t>German languages </a:t>
            </a:r>
            <a:br/>
            <a:r>
              <a:t>(Baltic languages error CER 10%)</a:t>
            </a:r>
          </a:p>
          <a:p>
            <a:pPr>
              <a:spcBef>
                <a:spcPts val="0"/>
              </a:spcBef>
              <a:defRPr sz="50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pPr>
          </a:p>
          <a:p>
            <a:pPr>
              <a:spcBef>
                <a:spcPts val="0"/>
              </a:spcBef>
              <a:defRPr sz="50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pPr>
            <a:r>
              <a:t>Replace a full-time </a:t>
            </a:r>
            <a:br/>
            <a:r>
              <a:t>call operator's job at up to</a:t>
            </a:r>
            <a:br/>
            <a:r>
              <a:rPr b="1"/>
              <a:t>160 hours/month</a:t>
            </a:r>
            <a:r>
              <a:t>.</a:t>
            </a:r>
          </a:p>
        </p:txBody>
      </p:sp>
      <p:pic>
        <p:nvPicPr>
          <p:cNvPr id="19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950077" y="-1"/>
            <a:ext cx="12460638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3090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image 25 (2).png" descr="image 25 (2)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67018" y="18117"/>
            <a:ext cx="16705217" cy="140496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83025" y="896622"/>
            <a:ext cx="13024081" cy="92633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Group 287 (2).png" descr="Group 287 (2)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3804" y="11858456"/>
            <a:ext cx="3647272" cy="9776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269986" y="5342830"/>
            <a:ext cx="11641907" cy="73853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pasted-movie.png" descr="pasted-movi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6772765" y="3945923"/>
            <a:ext cx="7397702" cy="4649985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Omni-channel automated  communication Email, Telegram,  WhatsApp, custom integrations (Jira, Zendesk)   Monthly 3000 messages, up to 30% automation and savings of 40 hours/month in administration and…"/>
          <p:cNvSpPr txBox="1"/>
          <p:nvPr/>
        </p:nvSpPr>
        <p:spPr>
          <a:xfrm>
            <a:off x="1041679" y="709844"/>
            <a:ext cx="14449524" cy="881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spcBef>
                <a:spcPts val="0"/>
              </a:spcBef>
              <a:defRPr sz="50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pPr>
            <a:r>
              <a:t>Omni-channel automated </a:t>
            </a:r>
            <a:br/>
            <a:r>
              <a:t>communication</a:t>
            </a:r>
            <a:br/>
            <a:r>
              <a:t>Email, Telegram, </a:t>
            </a:r>
            <a:br/>
            <a:r>
              <a:t>WhatsApp,</a:t>
            </a:r>
            <a:br/>
            <a:r>
              <a:t>custom integrations (Jira, Zendesk)</a:t>
            </a:r>
            <a:br/>
            <a:br/>
            <a:br/>
            <a:r>
              <a:t>Monthly 3000 messages,</a:t>
            </a:r>
            <a:br/>
            <a:r>
              <a:t>up to 30% automation and</a:t>
            </a:r>
            <a:br/>
            <a:r>
              <a:t>savings of </a:t>
            </a:r>
            <a:r>
              <a:rPr b="1"/>
              <a:t>40 hours/month</a:t>
            </a:r>
            <a:br/>
            <a:r>
              <a:t>in administration and</a:t>
            </a:r>
          </a:p>
          <a:p>
            <a:pPr>
              <a:spcBef>
                <a:spcPts val="0"/>
              </a:spcBef>
              <a:defRPr sz="50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pPr>
            <a:r>
              <a:t>customer service costs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3090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image 25 (2).png" descr="image 25 (2)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67018" y="18117"/>
            <a:ext cx="16705217" cy="140496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Group 287 (2).png" descr="Group 287 (2)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13804" y="11858456"/>
            <a:ext cx="3647272" cy="977692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Document validation system…"/>
          <p:cNvSpPr txBox="1"/>
          <p:nvPr/>
        </p:nvSpPr>
        <p:spPr>
          <a:xfrm>
            <a:off x="798400" y="822127"/>
            <a:ext cx="14449524" cy="5504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spcBef>
                <a:spcPts val="0"/>
              </a:spcBef>
              <a:defRPr sz="50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pPr>
            <a:r>
              <a:t>Document validation system</a:t>
            </a:r>
          </a:p>
          <a:p>
            <a:pPr>
              <a:spcBef>
                <a:spcPts val="0"/>
              </a:spcBef>
              <a:defRPr sz="50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pPr>
          </a:p>
          <a:p>
            <a:pPr>
              <a:spcBef>
                <a:spcPts val="0"/>
              </a:spcBef>
              <a:defRPr sz="50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pPr>
            <a:r>
              <a:t>Automate up to 50% of the work</a:t>
            </a:r>
          </a:p>
          <a:p>
            <a:pPr>
              <a:spcBef>
                <a:spcPts val="0"/>
              </a:spcBef>
              <a:defRPr sz="50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pPr>
            <a:r>
              <a:t>in procurement, offers,</a:t>
            </a:r>
            <a:br/>
            <a:r>
              <a:t>HR documents.</a:t>
            </a:r>
          </a:p>
          <a:p>
            <a:pPr>
              <a:spcBef>
                <a:spcPts val="0"/>
              </a:spcBef>
              <a:defRPr sz="50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pPr>
            <a:br/>
            <a:r>
              <a:t>Savings per process</a:t>
            </a:r>
            <a:br/>
            <a:r>
              <a:t>up to </a:t>
            </a:r>
            <a:r>
              <a:rPr b="1"/>
              <a:t>40 hours/month</a:t>
            </a:r>
            <a:r>
              <a:t>.</a:t>
            </a:r>
          </a:p>
        </p:txBody>
      </p:sp>
      <p:pic>
        <p:nvPicPr>
          <p:cNvPr id="20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967742" y="406090"/>
            <a:ext cx="7598666" cy="8425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887428" y="6394491"/>
            <a:ext cx="11605835" cy="69310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3090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image 25 (2).png" descr="image 25 (2)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67018" y="18117"/>
            <a:ext cx="16705217" cy="140496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Group 287 (2).png" descr="Group 287 (2)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13804" y="11858456"/>
            <a:ext cx="3647272" cy="977692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Automated training and  testing platform.…"/>
          <p:cNvSpPr txBox="1"/>
          <p:nvPr/>
        </p:nvSpPr>
        <p:spPr>
          <a:xfrm>
            <a:off x="798400" y="822127"/>
            <a:ext cx="11071740" cy="815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spcBef>
                <a:spcPts val="0"/>
              </a:spcBef>
              <a:defRPr sz="50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pPr>
            <a:r>
              <a:t>Automated training and </a:t>
            </a:r>
            <a:br/>
            <a:r>
              <a:t>testing platform.</a:t>
            </a:r>
          </a:p>
          <a:p>
            <a:pPr>
              <a:spcBef>
                <a:spcPts val="0"/>
              </a:spcBef>
              <a:defRPr sz="50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pPr>
          </a:p>
          <a:p>
            <a:pPr>
              <a:spcBef>
                <a:spcPts val="0"/>
              </a:spcBef>
              <a:defRPr sz="50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pPr>
            <a:r>
              <a:t>Automatically prepares training materials and assesses knowledge for standard training programs, such as workplace safety, customer service, etc.</a:t>
            </a:r>
          </a:p>
          <a:p>
            <a:pPr>
              <a:spcBef>
                <a:spcPts val="0"/>
              </a:spcBef>
              <a:defRPr sz="50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pPr>
          </a:p>
          <a:p>
            <a:pPr>
              <a:spcBef>
                <a:spcPts val="0"/>
              </a:spcBef>
              <a:defRPr sz="5000">
                <a:solidFill>
                  <a:srgbClr val="FFFFFF"/>
                </a:solidFill>
                <a:latin typeface="Gilroy"/>
                <a:ea typeface="Gilroy"/>
                <a:cs typeface="Gilroy"/>
                <a:sym typeface="Gilroy"/>
              </a:defRPr>
            </a:pPr>
            <a:r>
              <a:t>Saves up to </a:t>
            </a:r>
            <a:r>
              <a:rPr b="1"/>
              <a:t>20 hours/month</a:t>
            </a:r>
            <a:r>
              <a:t> on preparing one training session and evaluating an employee.</a:t>
            </a:r>
          </a:p>
        </p:txBody>
      </p:sp>
      <p:pic>
        <p:nvPicPr>
          <p:cNvPr id="208" name="pasted-movie.png" descr="pasted-movi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204782" y="1245446"/>
            <a:ext cx="10729913" cy="65298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age" descr="Image"/>
          <p:cNvPicPr>
            <a:picLocks noChangeAspect="1"/>
          </p:cNvPicPr>
          <p:nvPr/>
        </p:nvPicPr>
        <p:blipFill>
          <a:blip r:embed="rId5">
            <a:extLst/>
          </a:blip>
          <a:srcRect l="0" t="0" r="7372" b="0"/>
          <a:stretch>
            <a:fillRect/>
          </a:stretch>
        </p:blipFill>
        <p:spPr>
          <a:xfrm>
            <a:off x="13331800" y="4809861"/>
            <a:ext cx="10730106" cy="67483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