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24384000" cy="13716000"/>
  <p:notesSz cx="6858000" cy="9144000"/>
  <p:embeddedFontLst>
    <p:embeddedFont>
      <p:font typeface="Graphik" panose="020B0503030202060203" pitchFamily="34" charset="77"/>
      <p:regular r:id="rId6"/>
      <p:bold r:id="rId7"/>
      <p:italic r:id="rId8"/>
      <p:boldItalic r:id="rId9"/>
    </p:embeddedFont>
    <p:embeddedFont>
      <p:font typeface="Graphik Medium" panose="020B0503030202060203" pitchFamily="34" charset="77"/>
      <p:regular r:id="rId10"/>
      <p:italic r:id="rId11"/>
    </p:embeddedFont>
    <p:embeddedFont>
      <p:font typeface="Graphik Semibold" panose="020B0503030202060203" pitchFamily="34" charset="77"/>
      <p:regular r:id="rId12"/>
      <p:bold r:id="rId13"/>
      <p:italic r:id="rId14"/>
      <p:boldItalic r:id="rId15"/>
    </p:embeddedFont>
  </p:embeddedFont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1pPr>
    <a:lvl2pPr marL="0" marR="0" indent="4572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2pPr>
    <a:lvl3pPr marL="0" marR="0" indent="9144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3pPr>
    <a:lvl4pPr marL="0" marR="0" indent="13716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4pPr>
    <a:lvl5pPr marL="0" marR="0" indent="18288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5pPr>
    <a:lvl6pPr marL="0" marR="0" indent="22860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6pPr>
    <a:lvl7pPr marL="0" marR="0" indent="27432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7pPr>
    <a:lvl8pPr marL="0" marR="0" indent="32004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8pPr>
    <a:lvl9pPr marL="0" marR="0" indent="3657600" algn="l" defTabSz="2438338" rtl="0" fontAlgn="auto" latinLnBrk="0" hangingPunct="0">
      <a:lnSpc>
        <a:spcPct val="90000"/>
      </a:lnSpc>
      <a:spcBef>
        <a:spcPts val="2400"/>
      </a:spcBef>
      <a:spcAft>
        <a:spcPts val="0"/>
      </a:spcAft>
      <a:buClrTx/>
      <a:buSzTx/>
      <a:buFontTx/>
      <a:buNone/>
      <a:tabLst/>
      <a:defRPr kumimoji="0" sz="44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Canela Text Regular"/>
        <a:ea typeface="Canela Text Regular"/>
        <a:cs typeface="Canela Text Regular"/>
        <a:sym typeface="Canela Text Regular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217956"/>
              <a:satOff val="14368"/>
              <a:lumOff val="17764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571091"/>
              <a:satOff val="15926"/>
              <a:lumOff val="22314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45B43B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45B43B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9036"/>
              <a:lumOff val="17111"/>
            </a:schemeClr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BD17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FBD17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8A2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CEEEF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32C5B9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38100" cap="flat">
              <a:solidFill>
                <a:schemeClr val="accent2">
                  <a:hueOff val="240640"/>
                  <a:satOff val="2542"/>
                  <a:lumOff val="-13198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240640"/>
              <a:satOff val="2542"/>
              <a:lumOff val="-13198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F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10" Type="http://schemas.openxmlformats.org/officeDocument/2006/relationships/font" Target="fonts/font5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4.fntdata"/><Relationship Id="rId14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69" name="Shape 16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11986162"/>
            <a:ext cx="21945599" cy="605791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3000" spc="-29">
                <a:latin typeface="Graphik-Medium"/>
                <a:ea typeface="Graphik-Medium"/>
                <a:cs typeface="Graphik-Medium"/>
                <a:sym typeface="Graphik Medium"/>
              </a:defRPr>
            </a:lvl1pPr>
          </a:lstStyle>
          <a:p>
            <a:r>
              <a:t>Author and Date</a:t>
            </a:r>
          </a:p>
        </p:txBody>
      </p:sp>
      <p:sp>
        <p:nvSpPr>
          <p:cNvPr id="1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z="12800" spc="-128"/>
            </a:lvl1pPr>
          </a:lstStyle>
          <a:p>
            <a:r>
              <a:t>Presentation Title</a:t>
            </a:r>
          </a:p>
        </p:txBody>
      </p:sp>
      <p:sp>
        <p:nvSpPr>
          <p:cNvPr id="1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567579"/>
            <a:ext cx="21945600" cy="225059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latin typeface="Graphik-SemiboldItalic"/>
                <a:ea typeface="Graphik-SemiboldItalic"/>
                <a:cs typeface="Graphik-SemiboldItalic"/>
                <a:sym typeface="Graphik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100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10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Agenda Title</a:t>
            </a:r>
          </a:p>
        </p:txBody>
      </p:sp>
      <p:sp>
        <p:nvSpPr>
          <p:cNvPr id="109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5600" cy="8385548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1pPr>
            <a:lvl2pPr marL="0" indent="4572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2pPr>
            <a:lvl3pPr marL="0" indent="9144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3pPr>
            <a:lvl4pPr marL="0" indent="13716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4pPr>
            <a:lvl5pPr marL="0" indent="1828800" defTabSz="825500">
              <a:lnSpc>
                <a:spcPct val="100000"/>
              </a:lnSpc>
              <a:buSzTx/>
              <a:buNone/>
              <a:defRPr sz="6800" spc="-136">
                <a:latin typeface="Canela Deck Regular"/>
                <a:ea typeface="Canela Deck Regular"/>
                <a:cs typeface="Canela Deck Regular"/>
                <a:sym typeface="Canela Deck Regular"/>
              </a:defRPr>
            </a:lvl5pPr>
          </a:lstStyle>
          <a:p>
            <a:r>
              <a:t>Agenda Topics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0" name="Agenda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7115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Agenda Subtitle</a:t>
            </a:r>
          </a:p>
        </p:txBody>
      </p:sp>
      <p:sp>
        <p:nvSpPr>
          <p:cNvPr id="1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251200"/>
            <a:ext cx="21945600" cy="66040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12800">
                <a:latin typeface="Canela Regular"/>
                <a:ea typeface="Canela Regular"/>
                <a:cs typeface="Canela Regular"/>
                <a:sym typeface="Canela Regular"/>
              </a:defRPr>
            </a:lvl5pPr>
          </a:lstStyle>
          <a:p>
            <a:r>
              <a:t>Statement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Fact informa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8462239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Fact information</a:t>
            </a:r>
          </a:p>
        </p:txBody>
      </p:sp>
      <p:sp>
        <p:nvSpPr>
          <p:cNvPr id="127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214484"/>
            <a:ext cx="21945600" cy="4269708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22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2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11100053"/>
            <a:ext cx="21945602" cy="832613"/>
          </a:xfrm>
          <a:prstGeom prst="rect">
            <a:avLst/>
          </a:prstGeom>
        </p:spPr>
        <p:txBody>
          <a:bodyPr anchor="ctr"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Attribution</a:t>
            </a:r>
          </a:p>
        </p:txBody>
      </p:sp>
      <p:sp>
        <p:nvSpPr>
          <p:cNvPr id="136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178300"/>
            <a:ext cx="21945600" cy="4416425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1pPr>
            <a:lvl2pPr marL="0" indent="4572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2pPr>
            <a:lvl3pPr marL="0" indent="9144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3pPr>
            <a:lvl4pPr marL="0" indent="13716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4pPr>
            <a:lvl5pPr marL="0" indent="1828800" algn="ctr" defTabSz="2438400">
              <a:lnSpc>
                <a:spcPct val="80000"/>
              </a:lnSpc>
              <a:spcBef>
                <a:spcPts val="0"/>
              </a:spcBef>
              <a:buSzTx/>
              <a:buNone/>
              <a:defRPr sz="8400">
                <a:latin typeface="+mn-lt"/>
                <a:ea typeface="+mn-ea"/>
                <a:cs typeface="+mn-cs"/>
                <a:sym typeface="Canela Bold"/>
              </a:defRPr>
            </a:lvl5pPr>
          </a:lstStyle>
          <a:p>
            <a:r>
              <a:t>“Notable Quote”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3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ea against sky at sunset 2"/>
          <p:cNvSpPr>
            <a:spLocks noGrp="1"/>
          </p:cNvSpPr>
          <p:nvPr>
            <p:ph type="pic" sz="quarter" idx="21"/>
          </p:nvPr>
        </p:nvSpPr>
        <p:spPr>
          <a:xfrm>
            <a:off x="15744825" y="5581752"/>
            <a:ext cx="7365408" cy="828040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Sea against sky at sunset 1"/>
          <p:cNvSpPr>
            <a:spLocks noGrp="1"/>
          </p:cNvSpPr>
          <p:nvPr>
            <p:ph type="pic" sz="quarter" idx="22"/>
          </p:nvPr>
        </p:nvSpPr>
        <p:spPr>
          <a:xfrm>
            <a:off x="15363825" y="1270000"/>
            <a:ext cx="8115300" cy="540900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Beach and sea at sunset"/>
          <p:cNvSpPr>
            <a:spLocks noGrp="1"/>
          </p:cNvSpPr>
          <p:nvPr>
            <p:ph type="pic" idx="23"/>
          </p:nvPr>
        </p:nvSpPr>
        <p:spPr>
          <a:xfrm>
            <a:off x="-63500" y="1270000"/>
            <a:ext cx="167640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beach and sea at sunset"/>
          <p:cNvSpPr>
            <a:spLocks noGrp="1"/>
          </p:cNvSpPr>
          <p:nvPr>
            <p:ph type="pic" idx="21"/>
          </p:nvPr>
        </p:nvSpPr>
        <p:spPr>
          <a:xfrm>
            <a:off x="1270000" y="-423334"/>
            <a:ext cx="21844000" cy="145626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5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Beach and sea at sunset"/>
          <p:cNvSpPr>
            <a:spLocks noGrp="1"/>
          </p:cNvSpPr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Presenta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543300"/>
            <a:ext cx="21945600" cy="4267200"/>
          </a:xfrm>
          <a:prstGeom prst="rect">
            <a:avLst/>
          </a:prstGeom>
        </p:spPr>
        <p:txBody>
          <a:bodyPr anchor="b"/>
          <a:lstStyle>
            <a:lvl1pPr>
              <a:defRPr sz="12800" spc="-128">
                <a:solidFill>
                  <a:srgbClr val="FFFFFF"/>
                </a:solidFill>
              </a:defRPr>
            </a:lvl1pPr>
          </a:lstStyle>
          <a:p>
            <a:r>
              <a:t>Presentation Title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569200"/>
            <a:ext cx="21945600" cy="22521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6000" spc="-59">
                <a:solidFill>
                  <a:srgbClr val="FFFFFF"/>
                </a:solidFill>
                <a:latin typeface="Graphik-SemiboldItalic"/>
                <a:ea typeface="Graphik-SemiboldItalic"/>
                <a:cs typeface="Graphik-SemiboldItalic"/>
                <a:sym typeface="Graphik Semibold"/>
              </a:defRPr>
            </a:lvl5pPr>
          </a:lstStyle>
          <a:p>
            <a:r>
              <a:t>Presentation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Author and Dat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11988800"/>
            <a:ext cx="21945602" cy="605791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z="3000" spc="-29">
                <a:solidFill>
                  <a:srgbClr val="FFFFFF"/>
                </a:solidFill>
                <a:latin typeface="Graphik-Medium"/>
                <a:ea typeface="Graphik-Medium"/>
                <a:cs typeface="Graphik-Medium"/>
                <a:sym typeface="Graphik Medium"/>
              </a:defRPr>
            </a:lvl1pPr>
          </a:lstStyle>
          <a:p>
            <a:r>
              <a:t>Author and Date</a:t>
            </a:r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5495" y="4585102"/>
            <a:ext cx="9757338" cy="2540001"/>
          </a:xfrm>
          <a:prstGeom prst="rect">
            <a:avLst/>
          </a:prstGeom>
        </p:spPr>
        <p:txBody>
          <a:bodyPr anchor="b"/>
          <a:lstStyle/>
          <a:p>
            <a:r>
              <a:t>Slide Title</a:t>
            </a:r>
          </a:p>
        </p:txBody>
      </p:sp>
      <p:sp>
        <p:nvSpPr>
          <p:cNvPr id="33" name="Sea against sky at sunset"/>
          <p:cNvSpPr>
            <a:spLocks noGrp="1"/>
          </p:cNvSpPr>
          <p:nvPr>
            <p:ph type="pic" idx="21"/>
          </p:nvPr>
        </p:nvSpPr>
        <p:spPr>
          <a:xfrm>
            <a:off x="9283700" y="1270000"/>
            <a:ext cx="167513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4" name="Body Level One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19200" y="7016750"/>
            <a:ext cx="9753600" cy="5416550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  <a:lvl2pPr marL="0" indent="4572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2pPr>
            <a:lvl3pPr marL="0" indent="9144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3pPr>
            <a:lvl4pPr marL="0" indent="13716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4pPr>
            <a:lvl5pPr marL="0" indent="182880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5pPr>
          </a:lstStyle>
          <a:p>
            <a:r>
              <a:t>Slide Subtitle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43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4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4648"/>
            <a:ext cx="21945602" cy="832613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5600" cy="8487148"/>
          </a:xfrm>
          <a:prstGeom prst="rect">
            <a:avLst/>
          </a:prstGeom>
        </p:spPr>
        <p:txBody>
          <a:bodyPr numCol="2" spcCol="2558384"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61" name="Sea against sky at sunset"/>
          <p:cNvSpPr>
            <a:spLocks noGrp="1"/>
          </p:cNvSpPr>
          <p:nvPr>
            <p:ph type="pic" idx="21"/>
          </p:nvPr>
        </p:nvSpPr>
        <p:spPr>
          <a:xfrm>
            <a:off x="12192644" y="718588"/>
            <a:ext cx="10972801" cy="1232962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2" name="Slide Subtitle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63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72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73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9753600" cy="1600200"/>
          </a:xfrm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82" name="Slide Subtitle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19200" y="2387600"/>
            <a:ext cx="9757569" cy="832612"/>
          </a:xfrm>
          <a:prstGeom prst="rect">
            <a:avLst/>
          </a:prstGeom>
        </p:spPr>
        <p:txBody>
          <a:bodyPr/>
          <a:lstStyle>
            <a:lvl1pPr marL="0" indent="0" algn="ctr" defTabSz="825500">
              <a:lnSpc>
                <a:spcPct val="100000"/>
              </a:lnSpc>
              <a:spcBef>
                <a:spcPts val="0"/>
              </a:spcBef>
              <a:buSzTx/>
              <a:buNone/>
              <a:defRPr spc="-44">
                <a:latin typeface="Graphik-SemiboldItalic"/>
                <a:ea typeface="Graphik-SemiboldItalic"/>
                <a:cs typeface="Graphik-SemiboldItalic"/>
                <a:sym typeface="Graphik Semibold"/>
              </a:defRPr>
            </a:lvl1pPr>
          </a:lstStyle>
          <a:p>
            <a:r>
              <a:t>Slide Subtitle</a:t>
            </a:r>
          </a:p>
        </p:txBody>
      </p:sp>
      <p:sp>
        <p:nvSpPr>
          <p:cNvPr id="83" name="Body Level One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19200" y="4023221"/>
            <a:ext cx="9757569" cy="8384679"/>
          </a:xfrm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8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403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3242270"/>
            <a:ext cx="21945600" cy="6604001"/>
          </a:xfrm>
          <a:prstGeom prst="rect">
            <a:avLst/>
          </a:prstGeom>
        </p:spPr>
        <p:txBody>
          <a:bodyPr anchor="ctr"/>
          <a:lstStyle>
            <a:lvl1pPr>
              <a:defRPr sz="12800" spc="0"/>
            </a:lvl1pPr>
          </a:lstStyle>
          <a:p>
            <a:r>
              <a:t>Section Title</a:t>
            </a:r>
          </a:p>
        </p:txBody>
      </p:sp>
      <p:sp>
        <p:nvSpPr>
          <p:cNvPr id="9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2700000"/>
            <a:ext cx="388621" cy="42926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1219200" y="774700"/>
            <a:ext cx="21945600" cy="1727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4013200"/>
            <a:ext cx="21948577" cy="848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97689" y="12700000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ctr" defTabSz="584200">
              <a:lnSpc>
                <a:spcPct val="100000"/>
              </a:lnSpc>
              <a:spcBef>
                <a:spcPts val="0"/>
              </a:spcBef>
              <a:defRPr sz="2000">
                <a:solidFill>
                  <a:srgbClr val="5E5E5E"/>
                </a:solidFill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ransition spd="med"/>
  <p:txStyles>
    <p:titleStyle>
      <a:lvl1pPr marL="0" marR="0" indent="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1pPr>
      <a:lvl2pPr marL="0" marR="0" indent="457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2pPr>
      <a:lvl3pPr marL="0" marR="0" indent="914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3pPr>
      <a:lvl4pPr marL="0" marR="0" indent="1371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4pPr>
      <a:lvl5pPr marL="0" marR="0" indent="18288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5pPr>
      <a:lvl6pPr marL="0" marR="0" indent="22860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6pPr>
      <a:lvl7pPr marL="0" marR="0" indent="27432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7pPr>
      <a:lvl8pPr marL="0" marR="0" indent="32004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8pPr>
      <a:lvl9pPr marL="0" marR="0" indent="3657600" algn="ctr" defTabSz="2438400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400" b="0" i="0" u="none" strike="noStrike" cap="none" spc="-84" baseline="0">
          <a:solidFill>
            <a:srgbClr val="000000"/>
          </a:solidFill>
          <a:uFillTx/>
          <a:latin typeface="+mn-lt"/>
          <a:ea typeface="+mn-ea"/>
          <a:cs typeface="+mn-cs"/>
          <a:sym typeface="Canela Bold"/>
        </a:defRPr>
      </a:lvl9pPr>
    </p:titleStyle>
    <p:bodyStyle>
      <a:lvl1pPr marL="5461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1pPr>
      <a:lvl2pPr marL="10922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2pPr>
      <a:lvl3pPr marL="16383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3pPr>
      <a:lvl4pPr marL="21844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4pPr>
      <a:lvl5pPr marL="27305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5pPr>
      <a:lvl6pPr marL="32766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6pPr>
      <a:lvl7pPr marL="38227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7pPr>
      <a:lvl8pPr marL="43688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8pPr>
      <a:lvl9pPr marL="4914900" marR="0" indent="-546100" algn="l" defTabSz="2438338" rtl="0" latinLnBrk="0">
        <a:lnSpc>
          <a:spcPct val="90000"/>
        </a:lnSpc>
        <a:spcBef>
          <a:spcPts val="2400"/>
        </a:spcBef>
        <a:spcAft>
          <a:spcPts val="0"/>
        </a:spcAft>
        <a:buClrTx/>
        <a:buSzPct val="150000"/>
        <a:buFontTx/>
        <a:buChar char="•"/>
        <a:tabLst/>
        <a:defRPr sz="4400" b="0" i="0" u="none" strike="noStrike" cap="none" spc="0" baseline="0">
          <a:solidFill>
            <a:srgbClr val="000000"/>
          </a:solidFill>
          <a:uFillTx/>
          <a:latin typeface="Canela Text Regular"/>
          <a:ea typeface="Canela Text Regular"/>
          <a:cs typeface="Canela Text Regular"/>
          <a:sym typeface="Canela Text Regular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0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RTU kursu organizēšanas un kartēšanas sistēma, izmantojot MI"/>
          <p:cNvSpPr txBox="1"/>
          <p:nvPr/>
        </p:nvSpPr>
        <p:spPr>
          <a:xfrm>
            <a:off x="1004252" y="569099"/>
            <a:ext cx="14449523" cy="1911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spcBef>
                <a:spcPts val="0"/>
              </a:spcBef>
              <a:defRPr sz="62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lvl1pPr>
          </a:lstStyle>
          <a:p>
            <a:r>
              <a:t>RTU kursu organizēšanas un kartēšanas sistēma, izmantojot MI</a:t>
            </a:r>
          </a:p>
        </p:txBody>
      </p:sp>
      <p:sp>
        <p:nvSpPr>
          <p:cNvPr id="172" name="Mērķis kartēt, apvienot un optimizēt studiju kursus"/>
          <p:cNvSpPr txBox="1"/>
          <p:nvPr/>
        </p:nvSpPr>
        <p:spPr>
          <a:xfrm>
            <a:off x="1004252" y="2582238"/>
            <a:ext cx="14449523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spcBef>
                <a:spcPts val="0"/>
              </a:spcBef>
              <a:defRPr sz="40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lvl1pPr>
          </a:lstStyle>
          <a:p>
            <a:r>
              <a:t>Mērķis kartēt, apvienot un optimizēt studiju kursus</a:t>
            </a:r>
          </a:p>
        </p:txBody>
      </p:sp>
      <p:pic>
        <p:nvPicPr>
          <p:cNvPr id="173" name="CleanShot 2025-02-20 at 12.20.33@2x.png" descr="CleanShot 2025-02-20 at 12.20.33@2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881" y="4008120"/>
            <a:ext cx="12543272" cy="8842515"/>
          </a:xfrm>
          <a:prstGeom prst="rect">
            <a:avLst/>
          </a:prstGeom>
          <a:ln w="12700">
            <a:miter lim="400000"/>
          </a:ln>
        </p:spPr>
      </p:pic>
      <p:sp>
        <p:nvSpPr>
          <p:cNvPr id="174" name="Nepieciešama…"/>
          <p:cNvSpPr txBox="1"/>
          <p:nvPr/>
        </p:nvSpPr>
        <p:spPr>
          <a:xfrm>
            <a:off x="1004252" y="3898342"/>
            <a:ext cx="14449523" cy="55587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Nepieciešama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automātiska sistēma, kura 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konsistenti atpazīst pārklāšanos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kursa saturā.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Aktualitāte palielinās ņemot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vērā citu augstskolu pievienošanu.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Tikai RTU fakultātēs vien identificēti </a:t>
            </a:r>
            <a:br/>
            <a:r>
              <a:t>jau </a:t>
            </a:r>
            <a:r>
              <a:rPr b="1"/>
              <a:t>11454 studiju kursi</a:t>
            </a:r>
            <a:r>
              <a:t>!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RTU kursu organizēšanas un kartēšanas sistēma, izmantojot MI"/>
          <p:cNvSpPr txBox="1"/>
          <p:nvPr/>
        </p:nvSpPr>
        <p:spPr>
          <a:xfrm>
            <a:off x="1004252" y="569099"/>
            <a:ext cx="14449523" cy="1911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spcBef>
                <a:spcPts val="0"/>
              </a:spcBef>
              <a:defRPr sz="62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lvl1pPr>
          </a:lstStyle>
          <a:p>
            <a:r>
              <a:t>RTU kursu organizēšanas un kartēšanas sistēma, izmantojot MI</a:t>
            </a:r>
          </a:p>
        </p:txBody>
      </p:sp>
      <p:sp>
        <p:nvSpPr>
          <p:cNvPr id="177" name="Risinājums ir automātiska sistēma, kas vizuāli kartē kursus."/>
          <p:cNvSpPr txBox="1"/>
          <p:nvPr/>
        </p:nvSpPr>
        <p:spPr>
          <a:xfrm>
            <a:off x="1004252" y="2582238"/>
            <a:ext cx="14449523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spcBef>
                <a:spcPts val="0"/>
              </a:spcBef>
              <a:defRPr sz="40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lvl1pPr>
          </a:lstStyle>
          <a:p>
            <a:r>
              <a:t>Risinājums ir automātiska sistēma, kas vizuāli kartē kursus.</a:t>
            </a:r>
          </a:p>
        </p:txBody>
      </p:sp>
      <p:pic>
        <p:nvPicPr>
          <p:cNvPr id="178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777" y="3742841"/>
            <a:ext cx="13454066" cy="8300609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Sistēma nosaka automātiski…"/>
          <p:cNvSpPr txBox="1"/>
          <p:nvPr/>
        </p:nvSpPr>
        <p:spPr>
          <a:xfrm>
            <a:off x="1004252" y="3898342"/>
            <a:ext cx="14449523" cy="55333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Sistēma nosaka automātiski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kursu pārklāšanos,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kursa aprakstu atbilstību prasībām.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Sākotnējā izstrāde iekšēji ar </a:t>
            </a:r>
            <a:br/>
            <a:r>
              <a:t>RTU resursiem,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uzturēšana un uzlabošana sadabrībā ar 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komersantu (provizoriskās izmaksas</a:t>
            </a:r>
            <a:br/>
            <a:r>
              <a:t>100 EUR/mēn, pielāgojumi 65 EUR/h)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309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RTU kursu organizēšanas un kartēšanas sistēma, izmantojot MI"/>
          <p:cNvSpPr txBox="1"/>
          <p:nvPr/>
        </p:nvSpPr>
        <p:spPr>
          <a:xfrm>
            <a:off x="1004252" y="569099"/>
            <a:ext cx="14449523" cy="1911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spcBef>
                <a:spcPts val="0"/>
              </a:spcBef>
              <a:defRPr sz="62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lvl1pPr>
          </a:lstStyle>
          <a:p>
            <a:r>
              <a:t>RTU kursu organizēšanas un kartēšanas sistēma, izmantojot MI</a:t>
            </a:r>
          </a:p>
        </p:txBody>
      </p:sp>
      <p:sp>
        <p:nvSpPr>
          <p:cNvPr id="182" name="Ieguvumi"/>
          <p:cNvSpPr txBox="1"/>
          <p:nvPr/>
        </p:nvSpPr>
        <p:spPr>
          <a:xfrm>
            <a:off x="1004252" y="2582238"/>
            <a:ext cx="14449523" cy="723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spcBef>
                <a:spcPts val="0"/>
              </a:spcBef>
              <a:defRPr sz="40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lvl1pPr>
          </a:lstStyle>
          <a:p>
            <a:r>
              <a:t>Ieguvumi</a:t>
            </a:r>
          </a:p>
        </p:txBody>
      </p:sp>
      <p:sp>
        <p:nvSpPr>
          <p:cNvPr id="183" name="Lai kartētu tikai RTU kursus, neskaitot pievienotos, nepieciešams 11454 * 0.5h = 5727 darba stundas!…"/>
          <p:cNvSpPr txBox="1"/>
          <p:nvPr/>
        </p:nvSpPr>
        <p:spPr>
          <a:xfrm>
            <a:off x="1004252" y="3898342"/>
            <a:ext cx="14449523" cy="66535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/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Lai kartētu tikai RTU kursus,</a:t>
            </a:r>
            <a:br/>
            <a:r>
              <a:t>neskaitot pievienotos, nepieciešams</a:t>
            </a:r>
            <a:br/>
            <a:r>
              <a:t>11454 * 0.5h = 5727 darba stundas!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t>Ar sistēmas palīdzību laiku var samazināt</a:t>
            </a:r>
            <a:br/>
            <a:r>
              <a:t>vismaz 2 reizes.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endParaRPr/>
          </a:p>
          <a:p>
            <a:pPr>
              <a:spcBef>
                <a:spcPts val="0"/>
              </a:spcBef>
              <a:defRPr sz="4000" b="1">
                <a:solidFill>
                  <a:srgbClr val="FFFFFF"/>
                </a:solidFill>
                <a:latin typeface="Gilroy Bold"/>
                <a:ea typeface="Gilroy Bold"/>
                <a:cs typeface="Gilroy Bold"/>
                <a:sym typeface="Gilroy"/>
              </a:defRPr>
            </a:pPr>
            <a:r>
              <a:t>Ietaupījums 2863 darba stundas,</a:t>
            </a:r>
          </a:p>
          <a:p>
            <a:pPr>
              <a:spcBef>
                <a:spcPts val="0"/>
              </a:spcBef>
              <a:defRPr sz="4000">
                <a:solidFill>
                  <a:srgbClr val="FFFFFF"/>
                </a:solidFill>
                <a:latin typeface="Gilroy"/>
                <a:ea typeface="Gilroy"/>
                <a:cs typeface="Gilroy"/>
                <a:sym typeface="Gilroy"/>
              </a:defRPr>
            </a:pPr>
            <a:r>
              <a:rPr b="1"/>
              <a:t>jeb 2863 * 20 EUR/h = 57000 EUR!</a:t>
            </a:r>
            <a:br/>
            <a:br/>
            <a:endParaRPr/>
          </a:p>
        </p:txBody>
      </p:sp>
      <p:pic>
        <p:nvPicPr>
          <p:cNvPr id="18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7776" y="3742841"/>
            <a:ext cx="13454067" cy="830060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Graphik"/>
            <a:ea typeface="Graphik"/>
            <a:cs typeface="Graphik"/>
            <a:sym typeface="Graphi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3_ClassicWhite">
  <a:themeElements>
    <a:clrScheme name="23_Clas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3E74D1"/>
      </a:accent1>
      <a:accent2>
        <a:srgbClr val="33C5B9"/>
      </a:accent2>
      <a:accent3>
        <a:srgbClr val="45B53C"/>
      </a:accent3>
      <a:accent4>
        <a:srgbClr val="FFBD16"/>
      </a:accent4>
      <a:accent5>
        <a:srgbClr val="E22146"/>
      </a:accent5>
      <a:accent6>
        <a:srgbClr val="836BB7"/>
      </a:accent6>
      <a:hlink>
        <a:srgbClr val="0000FF"/>
      </a:hlink>
      <a:folHlink>
        <a:srgbClr val="FF00FF"/>
      </a:folHlink>
    </a:clrScheme>
    <a:fontScheme name="23_ClassicWhite">
      <a:majorFont>
        <a:latin typeface="Canela Bold"/>
        <a:ea typeface="Canela Bold"/>
        <a:cs typeface="Canela Bold"/>
      </a:majorFont>
      <a:minorFont>
        <a:latin typeface="Canela Bold"/>
        <a:ea typeface="Canela Bold"/>
        <a:cs typeface="Canela Bold"/>
      </a:minorFont>
    </a:fontScheme>
    <a:fmtScheme name="23_Clas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11303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Graphik"/>
            <a:ea typeface="Graphik"/>
            <a:cs typeface="Graphik"/>
            <a:sym typeface="Graphik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2438338" rtl="0" fontAlgn="auto" latinLnBrk="0" hangingPunct="0">
          <a:lnSpc>
            <a:spcPct val="90000"/>
          </a:lnSpc>
          <a:spcBef>
            <a:spcPts val="240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Canela Text Regular"/>
            <a:ea typeface="Canela Text Regular"/>
            <a:cs typeface="Canela Text Regular"/>
            <a:sym typeface="Canela Text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</Words>
  <Application>Microsoft Macintosh PowerPoint</Application>
  <PresentationFormat>Custom</PresentationFormat>
  <Paragraphs>28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Canela Deck Regular</vt:lpstr>
      <vt:lpstr>Canela Text Regular</vt:lpstr>
      <vt:lpstr>Canela Bold</vt:lpstr>
      <vt:lpstr>Helvetica Neue</vt:lpstr>
      <vt:lpstr>Canela Regular</vt:lpstr>
      <vt:lpstr>Graphik Semibold</vt:lpstr>
      <vt:lpstr>Graphik</vt:lpstr>
      <vt:lpstr>Graphik Medium</vt:lpstr>
      <vt:lpstr>23_ClassicWhite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Ēvalds Urtāns</cp:lastModifiedBy>
  <cp:revision>1</cp:revision>
  <dcterms:modified xsi:type="dcterms:W3CDTF">2025-02-20T10:36:37Z</dcterms:modified>
</cp:coreProperties>
</file>