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media1.mp4" ContentType="video/unknown"/>
  <Override PartName="/ppt/media/media2.mp4" ContentType="video/unknown"/>
  <Override PartName="/ppt/media/media3.mp4" ContentType="video/unknown"/>
  <Override PartName="/ppt/media/media4.mp4" ContentType="video/unknown"/>
  <Override PartName="/ppt/media/media5.mp4" ContentType="video/unknown"/>
  <Override PartName="/ppt/media/media6.mp4" ContentType="video/unknown"/>
  <Override PartName="/ppt/media/media7.mp4" ContentType="video/unknown"/>
  <Override PartName="/ppt/media/media8.mp4" ContentType="video/unknown"/>
  <Override PartName="/ppt/media/media9.mp4" ContentType="video/unknown"/>
  <Override PartName="/ppt/media/media10.mp4" ContentType="video/unknown"/>
  <Override PartName="/ppt/media/media11.mp4" ContentType="video/unknown"/>
  <Override PartName="/ppt/media/media12.mp4" ContentType="video/unknown"/>
  <Override PartName="/ppt/media/media13.mp4" ContentType="vide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xfrm>
            <a:off x="23558499" y="12460720"/>
            <a:ext cx="388621" cy="42926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orridor of an open-air stone building under a pink and purple sky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Black and white close-up of a curved roof"/>
          <p:cNvSpPr/>
          <p:nvPr>
            <p:ph type="pic" sz="half" idx="22"/>
          </p:nvPr>
        </p:nvSpPr>
        <p:spPr>
          <a:xfrm>
            <a:off x="6577500" y="3632200"/>
            <a:ext cx="11228999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Low angle view of a metal spiral staircase"/>
          <p:cNvSpPr/>
          <p:nvPr>
            <p:ph type="pic" sz="quarter" idx="23"/>
          </p:nvPr>
        </p:nvSpPr>
        <p:spPr>
          <a:xfrm>
            <a:off x="146431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Futuristic, white corridor with shadows"/>
          <p:cNvSpPr/>
          <p:nvPr>
            <p:ph type="pic" idx="21"/>
          </p:nvPr>
        </p:nvSpPr>
        <p:spPr>
          <a:xfrm>
            <a:off x="-38100" y="-520700"/>
            <a:ext cx="24447500" cy="1476331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urved, white arches on a grey reflective floor"/>
          <p:cNvSpPr/>
          <p:nvPr>
            <p:ph type="pic" idx="21"/>
          </p:nvPr>
        </p:nvSpPr>
        <p:spPr>
          <a:xfrm>
            <a:off x="-76200" y="-558800"/>
            <a:ext cx="24574500" cy="1483951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Low angle view of a tall building with mirrored glass windows"/>
          <p:cNvSpPr/>
          <p:nvPr>
            <p:ph type="pic" idx="21"/>
          </p:nvPr>
        </p:nvSpPr>
        <p:spPr>
          <a:xfrm>
            <a:off x="8140700" y="-1"/>
            <a:ext cx="20574000" cy="137160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artial view of a ceiling with wood panelling"/>
          <p:cNvSpPr/>
          <p:nvPr>
            <p:ph type="pic" idx="21"/>
          </p:nvPr>
        </p:nvSpPr>
        <p:spPr>
          <a:xfrm>
            <a:off x="9588500" y="-482600"/>
            <a:ext cx="21513800" cy="1430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video" Target="../media/media4.mp4"/><Relationship Id="rId4" Type="http://schemas.microsoft.com/office/2007/relationships/media" Target="../media/media4.mp4"/><Relationship Id="rId5" Type="http://schemas.openxmlformats.org/officeDocument/2006/relationships/image" Target="../media/image12.png"/><Relationship Id="rId6" Type="http://schemas.openxmlformats.org/officeDocument/2006/relationships/image" Target="../media/image13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video" Target="../media/media5.mp4"/><Relationship Id="rId4" Type="http://schemas.microsoft.com/office/2007/relationships/media" Target="../media/media5.mp4"/><Relationship Id="rId5" Type="http://schemas.openxmlformats.org/officeDocument/2006/relationships/image" Target="../media/image16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video" Target="../media/media6.mp4"/><Relationship Id="rId4" Type="http://schemas.microsoft.com/office/2007/relationships/media" Target="../media/media6.mp4"/><Relationship Id="rId5" Type="http://schemas.openxmlformats.org/officeDocument/2006/relationships/image" Target="../media/image17.png"/><Relationship Id="rId6" Type="http://schemas.openxmlformats.org/officeDocument/2006/relationships/video" Target="../media/media7.mp4"/><Relationship Id="rId7" Type="http://schemas.microsoft.com/office/2007/relationships/media" Target="../media/media7.mp4"/><Relationship Id="rId8" Type="http://schemas.openxmlformats.org/officeDocument/2006/relationships/image" Target="../media/image18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6.tif"/><Relationship Id="rId4" Type="http://schemas.openxmlformats.org/officeDocument/2006/relationships/image" Target="../media/image7.tif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video" Target="../media/media8.mp4"/><Relationship Id="rId4" Type="http://schemas.microsoft.com/office/2007/relationships/media" Target="../media/media8.mp4"/><Relationship Id="rId5" Type="http://schemas.openxmlformats.org/officeDocument/2006/relationships/image" Target="../media/image19.png"/><Relationship Id="rId6" Type="http://schemas.openxmlformats.org/officeDocument/2006/relationships/image" Target="../media/image20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video" Target="../media/media9.mp4"/><Relationship Id="rId4" Type="http://schemas.microsoft.com/office/2007/relationships/media" Target="../media/media9.mp4"/><Relationship Id="rId5" Type="http://schemas.openxmlformats.org/officeDocument/2006/relationships/image" Target="../media/image21.png"/><Relationship Id="rId6" Type="http://schemas.openxmlformats.org/officeDocument/2006/relationships/image" Target="../media/image22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video" Target="../media/media10.mp4"/><Relationship Id="rId4" Type="http://schemas.microsoft.com/office/2007/relationships/media" Target="../media/media10.mp4"/><Relationship Id="rId5" Type="http://schemas.openxmlformats.org/officeDocument/2006/relationships/image" Target="../media/image23.png"/><Relationship Id="rId6" Type="http://schemas.openxmlformats.org/officeDocument/2006/relationships/image" Target="../media/image24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video" Target="../media/media11.mp4"/><Relationship Id="rId4" Type="http://schemas.microsoft.com/office/2007/relationships/media" Target="../media/media11.mp4"/><Relationship Id="rId5" Type="http://schemas.openxmlformats.org/officeDocument/2006/relationships/image" Target="../media/image25.png"/><Relationship Id="rId6" Type="http://schemas.openxmlformats.org/officeDocument/2006/relationships/image" Target="../media/image26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video" Target="../media/media12.mp4"/><Relationship Id="rId4" Type="http://schemas.microsoft.com/office/2007/relationships/media" Target="../media/media12.mp4"/><Relationship Id="rId5" Type="http://schemas.openxmlformats.org/officeDocument/2006/relationships/image" Target="../media/image27.png"/><Relationship Id="rId6" Type="http://schemas.openxmlformats.org/officeDocument/2006/relationships/image" Target="../media/image28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tif"/><Relationship Id="rId3" Type="http://schemas.openxmlformats.org/officeDocument/2006/relationships/image" Target="../media/image2.tif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9.png"/><Relationship Id="rId4" Type="http://schemas.openxmlformats.org/officeDocument/2006/relationships/video" Target="../media/media13.mp4"/><Relationship Id="rId5" Type="http://schemas.microsoft.com/office/2007/relationships/media" Target="../media/media13.mp4"/><Relationship Id="rId6" Type="http://schemas.openxmlformats.org/officeDocument/2006/relationships/image" Target="../media/image30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3.tif"/><Relationship Id="rId5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4.tif"/><Relationship Id="rId4" Type="http://schemas.openxmlformats.org/officeDocument/2006/relationships/image" Target="../media/image5.tif"/><Relationship Id="rId5" Type="http://schemas.openxmlformats.org/officeDocument/2006/relationships/image" Target="../media/image5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video" Target="../media/media1.mp4"/><Relationship Id="rId4" Type="http://schemas.microsoft.com/office/2007/relationships/media" Target="../media/media1.mp4"/><Relationship Id="rId5" Type="http://schemas.openxmlformats.org/officeDocument/2006/relationships/image" Target="../media/image9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video" Target="../media/media2.mp4"/><Relationship Id="rId4" Type="http://schemas.microsoft.com/office/2007/relationships/media" Target="../media/media2.mp4"/><Relationship Id="rId5" Type="http://schemas.openxmlformats.org/officeDocument/2006/relationships/image" Target="../media/image10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video" Target="../media/media3.mp4"/><Relationship Id="rId4" Type="http://schemas.microsoft.com/office/2007/relationships/media" Target="../media/media3.mp4"/><Relationship Id="rId5" Type="http://schemas.openxmlformats.org/officeDocument/2006/relationships/image" Target="../media/image1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10.aprīlis 2024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10.aprīlis 2024</a:t>
            </a:r>
          </a:p>
        </p:txBody>
      </p:sp>
      <p:sp>
        <p:nvSpPr>
          <p:cNvPr id="172" name="Asoc. Prof. Ēvalds Urtāns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Asoc. Prof. Ēvalds Urtāns</a:t>
            </a:r>
          </a:p>
        </p:txBody>
      </p:sp>
      <p:sp>
        <p:nvSpPr>
          <p:cNvPr id="173" name="Ar ko MI mūs pārsteigs tālāk?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Ar ko MI mūs pārsteigs tālāk?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2025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2025</a:t>
            </a:r>
          </a:p>
        </p:txBody>
      </p:sp>
      <p:sp>
        <p:nvSpPr>
          <p:cNvPr id="215" name="Attēli, video, audi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Attēli, video, audio</a:t>
            </a:r>
          </a:p>
        </p:txBody>
      </p:sp>
      <p:pic>
        <p:nvPicPr>
          <p:cNvPr id="216" name="the future of AI image editor is here  the new Google Gemini 2.0 Flash model is crazy, you can edit photo with simple text and.. it's totally free  10 examples-  let her hold any product with consistency.mp4" descr="the future of AI image editor is here  the new Google Gemini 2.0 Flash model is crazy, you can edit photo with simple text and.. it's totally free  10 examples-  let her hold any product with consistency.mp4"/>
          <p:cNvPicPr>
            <a:picLocks noChangeAspect="0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4063999" y="3096504"/>
            <a:ext cx="16256001" cy="914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7" name="pasted-movie.png" descr="pasted-movi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7086631" y="111368"/>
            <a:ext cx="5617453" cy="20802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17" fill="hold"/>
                                        <p:tgtEl>
                                          <p:spTgt spid="2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16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216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1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2025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2025</a:t>
            </a:r>
          </a:p>
        </p:txBody>
      </p:sp>
      <p:sp>
        <p:nvSpPr>
          <p:cNvPr id="220" name="Labāks par ārstu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Labāks par ārstu</a:t>
            </a:r>
          </a:p>
        </p:txBody>
      </p:sp>
      <p:pic>
        <p:nvPicPr>
          <p:cNvPr id="221" name="pasted-movie.png" descr="pasted-movi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31583" y="3620359"/>
            <a:ext cx="12217401" cy="9512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2" name="CleanShot 2025-04-09 at 20.29.13@2x.png" descr="CleanShot 2025-04-09 at 20.29.13@2x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767776" y="1376973"/>
            <a:ext cx="13233401" cy="118491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2025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2025</a:t>
            </a:r>
          </a:p>
        </p:txBody>
      </p:sp>
      <p:sp>
        <p:nvSpPr>
          <p:cNvPr id="225" name="Labāks par šoferi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Labāks par šoferi</a:t>
            </a:r>
          </a:p>
        </p:txBody>
      </p:sp>
      <p:pic>
        <p:nvPicPr>
          <p:cNvPr id="226" name="Driving can sometimes be nerve-racking. Rewarding to see the @Waymo Driver’s AI making fast real-time decisions in messy situations and getting our riders safely to their destinations..mp4" descr="Driving can sometimes be nerve-racking. Rewarding to see the @Waymo Driver’s AI making fast real-time decisions in messy situations and getting our riders safely to their destinations..mp4"/>
          <p:cNvPicPr>
            <a:picLocks noChangeAspect="0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3902075" y="3804509"/>
            <a:ext cx="17018000" cy="9144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2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26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226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2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2025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2025</a:t>
            </a:r>
          </a:p>
        </p:txBody>
      </p:sp>
      <p:sp>
        <p:nvSpPr>
          <p:cNvPr id="229" name="Labāks par šoferi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Labāks par šoferi</a:t>
            </a:r>
          </a:p>
        </p:txBody>
      </p:sp>
      <p:pic>
        <p:nvPicPr>
          <p:cNvPr id="230" name="Waymo is completing 100,000 paid trips per week in the US w- 700 vehicles, just imagine the scale that Tesla will be doing with its fleet of over &gt;5.5 million… this is why the leader will be Tesla, it’s just many don….mp4" descr="Waymo is completing 100,000 paid trips per week in the US w- 700 vehicles, just imagine the scale that Tesla will be doing with its fleet of over &gt;5.5 million… this is why the leader will be Tesla, it’s just many don….mp4"/>
          <p:cNvPicPr>
            <a:picLocks noChangeAspect="0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6344230" y="2651633"/>
            <a:ext cx="5690687" cy="10116777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Finally, nasakyan din kita🥰  Waymos Uber ❤️.mp4" descr="Finally, nasakyan din kita🥰  Waymos Uber ❤️.mp4"/>
          <p:cNvPicPr>
            <a:picLocks noChangeAspect="0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>
            <a:extLst/>
          </a:blip>
          <a:stretch>
            <a:fillRect/>
          </a:stretch>
        </p:blipFill>
        <p:spPr>
          <a:xfrm>
            <a:off x="12981382" y="2651633"/>
            <a:ext cx="5058388" cy="101167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09" fill="hold"/>
                                        <p:tgtEl>
                                          <p:spTgt spid="2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1" grp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530" fill="hold"/>
                                        <p:tgtEl>
                                          <p:spTgt spid="2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11" fill="hold" display="0">
                  <p:stCondLst>
                    <p:cond delay="indefinite"/>
                  </p:stCondLst>
                </p:cTn>
                <p:tgtEl>
                  <p:spTgt spid="230"/>
                </p:tgtEl>
              </p:cMediaNode>
            </p:video>
            <p:seq concurrent="1" prevAc="none" nextAc="seek">
              <p:cTn id="12" evtFilter="cancelBubble" nodeType="interactiveSeq" restart="whenNotActive" fill="hold">
                <p:stCondLst>
                  <p:cond delay="0" evt="onClick">
                    <p:tgtEl>
                      <p:spTgt spid="230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30"/>
                  </p:tgtEl>
                </p:cond>
              </p:nextCondLst>
            </p:seq>
            <p:video fullScrn="0">
              <p:cMediaNode mute="0" showWhenStopped="1" numSld="1" vol="100000">
                <p:cTn id="17" fill="hold" display="0">
                  <p:stCondLst>
                    <p:cond delay="indefinite"/>
                  </p:stCondLst>
                </p:cTn>
                <p:tgtEl>
                  <p:spTgt spid="231"/>
                </p:tgtEl>
              </p:cMediaNode>
            </p:video>
            <p:seq concurrent="1" prevAc="none" nextAc="seek">
              <p:cTn id="18" evtFilter="cancelBubble" nodeType="interactiveSeq" restart="whenNotActive" fill="hold">
                <p:stCondLst>
                  <p:cond delay="0" evt="onClick">
                    <p:tgtEl>
                      <p:spTgt spid="23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2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31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2025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2025</a:t>
            </a:r>
          </a:p>
        </p:txBody>
      </p:sp>
      <p:sp>
        <p:nvSpPr>
          <p:cNvPr id="234" name="Risks palikt &quot;profesijā&quot;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Risks palikt "profesijā"</a:t>
            </a:r>
          </a:p>
        </p:txBody>
      </p:sp>
      <p:pic>
        <p:nvPicPr>
          <p:cNvPr id="235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46681" y="3658352"/>
            <a:ext cx="11989669" cy="9436315"/>
          </a:xfrm>
          <a:prstGeom prst="rect">
            <a:avLst/>
          </a:prstGeom>
          <a:ln w="12700">
            <a:miter lim="400000"/>
          </a:ln>
        </p:spPr>
      </p:pic>
      <p:pic>
        <p:nvPicPr>
          <p:cNvPr id="236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425065" y="3678074"/>
            <a:ext cx="4432431" cy="18468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202x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202x</a:t>
            </a:r>
          </a:p>
        </p:txBody>
      </p:sp>
      <p:sp>
        <p:nvSpPr>
          <p:cNvPr id="239" name="Manuālais darb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Manuālais darbs</a:t>
            </a:r>
          </a:p>
        </p:txBody>
      </p:sp>
      <p:pic>
        <p:nvPicPr>
          <p:cNvPr id="240" name="Would you get a Figure robot for your home while it's in Beta?.mp4" descr="Would you get a Figure robot for your home while it's in Beta?.mp4"/>
          <p:cNvPicPr>
            <a:picLocks noChangeAspect="0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4306105" y="2817251"/>
            <a:ext cx="16907975" cy="9510737"/>
          </a:xfrm>
          <a:prstGeom prst="rect">
            <a:avLst/>
          </a:prstGeom>
          <a:ln w="12700">
            <a:miter lim="400000"/>
          </a:ln>
        </p:spPr>
      </p:pic>
      <p:pic>
        <p:nvPicPr>
          <p:cNvPr id="241" name="pasted-movie.png" descr="pasted-movi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9274221" y="812048"/>
            <a:ext cx="4528315" cy="139885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99" fill="hold"/>
                                        <p:tgtEl>
                                          <p:spTgt spid="2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40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240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4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202x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202x</a:t>
            </a:r>
          </a:p>
        </p:txBody>
      </p:sp>
      <p:sp>
        <p:nvSpPr>
          <p:cNvPr id="244" name="Manuālais darb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Manuālais darbs</a:t>
            </a:r>
          </a:p>
        </p:txBody>
      </p:sp>
      <p:pic>
        <p:nvPicPr>
          <p:cNvPr id="245" name="New bot goofin.mp4" descr="New bot goofin.mp4"/>
          <p:cNvPicPr>
            <a:picLocks noChangeAspect="0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3651347" y="2904318"/>
            <a:ext cx="16256001" cy="9144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" name="pasted-movie.png" descr="pasted-movi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0272912" y="948983"/>
            <a:ext cx="3683001" cy="2209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632" fill="hold"/>
                                        <p:tgtEl>
                                          <p:spTgt spid="2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45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245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4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202x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202x</a:t>
            </a:r>
          </a:p>
        </p:txBody>
      </p:sp>
      <p:sp>
        <p:nvSpPr>
          <p:cNvPr id="249" name="Manuālais darb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Manuālais darbs</a:t>
            </a:r>
          </a:p>
        </p:txBody>
      </p:sp>
      <p:pic>
        <p:nvPicPr>
          <p:cNvPr id="250" name="足先に車輪を付けた四足歩行ロボット 身体能力がアップし、軽快な動きをする https---t.co-pkFpWM7pTo  #robot #robotics #quadruped #quadrupedal #RobotDog #artificalintelligence #Unit….mp4" descr="足先に車輪を付けた四足歩行ロボット 身体能力がアップし、軽快な動きをする https---t.co-pkFpWM7pTo  #robot #robotics #quadruped #quadrupedal #RobotDog #artificalintelligence #Unit….mp4"/>
          <p:cNvPicPr>
            <a:picLocks noChangeAspect="0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4532923" y="3804509"/>
            <a:ext cx="16256001" cy="9144001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100k EUR → 2k EUR"/>
          <p:cNvSpPr txBox="1"/>
          <p:nvPr/>
        </p:nvSpPr>
        <p:spPr>
          <a:xfrm>
            <a:off x="9480734" y="2384234"/>
            <a:ext cx="5422533" cy="8830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700">
                <a:solidFill>
                  <a:schemeClr val="accent5">
                    <a:satOff val="-6299"/>
                    <a:lumOff val="-32309"/>
                  </a:schemeClr>
                </a:solidFill>
              </a:defRPr>
            </a:lvl1pPr>
          </a:lstStyle>
          <a:p>
            <a:pPr/>
            <a:r>
              <a:t>100k EUR → 2k EUR</a:t>
            </a:r>
          </a:p>
        </p:txBody>
      </p:sp>
      <p:pic>
        <p:nvPicPr>
          <p:cNvPr id="252" name="pasted-movie.png" descr="pasted-movi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7685336" y="1899626"/>
            <a:ext cx="6007101" cy="13589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299" fill="hold"/>
                                        <p:tgtEl>
                                          <p:spTgt spid="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50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250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50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202x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202x</a:t>
            </a:r>
          </a:p>
        </p:txBody>
      </p:sp>
      <p:sp>
        <p:nvSpPr>
          <p:cNvPr id="255" name="Manuālais darb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Manuālais darbs</a:t>
            </a:r>
          </a:p>
        </p:txBody>
      </p:sp>
      <p:pic>
        <p:nvPicPr>
          <p:cNvPr id="256" name="Universal is putting dragon costumes on the Boston Dynamics robots, and they are insanely cute.mp4" descr="Universal is putting dragon costumes on the Boston Dynamics robots, and they are insanely cute.mp4"/>
          <p:cNvPicPr>
            <a:picLocks noChangeAspect="0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7965794" y="2571237"/>
            <a:ext cx="8452412" cy="10301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257" name="pasted-movie.png" descr="pasted-movi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6744852" y="584199"/>
            <a:ext cx="6350001" cy="17907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68" fill="hold"/>
                                        <p:tgtEl>
                                          <p:spTgt spid="2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56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256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5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202x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202x</a:t>
            </a:r>
          </a:p>
        </p:txBody>
      </p:sp>
      <p:sp>
        <p:nvSpPr>
          <p:cNvPr id="260" name="Manuālais darb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Manuālais darbs</a:t>
            </a:r>
          </a:p>
        </p:txBody>
      </p:sp>
      <p:pic>
        <p:nvPicPr>
          <p:cNvPr id="261" name="5. Nvidia introduces the leading robots powered by Nvidia, including the WALL-E-looking bot from Disney Research.mp4" descr="5. Nvidia introduces the leading robots powered by Nvidia, including the WALL-E-looking bot from Disney Research.mp4"/>
          <p:cNvPicPr>
            <a:picLocks noChangeAspect="0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4176297" y="2947083"/>
            <a:ext cx="17230016" cy="9606804"/>
          </a:xfrm>
          <a:prstGeom prst="rect">
            <a:avLst/>
          </a:prstGeom>
          <a:ln w="12700">
            <a:miter lim="400000"/>
          </a:ln>
        </p:spPr>
      </p:pic>
      <p:pic>
        <p:nvPicPr>
          <p:cNvPr id="262" name="pasted-movie.png" descr="pasted-movi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9425920" y="700844"/>
            <a:ext cx="4064001" cy="1955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006" fill="hold"/>
                                        <p:tgtEl>
                                          <p:spTgt spid="2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61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26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6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Nobela prēmija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Nobela prēmijas</a:t>
            </a:r>
          </a:p>
        </p:txBody>
      </p:sp>
      <p:pic>
        <p:nvPicPr>
          <p:cNvPr id="17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85925" y="3621973"/>
            <a:ext cx="8040473" cy="80404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 l="24982" t="0" r="24982" b="0"/>
          <a:stretch>
            <a:fillRect/>
          </a:stretch>
        </p:blipFill>
        <p:spPr>
          <a:xfrm>
            <a:off x="12351830" y="3594466"/>
            <a:ext cx="8046258" cy="8040634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6 mēneši 100k EUR → 1 minūte 0 EUR"/>
          <p:cNvSpPr txBox="1"/>
          <p:nvPr/>
        </p:nvSpPr>
        <p:spPr>
          <a:xfrm>
            <a:off x="7461875" y="2381059"/>
            <a:ext cx="10228175" cy="8830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700">
                <a:solidFill>
                  <a:schemeClr val="accent5">
                    <a:satOff val="-6299"/>
                    <a:lumOff val="-32309"/>
                  </a:schemeClr>
                </a:solidFill>
              </a:defRPr>
            </a:lvl1pPr>
          </a:lstStyle>
          <a:p>
            <a:pPr/>
            <a:r>
              <a:t>6 mēneši 100k EUR → 1 minūte 0 EUR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202x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202x</a:t>
            </a:r>
          </a:p>
        </p:txBody>
      </p:sp>
      <p:sp>
        <p:nvSpPr>
          <p:cNvPr id="265" name="Paralizētie staigā, aklie redz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Paralizētie staigā, aklie redz</a:t>
            </a:r>
          </a:p>
        </p:txBody>
      </p:sp>
      <p:pic>
        <p:nvPicPr>
          <p:cNvPr id="266" name="pasted-movie.png" descr="pasted-movi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509805" y="810092"/>
            <a:ext cx="9686626" cy="5448728"/>
          </a:xfrm>
          <a:prstGeom prst="rect">
            <a:avLst/>
          </a:prstGeom>
          <a:ln w="12700">
            <a:miter lim="400000"/>
          </a:ln>
        </p:spPr>
      </p:pic>
      <p:pic>
        <p:nvPicPr>
          <p:cNvPr id="267" name="100 days of Neuralink's first human implant.  “Y'all are giving me too much, it's like a luxury overload, I haven't been able to do these things in 8 years and now I don't know where to even start allocating my attentio….mp4" descr="100 days of Neuralink's first human implant.  “Y'all are giving me too much, it's like a luxury overload, I haven't been able to do these things in 8 years and now I don't know where to even start allocating my attentio….mp4"/>
          <p:cNvPicPr>
            <a:picLocks noChangeAspect="0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2955900" y="3804509"/>
            <a:ext cx="11049001" cy="9144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52" fill="hold"/>
                                        <p:tgtEl>
                                          <p:spTgt spid="2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67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267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6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Mācīties un Nebaidīti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Mācīties un Nebaidīties</a:t>
            </a:r>
          </a:p>
        </p:txBody>
      </p:sp>
      <p:pic>
        <p:nvPicPr>
          <p:cNvPr id="270" name="CleanShot 2025-04-09 at 21.02.55@2x.png" descr="CleanShot 2025-04-09 at 21.02.55@2x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21156" y="2754434"/>
            <a:ext cx="15004950" cy="104574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71" name="pasted-movie.png" descr="pasted-movi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509544" y="9221372"/>
            <a:ext cx="3311770" cy="331177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2025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2025</a:t>
            </a:r>
          </a:p>
        </p:txBody>
      </p:sp>
      <p:sp>
        <p:nvSpPr>
          <p:cNvPr id="181" name="IQ 13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IQ 130</a:t>
            </a:r>
          </a:p>
        </p:txBody>
      </p:sp>
      <p:pic>
        <p:nvPicPr>
          <p:cNvPr id="182" name="CleanShot 2025-04-09 at 20.02.22@2x.png" descr="CleanShot 2025-04-09 at 20.02.22@2x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12309" y="2612323"/>
            <a:ext cx="15584861" cy="107295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2025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2025</a:t>
            </a:r>
          </a:p>
        </p:txBody>
      </p:sp>
      <p:sp>
        <p:nvSpPr>
          <p:cNvPr id="185" name="E-Pasti un čati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E-Pasti un čati</a:t>
            </a:r>
          </a:p>
        </p:txBody>
      </p:sp>
      <p:pic>
        <p:nvPicPr>
          <p:cNvPr id="186" name="pasted-movie.png" descr="pasted-movi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220534" y="2651669"/>
            <a:ext cx="15425128" cy="94872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99901" y="4080224"/>
            <a:ext cx="14806998" cy="939319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Group 287 (2).png" descr="Group 287 (2)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9720672" y="1423876"/>
            <a:ext cx="3647272" cy="9776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2025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2025</a:t>
            </a:r>
          </a:p>
        </p:txBody>
      </p:sp>
      <p:sp>
        <p:nvSpPr>
          <p:cNvPr id="191" name="Zvanu centri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Zvanu centri</a:t>
            </a:r>
          </a:p>
        </p:txBody>
      </p:sp>
      <p:pic>
        <p:nvPicPr>
          <p:cNvPr id="192" name="3d transforemd.png" descr="3d transforemd.png"/>
          <p:cNvPicPr>
            <a:picLocks noChangeAspect="1"/>
          </p:cNvPicPr>
          <p:nvPr/>
        </p:nvPicPr>
        <p:blipFill>
          <a:blip r:embed="rId3">
            <a:extLst/>
          </a:blip>
          <a:srcRect l="0" t="7127" r="11341" b="0"/>
          <a:stretch>
            <a:fillRect/>
          </a:stretch>
        </p:blipFill>
        <p:spPr>
          <a:xfrm>
            <a:off x="8060255" y="0"/>
            <a:ext cx="21005313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CleanShot 2025-03-18 at 09.22.27@2x.png" descr="CleanShot 2025-03-18 at 09.22.27@2x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63887" y="4919540"/>
            <a:ext cx="10788722" cy="80718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Identity (1).png" descr="Identity (1)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455427" y="3042786"/>
            <a:ext cx="3545010" cy="1483959"/>
          </a:xfrm>
          <a:prstGeom prst="rect">
            <a:avLst/>
          </a:prstGeom>
          <a:ln w="25400">
            <a:solidFill>
              <a:srgbClr val="FFFFFF"/>
            </a:solidFill>
            <a:miter lim="400000"/>
          </a:ln>
          <a:effectLst>
            <a:outerShdw sx="100000" sy="100000" kx="0" ky="0" algn="b" rotWithShape="0" blurRad="50800" dist="25400" dir="360000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2025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2025</a:t>
            </a:r>
          </a:p>
        </p:txBody>
      </p:sp>
      <p:sp>
        <p:nvSpPr>
          <p:cNvPr id="197" name="Dokumenti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Dokumenti</a:t>
            </a:r>
          </a:p>
        </p:txBody>
      </p:sp>
      <p:pic>
        <p:nvPicPr>
          <p:cNvPr id="198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14628" y="4247191"/>
            <a:ext cx="14519761" cy="86712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436665" y="881125"/>
            <a:ext cx="10780512" cy="119537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Group 287 (2).png" descr="Group 287 (2)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460634" y="2796800"/>
            <a:ext cx="3647273" cy="97769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2025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2025</a:t>
            </a:r>
          </a:p>
        </p:txBody>
      </p:sp>
      <p:sp>
        <p:nvSpPr>
          <p:cNvPr id="203" name="ChatGPT aizstāj Exc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ChatGPT aizstāj Excel</a:t>
            </a:r>
          </a:p>
        </p:txBody>
      </p:sp>
      <p:pic>
        <p:nvPicPr>
          <p:cNvPr id="204" name="OpenAI has deployed interactive charts and tables in ChatGPT.  You can now interact with your data and process it with GPT-4o.  Here's how it works and what you can do with it-.mp4" descr="OpenAI has deployed interactive charts and tables in ChatGPT.  You can now interact with your data and process it with GPT-4o.  Here's how it works and what you can do with it-.mp4"/>
          <p:cNvPicPr>
            <a:picLocks noChangeAspect="0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4286469" y="3014882"/>
            <a:ext cx="16252538" cy="98005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36" fill="hold"/>
                                        <p:tgtEl>
                                          <p:spTgt spid="2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04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204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0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2025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2025</a:t>
            </a:r>
          </a:p>
        </p:txBody>
      </p:sp>
      <p:sp>
        <p:nvSpPr>
          <p:cNvPr id="207" name="ChatGPT Operator / DeepResearch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ChatGPT Operator / DeepResearch</a:t>
            </a:r>
          </a:p>
        </p:txBody>
      </p:sp>
      <p:pic>
        <p:nvPicPr>
          <p:cNvPr id="208" name="5. Scheduling an appointment with my barber after looking at my Google Calendar schedule-availability  Note that in this demo, ChatGPT Operator pinged me that I needed to sign in to Google to check my calendar  I tried a ….mp4" descr="5. Scheduling an appointment with my barber after looking at my Google Calendar schedule-availability  Note that in this demo, ChatGPT Operator pinged me that I needed to sign in to Google to check my calendar  I tried a ….mp4"/>
          <p:cNvPicPr>
            <a:picLocks noChangeAspect="0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3714579" y="2802181"/>
            <a:ext cx="17948784" cy="103883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87" fill="hold"/>
                                        <p:tgtEl>
                                          <p:spTgt spid="2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08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208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0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2025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2025</a:t>
            </a:r>
          </a:p>
        </p:txBody>
      </p:sp>
      <p:sp>
        <p:nvSpPr>
          <p:cNvPr id="211" name="Lovable.dev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316479">
              <a:defRPr spc="-95" sz="9500"/>
            </a:lvl1pPr>
          </a:lstStyle>
          <a:p>
            <a:pPr/>
            <a:r>
              <a:t>Lovable.dev</a:t>
            </a:r>
          </a:p>
        </p:txBody>
      </p:sp>
      <p:pic>
        <p:nvPicPr>
          <p:cNvPr id="212" name="@lovable_dev lovable made the most decent output too  pretty nice.mp4" descr="@lovable_dev lovable made the most decent output too  pretty nice.mp4"/>
          <p:cNvPicPr>
            <a:picLocks noChangeAspect="0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>
            <a:extLst/>
          </a:blip>
          <a:stretch>
            <a:fillRect/>
          </a:stretch>
        </p:blipFill>
        <p:spPr>
          <a:xfrm>
            <a:off x="4317908" y="3020838"/>
            <a:ext cx="17946560" cy="100949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36" fill="hold"/>
                                        <p:tgtEl>
                                          <p:spTgt spid="2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12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212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36_DynamicWavesLight">
  <a:themeElements>
    <a:clrScheme name="36_DynamicWavesLight">
      <a:dk1>
        <a:srgbClr val="53585F"/>
      </a:dk1>
      <a:lt1>
        <a:srgbClr val="5F3E0C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6_DynamicWaves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6_DynamicWaves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6_DynamicWavesLight">
  <a:themeElements>
    <a:clrScheme name="36_DynamicWaves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6_DynamicWaves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6_DynamicWaves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