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Lst>
  <p:sldSz cy="5143500" cx="9144000"/>
  <p:notesSz cx="6858000" cy="9144000"/>
  <p:embeddedFontLst>
    <p:embeddedFont>
      <p:font typeface="Average"/>
      <p:regular r:id="rId40"/>
    </p:embeddedFont>
    <p:embeddedFont>
      <p:font typeface="Oswald"/>
      <p:regular r:id="rId41"/>
      <p:bold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Average-regular.fntdata"/><Relationship Id="rId20" Type="http://schemas.openxmlformats.org/officeDocument/2006/relationships/slide" Target="slides/slide15.xml"/><Relationship Id="rId42" Type="http://schemas.openxmlformats.org/officeDocument/2006/relationships/font" Target="fonts/Oswald-bold.fntdata"/><Relationship Id="rId41" Type="http://schemas.openxmlformats.org/officeDocument/2006/relationships/font" Target="fonts/Oswald-regular.fntdata"/><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dbe925c268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dbe925c268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dbe925c268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dbe925c268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dbe925c268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dbe925c268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Clr>
                <a:schemeClr val="dk1"/>
              </a:buClr>
              <a:buSzPts val="1100"/>
              <a:buFont typeface="Arial"/>
              <a:buNone/>
            </a:pPr>
            <a:r>
              <a:t/>
            </a:r>
            <a:endParaRPr sz="1800">
              <a:latin typeface="Average"/>
              <a:ea typeface="Average"/>
              <a:cs typeface="Average"/>
              <a:sym typeface="Average"/>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dbe925c268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dbe925c268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dbe925c268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dbe925c268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Clr>
                <a:schemeClr val="dk1"/>
              </a:buClr>
              <a:buSzPts val="1100"/>
              <a:buFont typeface="Arial"/>
              <a:buNone/>
            </a:pPr>
            <a:r>
              <a:t/>
            </a:r>
            <a:endParaRPr sz="1800">
              <a:latin typeface="Average"/>
              <a:ea typeface="Average"/>
              <a:cs typeface="Average"/>
              <a:sym typeface="Average"/>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dbe925c268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dbe925c268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Clr>
                <a:schemeClr val="dk1"/>
              </a:buClr>
              <a:buSzPts val="1100"/>
              <a:buFont typeface="Arial"/>
              <a:buNone/>
            </a:pPr>
            <a:r>
              <a:t/>
            </a:r>
            <a:endParaRPr sz="1800">
              <a:latin typeface="Average"/>
              <a:ea typeface="Average"/>
              <a:cs typeface="Average"/>
              <a:sym typeface="Average"/>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dbe925c268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dbe925c268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Clr>
                <a:schemeClr val="dk1"/>
              </a:buClr>
              <a:buSzPts val="1100"/>
              <a:buFont typeface="Arial"/>
              <a:buNone/>
            </a:pPr>
            <a:r>
              <a:t/>
            </a:r>
            <a:endParaRPr sz="1800">
              <a:latin typeface="Average"/>
              <a:ea typeface="Average"/>
              <a:cs typeface="Average"/>
              <a:sym typeface="Average"/>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dbe925c268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dbe925c268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Tikai nosauc, ka izmanto 5 kļūdas funkcijas</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dbe925c268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dbe925c268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Interesantākā svērtā RMSE</a:t>
            </a:r>
            <a:endParaRPr/>
          </a:p>
          <a:p>
            <a:pPr indent="0" lvl="0" marL="0" rtl="0" algn="l">
              <a:spcBef>
                <a:spcPts val="0"/>
              </a:spcBef>
              <a:spcAft>
                <a:spcPts val="0"/>
              </a:spcAft>
              <a:buNone/>
            </a:pPr>
            <a:r>
              <a:rPr lang="en"/>
              <a:t>TODO cits fonts, kur ir LV burti</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dbfa8ff1ca_1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dbfa8ff1ca_1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800">
                <a:solidFill>
                  <a:srgbClr val="37474F"/>
                </a:solidFill>
                <a:latin typeface="Average"/>
                <a:ea typeface="Average"/>
                <a:cs typeface="Average"/>
                <a:sym typeface="Average"/>
              </a:rPr>
              <a:t>Globuss</a:t>
            </a:r>
            <a:endParaRPr sz="1800">
              <a:solidFill>
                <a:srgbClr val="37474F"/>
              </a:solidFill>
              <a:latin typeface="Average"/>
              <a:ea typeface="Average"/>
              <a:cs typeface="Average"/>
              <a:sym typeface="Average"/>
            </a:endParaRPr>
          </a:p>
          <a:p>
            <a:pPr indent="0" lvl="0" marL="0" rtl="0" algn="l">
              <a:lnSpc>
                <a:spcPct val="115000"/>
              </a:lnSpc>
              <a:spcBef>
                <a:spcPts val="1200"/>
              </a:spcBef>
              <a:spcAft>
                <a:spcPts val="0"/>
              </a:spcAft>
              <a:buClr>
                <a:schemeClr val="dk1"/>
              </a:buClr>
              <a:buSzPts val="1100"/>
              <a:buFont typeface="Arial"/>
              <a:buNone/>
            </a:pPr>
            <a:r>
              <a:rPr lang="en" sz="1800">
                <a:solidFill>
                  <a:srgbClr val="37474F"/>
                </a:solidFill>
                <a:latin typeface="Average"/>
                <a:ea typeface="Average"/>
                <a:cs typeface="Average"/>
                <a:sym typeface="Average"/>
              </a:rPr>
              <a:t>Ķip karte ir plata</a:t>
            </a:r>
            <a:endParaRPr sz="1800">
              <a:solidFill>
                <a:srgbClr val="37474F"/>
              </a:solidFill>
              <a:latin typeface="Average"/>
              <a:ea typeface="Average"/>
              <a:cs typeface="Average"/>
              <a:sym typeface="Average"/>
            </a:endParaRPr>
          </a:p>
          <a:p>
            <a:pPr indent="0" lvl="0" marL="0" rtl="0" algn="l">
              <a:lnSpc>
                <a:spcPct val="115000"/>
              </a:lnSpc>
              <a:spcBef>
                <a:spcPts val="1200"/>
              </a:spcBef>
              <a:spcAft>
                <a:spcPts val="1200"/>
              </a:spcAft>
              <a:buNone/>
            </a:pPr>
            <a:r>
              <a:rPr lang="en" sz="1800">
                <a:solidFill>
                  <a:srgbClr val="37474F"/>
                </a:solidFill>
                <a:latin typeface="Average"/>
                <a:ea typeface="Average"/>
                <a:cs typeface="Average"/>
                <a:sym typeface="Average"/>
              </a:rPr>
              <a:t>Svērts zemes laikums nevis tikai karte</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dbfa8ff1ca_1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dbfa8ff1ca_1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Mašīnapmācības modeli spēj vieglāk adaptēties drastiskām izmaiņām atmosfēras stāvoklī. Piemēram, tagad covid laikā vairs nelido vairs tik daudz lidmašīna, tāpēc atmosfēras stāvoklis ir dsastiski mainījies. Matemātiskajos modeļus ir nepieciešams pārrakstīt visu matemātiku, lai salabotu šos modeļus, bet dziļās mašīnapmācības modelim būtu jaapkopo jaunie dati un jaapmāca modelis no jauna.</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cd2ff48b82_2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cd2ff48b82_2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ce017413dc_1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ce017413dc_1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d2e5078a54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d2e5078a54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Apmācības ir sadalītas 3 daļās: apmācības, pārbaude un validācija</a:t>
            </a:r>
            <a:endParaRPr/>
          </a:p>
          <a:p>
            <a:pPr indent="0" lvl="0" marL="0" rtl="0" algn="l">
              <a:spcBef>
                <a:spcPts val="0"/>
              </a:spcBef>
              <a:spcAft>
                <a:spcPts val="0"/>
              </a:spcAft>
              <a:buNone/>
            </a:pPr>
            <a:r>
              <a:rPr lang="en"/>
              <a:t>Var redzēt kā mainās animācija</a:t>
            </a:r>
            <a:endParaRPr/>
          </a:p>
          <a:p>
            <a:pPr indent="0" lvl="0" marL="0" rtl="0" algn="l">
              <a:spcBef>
                <a:spcPts val="0"/>
              </a:spcBef>
              <a:spcAft>
                <a:spcPts val="0"/>
              </a:spcAft>
              <a:buNone/>
            </a:pPr>
            <a:r>
              <a:rPr lang="en"/>
              <a:t>Temperatūra ir T850, ģeopotenciāls ir Z500</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dbfa8ff1ca_1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dbfa8ff1ca_1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Clr>
                <a:schemeClr val="dk1"/>
              </a:buClr>
              <a:buSzPts val="1100"/>
              <a:buFont typeface="Arial"/>
              <a:buNone/>
            </a:pPr>
            <a:r>
              <a:t/>
            </a:r>
            <a:endParaRPr sz="1800">
              <a:latin typeface="Average"/>
              <a:ea typeface="Average"/>
              <a:cs typeface="Average"/>
              <a:sym typeface="Average"/>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dbfa8ff1ca_1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dbfa8ff1ca_1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dbfa8ff1ca_1_1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dbfa8ff1ca_1_1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Clr>
                <a:schemeClr val="dk1"/>
              </a:buClr>
              <a:buSzPts val="1100"/>
              <a:buFont typeface="Arial"/>
              <a:buNone/>
            </a:pPr>
            <a:r>
              <a:t/>
            </a:r>
            <a:endParaRPr sz="1800">
              <a:latin typeface="Average"/>
              <a:ea typeface="Average"/>
              <a:cs typeface="Average"/>
              <a:sym typeface="Average"/>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dbfa8ff1ca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dbfa8ff1ca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dbfa8ff1ca_1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dbfa8ff1ca_1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Clr>
                <a:schemeClr val="dk1"/>
              </a:buClr>
              <a:buSzPts val="1100"/>
              <a:buFont typeface="Arial"/>
              <a:buNone/>
            </a:pPr>
            <a:r>
              <a:t/>
            </a:r>
            <a:endParaRPr sz="1800">
              <a:latin typeface="Average"/>
              <a:ea typeface="Average"/>
              <a:cs typeface="Average"/>
              <a:sym typeface="Average"/>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dbfa8ff1ca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dbfa8ff1ca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dbfa8ff1ca_1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5" name="Google Shape;325;gdbfa8ff1ca_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d22cb2e36c_0_7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d22cb2e36c_0_7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dbe925c268_0_1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dbe925c268_0_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dbfa8ff1ca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dbfa8ff1ca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d22cb2e36c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8" name="Google Shape;348;gd22cb2e36c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dbe925c26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dbe925c26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dbfa8ff1ca_1_1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0" name="Google Shape;360;gdbfa8ff1ca_1_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d22cb2e36c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d22cb2e36c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cdc1713825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cdc1713825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cd2ff48b82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cd2ff48b82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d2ac1fc71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d2ac1fc71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ce017413dc_1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ce017413dc_1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dbe925c268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dbe925c268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grpSp>
        <p:nvGrpSpPr>
          <p:cNvPr id="10" name="Google Shape;10;p2"/>
          <p:cNvGrpSpPr/>
          <p:nvPr/>
        </p:nvGrpSpPr>
        <p:grpSpPr>
          <a:xfrm>
            <a:off x="4350279" y="2855377"/>
            <a:ext cx="443589" cy="105632"/>
            <a:chOff x="4137525" y="2915950"/>
            <a:chExt cx="869100" cy="207000"/>
          </a:xfrm>
        </p:grpSpPr>
        <p:sp>
          <p:nvSpPr>
            <p:cNvPr id="11" name="Google Shape;11;p2"/>
            <p:cNvSpPr/>
            <p:nvPr/>
          </p:nvSpPr>
          <p:spPr>
            <a:xfrm>
              <a:off x="446857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47996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41375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671258" y="990800"/>
            <a:ext cx="7801500" cy="1730100"/>
          </a:xfrm>
          <a:prstGeom prst="rect">
            <a:avLst/>
          </a:prstGeom>
        </p:spPr>
        <p:txBody>
          <a:bodyPr anchorCtr="0" anchor="b" bIns="91425" lIns="91425" spcFirstLastPara="1" rIns="91425" wrap="square" tIns="91425">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5" name="Google Shape;15;p2"/>
          <p:cNvSpPr txBox="1"/>
          <p:nvPr>
            <p:ph idx="1" type="subTitle"/>
          </p:nvPr>
        </p:nvSpPr>
        <p:spPr>
          <a:xfrm>
            <a:off x="671250" y="3174876"/>
            <a:ext cx="78015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 name="Google Shape;16;p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9" name="Shape 49"/>
        <p:cNvGrpSpPr/>
        <p:nvPr/>
      </p:nvGrpSpPr>
      <p:grpSpPr>
        <a:xfrm>
          <a:off x="0" y="0"/>
          <a:ext cx="0" cy="0"/>
          <a:chOff x="0" y="0"/>
          <a:chExt cx="0" cy="0"/>
        </a:xfrm>
      </p:grpSpPr>
      <p:sp>
        <p:nvSpPr>
          <p:cNvPr id="50" name="Google Shape;50;p11"/>
          <p:cNvSpPr txBox="1"/>
          <p:nvPr>
            <p:ph hasCustomPrompt="1" type="title"/>
          </p:nvPr>
        </p:nvSpPr>
        <p:spPr>
          <a:xfrm>
            <a:off x="311700" y="1255275"/>
            <a:ext cx="8520600" cy="18906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1" name="Google Shape;51;p11"/>
          <p:cNvSpPr txBox="1"/>
          <p:nvPr>
            <p:ph idx="1" type="body"/>
          </p:nvPr>
        </p:nvSpPr>
        <p:spPr>
          <a:xfrm>
            <a:off x="311700" y="32284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2" name="Google Shape;52;p11"/>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3"/>
          <p:cNvSpPr txBox="1"/>
          <p:nvPr>
            <p:ph type="title"/>
          </p:nvPr>
        </p:nvSpPr>
        <p:spPr>
          <a:xfrm>
            <a:off x="671250" y="2141250"/>
            <a:ext cx="7852200" cy="8610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9" name="Google Shape;19;p3"/>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 name="Google Shape;27;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8" name="Google Shape;28;p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1" name="Google Shape;31;p6"/>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5" name="Google Shape;35;p7"/>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490250" y="526350"/>
            <a:ext cx="62271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38" name="Google Shape;38;p8"/>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 name="Google Shape;41;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2" name="Google Shape;42;p9"/>
          <p:cNvSpPr txBox="1"/>
          <p:nvPr>
            <p:ph type="title"/>
          </p:nvPr>
        </p:nvSpPr>
        <p:spPr>
          <a:xfrm>
            <a:off x="265500" y="1081400"/>
            <a:ext cx="4045200" cy="1710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3" name="Google Shape;43;p9"/>
          <p:cNvSpPr txBox="1"/>
          <p:nvPr>
            <p:ph idx="1" type="subTitle"/>
          </p:nvPr>
        </p:nvSpPr>
        <p:spPr>
          <a:xfrm>
            <a:off x="265500" y="28452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2100"/>
              <a:buNone/>
              <a:defRPr sz="2100">
                <a:solidFill>
                  <a:schemeClr val="dk1"/>
                </a:solidFill>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p:txBody>
      </p:sp>
      <p:sp>
        <p:nvSpPr>
          <p:cNvPr id="44" name="Google Shape;44;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45" name="Google Shape;45;p9"/>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6" name="Shape 46"/>
        <p:cNvGrpSpPr/>
        <p:nvPr/>
      </p:nvGrpSpPr>
      <p:grpSpPr>
        <a:xfrm>
          <a:off x="0" y="0"/>
          <a:ext cx="0" cy="0"/>
          <a:chOff x="0" y="0"/>
          <a:chExt cx="0" cy="0"/>
        </a:xfrm>
      </p:grpSpPr>
      <p:sp>
        <p:nvSpPr>
          <p:cNvPr id="47" name="Google Shape;47;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dk1"/>
              </a:buClr>
              <a:buSzPts val="2100"/>
              <a:buFont typeface="Oswald"/>
              <a:buNone/>
              <a:defRPr sz="2100">
                <a:solidFill>
                  <a:schemeClr val="dk1"/>
                </a:solidFill>
                <a:latin typeface="Oswald"/>
                <a:ea typeface="Oswald"/>
                <a:cs typeface="Oswald"/>
                <a:sym typeface="Oswald"/>
              </a:defRPr>
            </a:lvl1pPr>
          </a:lstStyle>
          <a:p/>
        </p:txBody>
      </p:sp>
      <p:sp>
        <p:nvSpPr>
          <p:cNvPr id="48" name="Google Shape;48;p10"/>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lat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1pPr>
            <a:lvl2pPr lvl="1">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2pPr>
            <a:lvl3pPr lvl="2">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3pPr>
            <a:lvl4pPr lvl="3">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4pPr>
            <a:lvl5pPr lvl="4">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5pPr>
            <a:lvl6pPr lvl="5">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6pPr>
            <a:lvl7pPr lvl="6">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7pPr>
            <a:lvl8pPr lvl="7">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8pPr>
            <a:lvl9pPr lvl="8">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accent3"/>
              </a:buClr>
              <a:buSzPts val="1800"/>
              <a:buFont typeface="Average"/>
              <a:buChar char="●"/>
              <a:defRPr sz="1800">
                <a:solidFill>
                  <a:schemeClr val="accent3"/>
                </a:solidFill>
                <a:latin typeface="Average"/>
                <a:ea typeface="Average"/>
                <a:cs typeface="Average"/>
                <a:sym typeface="Average"/>
              </a:defRPr>
            </a:lvl1pPr>
            <a:lvl2pPr indent="-317500" lvl="1" marL="9144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2pPr>
            <a:lvl3pPr indent="-317500" lvl="2" marL="13716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3pPr>
            <a:lvl4pPr indent="-317500" lvl="3" marL="18288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4pPr>
            <a:lvl5pPr indent="-317500" lvl="4" marL="22860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5pPr>
            <a:lvl6pPr indent="-317500" lvl="5" marL="27432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6pPr>
            <a:lvl7pPr indent="-317500" lvl="6" marL="32004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7pPr>
            <a:lvl8pPr indent="-317500" lvl="7" marL="36576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8pPr>
            <a:lvl9pPr indent="-317500" lvl="8" marL="41148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9pPr>
          </a:lstStyle>
          <a:p/>
        </p:txBody>
      </p:sp>
      <p:sp>
        <p:nvSpPr>
          <p:cNvPr id="8" name="Google Shape;8;p1"/>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accent3"/>
                </a:solidFill>
                <a:latin typeface="Average"/>
                <a:ea typeface="Average"/>
                <a:cs typeface="Average"/>
                <a:sym typeface="Average"/>
              </a:defRPr>
            </a:lvl1pPr>
            <a:lvl2pPr lvl="1" algn="r">
              <a:buNone/>
              <a:defRPr sz="1000">
                <a:solidFill>
                  <a:schemeClr val="accent3"/>
                </a:solidFill>
                <a:latin typeface="Average"/>
                <a:ea typeface="Average"/>
                <a:cs typeface="Average"/>
                <a:sym typeface="Average"/>
              </a:defRPr>
            </a:lvl2pPr>
            <a:lvl3pPr lvl="2" algn="r">
              <a:buNone/>
              <a:defRPr sz="1000">
                <a:solidFill>
                  <a:schemeClr val="accent3"/>
                </a:solidFill>
                <a:latin typeface="Average"/>
                <a:ea typeface="Average"/>
                <a:cs typeface="Average"/>
                <a:sym typeface="Average"/>
              </a:defRPr>
            </a:lvl3pPr>
            <a:lvl4pPr lvl="3" algn="r">
              <a:buNone/>
              <a:defRPr sz="1000">
                <a:solidFill>
                  <a:schemeClr val="accent3"/>
                </a:solidFill>
                <a:latin typeface="Average"/>
                <a:ea typeface="Average"/>
                <a:cs typeface="Average"/>
                <a:sym typeface="Average"/>
              </a:defRPr>
            </a:lvl4pPr>
            <a:lvl5pPr lvl="4" algn="r">
              <a:buNone/>
              <a:defRPr sz="1000">
                <a:solidFill>
                  <a:schemeClr val="accent3"/>
                </a:solidFill>
                <a:latin typeface="Average"/>
                <a:ea typeface="Average"/>
                <a:cs typeface="Average"/>
                <a:sym typeface="Average"/>
              </a:defRPr>
            </a:lvl5pPr>
            <a:lvl6pPr lvl="5" algn="r">
              <a:buNone/>
              <a:defRPr sz="1000">
                <a:solidFill>
                  <a:schemeClr val="accent3"/>
                </a:solidFill>
                <a:latin typeface="Average"/>
                <a:ea typeface="Average"/>
                <a:cs typeface="Average"/>
                <a:sym typeface="Average"/>
              </a:defRPr>
            </a:lvl6pPr>
            <a:lvl7pPr lvl="6" algn="r">
              <a:buNone/>
              <a:defRPr sz="1000">
                <a:solidFill>
                  <a:schemeClr val="accent3"/>
                </a:solidFill>
                <a:latin typeface="Average"/>
                <a:ea typeface="Average"/>
                <a:cs typeface="Average"/>
                <a:sym typeface="Average"/>
              </a:defRPr>
            </a:lvl7pPr>
            <a:lvl8pPr lvl="7" algn="r">
              <a:buNone/>
              <a:defRPr sz="1000">
                <a:solidFill>
                  <a:schemeClr val="accent3"/>
                </a:solidFill>
                <a:latin typeface="Average"/>
                <a:ea typeface="Average"/>
                <a:cs typeface="Average"/>
                <a:sym typeface="Average"/>
              </a:defRPr>
            </a:lvl8pPr>
            <a:lvl9pPr lvl="8" algn="r">
              <a:buNone/>
              <a:defRPr sz="1000">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9.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 Id="rId3" Type="http://schemas.openxmlformats.org/officeDocument/2006/relationships/image" Target="../media/image8.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 Id="rId3" Type="http://schemas.openxmlformats.org/officeDocument/2006/relationships/image" Target="../media/image19.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 Id="rId3" Type="http://schemas.openxmlformats.org/officeDocument/2006/relationships/image" Target="../media/image5.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 Id="rId3" Type="http://schemas.openxmlformats.org/officeDocument/2006/relationships/image" Target="../media/image20.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 Id="rId3" Type="http://schemas.openxmlformats.org/officeDocument/2006/relationships/image" Target="../media/image11.png"/><Relationship Id="rId4" Type="http://schemas.openxmlformats.org/officeDocument/2006/relationships/image" Target="../media/image30.png"/><Relationship Id="rId5" Type="http://schemas.openxmlformats.org/officeDocument/2006/relationships/image" Target="../media/image13.png"/><Relationship Id="rId6"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 Id="rId3" Type="http://schemas.openxmlformats.org/officeDocument/2006/relationships/image" Target="../media/image18.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5.gi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3.xml"/><Relationship Id="rId3" Type="http://schemas.openxmlformats.org/officeDocument/2006/relationships/image" Target="../media/image22.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27.pn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 Id="rId3" Type="http://schemas.openxmlformats.org/officeDocument/2006/relationships/image" Target="../media/image24.pn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25.pn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 Id="rId3" Type="http://schemas.openxmlformats.org/officeDocument/2006/relationships/image" Target="../media/image28.png"/><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33.gi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32.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33.gif"/><Relationship Id="rId4" Type="http://schemas.openxmlformats.org/officeDocument/2006/relationships/image" Target="../media/image32.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image" Target="../media/image37.gif"/><Relationship Id="rId4" Type="http://schemas.openxmlformats.org/officeDocument/2006/relationships/image" Target="../media/image38.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34.gif"/><Relationship Id="rId5" Type="http://schemas.openxmlformats.org/officeDocument/2006/relationships/image" Target="../media/image35.gif"/><Relationship Id="rId6" Type="http://schemas.openxmlformats.org/officeDocument/2006/relationships/image" Target="../media/image36.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3"/>
          <p:cNvSpPr txBox="1"/>
          <p:nvPr>
            <p:ph type="ctrTitle"/>
          </p:nvPr>
        </p:nvSpPr>
        <p:spPr>
          <a:xfrm>
            <a:off x="671250" y="724925"/>
            <a:ext cx="7801500" cy="1995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SzPts val="990"/>
              <a:buNone/>
            </a:pPr>
            <a:r>
              <a:rPr lang="en" sz="4020"/>
              <a:t>Laikapstākļu prognozēšana, izmantojot satelītattēlu datu produktus un dziļo mašīnapmācību</a:t>
            </a:r>
            <a:endParaRPr sz="4020"/>
          </a:p>
        </p:txBody>
      </p:sp>
      <p:sp>
        <p:nvSpPr>
          <p:cNvPr id="60" name="Google Shape;60;p13"/>
          <p:cNvSpPr txBox="1"/>
          <p:nvPr>
            <p:ph idx="1" type="subTitle"/>
          </p:nvPr>
        </p:nvSpPr>
        <p:spPr>
          <a:xfrm>
            <a:off x="671250" y="3174876"/>
            <a:ext cx="7801500" cy="792600"/>
          </a:xfrm>
          <a:prstGeom prst="rect">
            <a:avLst/>
          </a:prstGeom>
        </p:spPr>
        <p:txBody>
          <a:bodyPr anchorCtr="0" anchor="t" bIns="91425" lIns="91425" spcFirstLastPara="1" rIns="91425" wrap="square" tIns="91425">
            <a:normAutofit lnSpcReduction="10000"/>
          </a:bodyPr>
          <a:lstStyle/>
          <a:p>
            <a:pPr indent="0" lvl="0" marL="0" rtl="0" algn="ctr">
              <a:spcBef>
                <a:spcPts val="0"/>
              </a:spcBef>
              <a:spcAft>
                <a:spcPts val="0"/>
              </a:spcAft>
              <a:buNone/>
            </a:pPr>
            <a:r>
              <a:rPr lang="en">
                <a:latin typeface="Times New Roman"/>
                <a:ea typeface="Times New Roman"/>
                <a:cs typeface="Times New Roman"/>
                <a:sym typeface="Times New Roman"/>
              </a:rPr>
              <a:t>Darba autors: Kristofers Volkovs</a:t>
            </a:r>
            <a:endParaRPr>
              <a:latin typeface="Times New Roman"/>
              <a:ea typeface="Times New Roman"/>
              <a:cs typeface="Times New Roman"/>
              <a:sym typeface="Times New Roman"/>
            </a:endParaRPr>
          </a:p>
          <a:p>
            <a:pPr indent="0" lvl="0" marL="0" rtl="0" algn="ctr">
              <a:spcBef>
                <a:spcPts val="0"/>
              </a:spcBef>
              <a:spcAft>
                <a:spcPts val="0"/>
              </a:spcAft>
              <a:buNone/>
            </a:pPr>
            <a:r>
              <a:rPr lang="en">
                <a:latin typeface="Times New Roman"/>
                <a:ea typeface="Times New Roman"/>
                <a:cs typeface="Times New Roman"/>
                <a:sym typeface="Times New Roman"/>
              </a:rPr>
              <a:t>Darba vadītājs: Mg. sc. comp. Ēvalds Urtāns</a:t>
            </a:r>
            <a:endParaRPr>
              <a:latin typeface="Times New Roman"/>
              <a:ea typeface="Times New Roman"/>
              <a:cs typeface="Times New Roman"/>
              <a:sym typeface="Times New Roman"/>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200"/>
              <a:t>4</a:t>
            </a:r>
            <a:r>
              <a:rPr lang="en" sz="3200"/>
              <a:t>.3.3. </a:t>
            </a:r>
            <a:r>
              <a:rPr i="1" lang="en" sz="3200"/>
              <a:t>U-Net</a:t>
            </a:r>
            <a:r>
              <a:rPr lang="en" sz="3200"/>
              <a:t> modeļa iteratīva prognoze</a:t>
            </a:r>
            <a:endParaRPr sz="3200"/>
          </a:p>
        </p:txBody>
      </p:sp>
      <p:sp>
        <p:nvSpPr>
          <p:cNvPr id="141" name="Google Shape;141;p2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42" name="Google Shape;142;p22"/>
          <p:cNvSpPr/>
          <p:nvPr/>
        </p:nvSpPr>
        <p:spPr>
          <a:xfrm>
            <a:off x="0" y="1152475"/>
            <a:ext cx="9144000" cy="3990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2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lt1"/>
                </a:solidFill>
              </a:rPr>
              <a:t>‹#›</a:t>
            </a:fld>
            <a:endParaRPr>
              <a:solidFill>
                <a:schemeClr val="lt1"/>
              </a:solidFill>
            </a:endParaRPr>
          </a:p>
        </p:txBody>
      </p:sp>
      <p:pic>
        <p:nvPicPr>
          <p:cNvPr id="144" name="Google Shape;144;p22"/>
          <p:cNvPicPr preferRelativeResize="0"/>
          <p:nvPr/>
        </p:nvPicPr>
        <p:blipFill>
          <a:blip r:embed="rId3">
            <a:alphaModFix/>
          </a:blip>
          <a:stretch>
            <a:fillRect/>
          </a:stretch>
        </p:blipFill>
        <p:spPr>
          <a:xfrm>
            <a:off x="1212075" y="1542012"/>
            <a:ext cx="6719850" cy="32118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200"/>
              <a:t>4</a:t>
            </a:r>
            <a:r>
              <a:rPr lang="en" sz="3200"/>
              <a:t>.4. Iekodētā </a:t>
            </a:r>
            <a:r>
              <a:rPr i="1" lang="en" sz="3200"/>
              <a:t>U-Net</a:t>
            </a:r>
            <a:r>
              <a:rPr lang="en" sz="3200"/>
              <a:t> modeļa arhitektūra</a:t>
            </a:r>
            <a:endParaRPr sz="3200"/>
          </a:p>
        </p:txBody>
      </p:sp>
      <p:sp>
        <p:nvSpPr>
          <p:cNvPr id="150" name="Google Shape;150;p2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51" name="Google Shape;151;p23"/>
          <p:cNvSpPr/>
          <p:nvPr/>
        </p:nvSpPr>
        <p:spPr>
          <a:xfrm>
            <a:off x="0" y="1152475"/>
            <a:ext cx="9144000" cy="3990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23"/>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lt1"/>
                </a:solidFill>
              </a:rPr>
              <a:t>‹#›</a:t>
            </a:fld>
            <a:endParaRPr>
              <a:solidFill>
                <a:schemeClr val="lt1"/>
              </a:solidFill>
            </a:endParaRPr>
          </a:p>
        </p:txBody>
      </p:sp>
      <p:pic>
        <p:nvPicPr>
          <p:cNvPr id="153" name="Google Shape;153;p23"/>
          <p:cNvPicPr preferRelativeResize="0"/>
          <p:nvPr/>
        </p:nvPicPr>
        <p:blipFill>
          <a:blip r:embed="rId3">
            <a:alphaModFix/>
          </a:blip>
          <a:stretch>
            <a:fillRect/>
          </a:stretch>
        </p:blipFill>
        <p:spPr>
          <a:xfrm>
            <a:off x="637525" y="1558575"/>
            <a:ext cx="7868951" cy="3178689"/>
          </a:xfrm>
          <a:prstGeom prst="rect">
            <a:avLst/>
          </a:prstGeom>
          <a:noFill/>
          <a:ln>
            <a:noFill/>
          </a:ln>
        </p:spPr>
      </p:pic>
      <p:sp>
        <p:nvSpPr>
          <p:cNvPr id="154" name="Google Shape;154;p23"/>
          <p:cNvSpPr/>
          <p:nvPr/>
        </p:nvSpPr>
        <p:spPr>
          <a:xfrm>
            <a:off x="3489725" y="4155450"/>
            <a:ext cx="637800" cy="628800"/>
          </a:xfrm>
          <a:prstGeom prst="rect">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4"/>
          <p:cNvSpPr txBox="1"/>
          <p:nvPr>
            <p:ph type="title"/>
          </p:nvPr>
        </p:nvSpPr>
        <p:spPr>
          <a:xfrm>
            <a:off x="265500" y="432275"/>
            <a:ext cx="3420000" cy="66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3200"/>
              <a:t>4</a:t>
            </a:r>
            <a:r>
              <a:rPr lang="en" sz="3200"/>
              <a:t>.4.1. </a:t>
            </a:r>
            <a:endParaRPr sz="3200"/>
          </a:p>
          <a:p>
            <a:pPr indent="0" lvl="0" marL="0" rtl="0" algn="l">
              <a:spcBef>
                <a:spcPts val="0"/>
              </a:spcBef>
              <a:spcAft>
                <a:spcPts val="0"/>
              </a:spcAft>
              <a:buSzPts val="990"/>
              <a:buNone/>
            </a:pPr>
            <a:r>
              <a:rPr lang="en" sz="3200"/>
              <a:t>Iekodētā </a:t>
            </a:r>
            <a:r>
              <a:rPr i="1" lang="en" sz="3200"/>
              <a:t>U-Net </a:t>
            </a:r>
            <a:r>
              <a:rPr lang="en" sz="3200"/>
              <a:t>kodētājs</a:t>
            </a:r>
            <a:endParaRPr sz="3200"/>
          </a:p>
        </p:txBody>
      </p:sp>
      <p:sp>
        <p:nvSpPr>
          <p:cNvPr id="160" name="Google Shape;160;p24"/>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lt1"/>
                </a:solidFill>
              </a:rPr>
              <a:t>‹#›</a:t>
            </a:fld>
            <a:endParaRPr>
              <a:solidFill>
                <a:schemeClr val="lt1"/>
              </a:solidFill>
            </a:endParaRPr>
          </a:p>
        </p:txBody>
      </p:sp>
      <p:sp>
        <p:nvSpPr>
          <p:cNvPr id="161" name="Google Shape;161;p24"/>
          <p:cNvSpPr/>
          <p:nvPr/>
        </p:nvSpPr>
        <p:spPr>
          <a:xfrm>
            <a:off x="3685400" y="-250"/>
            <a:ext cx="49827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24"/>
          <p:cNvSpPr txBox="1"/>
          <p:nvPr>
            <p:ph idx="2" type="body"/>
          </p:nvPr>
        </p:nvSpPr>
        <p:spPr>
          <a:xfrm>
            <a:off x="0" y="1097675"/>
            <a:ext cx="3685500" cy="3723600"/>
          </a:xfrm>
          <a:prstGeom prst="rect">
            <a:avLst/>
          </a:prstGeom>
        </p:spPr>
        <p:txBody>
          <a:bodyPr anchorCtr="0" anchor="ctr" bIns="91425" lIns="91425" spcFirstLastPara="1" rIns="91425" wrap="square" tIns="91425">
            <a:normAutofit/>
          </a:bodyPr>
          <a:lstStyle/>
          <a:p>
            <a:pPr indent="-355600" lvl="0" marL="457200" rtl="0" algn="l">
              <a:lnSpc>
                <a:spcPct val="100000"/>
              </a:lnSpc>
              <a:spcBef>
                <a:spcPts val="0"/>
              </a:spcBef>
              <a:spcAft>
                <a:spcPts val="0"/>
              </a:spcAft>
              <a:buClr>
                <a:schemeClr val="dk1"/>
              </a:buClr>
              <a:buSzPts val="2000"/>
              <a:buFont typeface="Times New Roman"/>
              <a:buChar char="●"/>
            </a:pPr>
            <a:r>
              <a:rPr lang="en" sz="2000">
                <a:solidFill>
                  <a:schemeClr val="dk1"/>
                </a:solidFill>
                <a:latin typeface="Times New Roman"/>
                <a:ea typeface="Times New Roman"/>
                <a:cs typeface="Times New Roman"/>
                <a:sym typeface="Times New Roman"/>
              </a:rPr>
              <a:t>Katrai laikapstākļu kartei savs kodētājs</a:t>
            </a:r>
            <a:endParaRPr sz="2000">
              <a:solidFill>
                <a:schemeClr val="dk1"/>
              </a:solidFill>
              <a:latin typeface="Times New Roman"/>
              <a:ea typeface="Times New Roman"/>
              <a:cs typeface="Times New Roman"/>
              <a:sym typeface="Times New Roman"/>
            </a:endParaRPr>
          </a:p>
          <a:p>
            <a:pPr indent="-355600" lvl="0" marL="457200" rtl="0" algn="l">
              <a:lnSpc>
                <a:spcPct val="100000"/>
              </a:lnSpc>
              <a:spcBef>
                <a:spcPts val="0"/>
              </a:spcBef>
              <a:spcAft>
                <a:spcPts val="0"/>
              </a:spcAft>
              <a:buClr>
                <a:schemeClr val="dk1"/>
              </a:buClr>
              <a:buSzPts val="2000"/>
              <a:buFont typeface="Times New Roman"/>
              <a:buChar char="●"/>
            </a:pPr>
            <a:r>
              <a:rPr lang="en" sz="2000">
                <a:solidFill>
                  <a:schemeClr val="dk1"/>
                </a:solidFill>
                <a:latin typeface="Times New Roman"/>
                <a:ea typeface="Times New Roman"/>
                <a:cs typeface="Times New Roman"/>
                <a:sym typeface="Times New Roman"/>
              </a:rPr>
              <a:t>Maksimālo vērtību vektors</a:t>
            </a:r>
            <a:endParaRPr sz="2000">
              <a:solidFill>
                <a:schemeClr val="dk1"/>
              </a:solidFill>
              <a:latin typeface="Times New Roman"/>
              <a:ea typeface="Times New Roman"/>
              <a:cs typeface="Times New Roman"/>
              <a:sym typeface="Times New Roman"/>
            </a:endParaRPr>
          </a:p>
          <a:p>
            <a:pPr indent="-355600" lvl="0" marL="457200" rtl="0" algn="l">
              <a:lnSpc>
                <a:spcPct val="100000"/>
              </a:lnSpc>
              <a:spcBef>
                <a:spcPts val="0"/>
              </a:spcBef>
              <a:spcAft>
                <a:spcPts val="0"/>
              </a:spcAft>
              <a:buClr>
                <a:schemeClr val="dk1"/>
              </a:buClr>
              <a:buSzPts val="2000"/>
              <a:buFont typeface="Times New Roman"/>
              <a:buChar char="●"/>
            </a:pPr>
            <a:r>
              <a:rPr lang="en" sz="2000">
                <a:solidFill>
                  <a:schemeClr val="dk1"/>
                </a:solidFill>
                <a:latin typeface="Times New Roman"/>
                <a:ea typeface="Times New Roman"/>
                <a:cs typeface="Times New Roman"/>
                <a:sym typeface="Times New Roman"/>
              </a:rPr>
              <a:t>Vidējo vērtību vektors</a:t>
            </a:r>
            <a:endParaRPr sz="2000">
              <a:solidFill>
                <a:schemeClr val="dk1"/>
              </a:solidFill>
              <a:latin typeface="Times New Roman"/>
              <a:ea typeface="Times New Roman"/>
              <a:cs typeface="Times New Roman"/>
              <a:sym typeface="Times New Roman"/>
            </a:endParaRPr>
          </a:p>
        </p:txBody>
      </p:sp>
      <p:pic>
        <p:nvPicPr>
          <p:cNvPr id="163" name="Google Shape;163;p24"/>
          <p:cNvPicPr preferRelativeResize="0"/>
          <p:nvPr/>
        </p:nvPicPr>
        <p:blipFill>
          <a:blip r:embed="rId3">
            <a:alphaModFix/>
          </a:blip>
          <a:stretch>
            <a:fillRect/>
          </a:stretch>
        </p:blipFill>
        <p:spPr>
          <a:xfrm>
            <a:off x="3727450" y="2675250"/>
            <a:ext cx="5353551" cy="2162575"/>
          </a:xfrm>
          <a:prstGeom prst="rect">
            <a:avLst/>
          </a:prstGeom>
          <a:noFill/>
          <a:ln>
            <a:noFill/>
          </a:ln>
        </p:spPr>
      </p:pic>
      <p:pic>
        <p:nvPicPr>
          <p:cNvPr id="164" name="Google Shape;164;p24"/>
          <p:cNvPicPr preferRelativeResize="0"/>
          <p:nvPr/>
        </p:nvPicPr>
        <p:blipFill>
          <a:blip r:embed="rId4">
            <a:alphaModFix/>
          </a:blip>
          <a:stretch>
            <a:fillRect/>
          </a:stretch>
        </p:blipFill>
        <p:spPr>
          <a:xfrm>
            <a:off x="4270473" y="305175"/>
            <a:ext cx="4267524" cy="20793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200"/>
              <a:t>4</a:t>
            </a:r>
            <a:r>
              <a:rPr lang="en" sz="3200"/>
              <a:t>.5. </a:t>
            </a:r>
            <a:r>
              <a:rPr i="1" lang="en" sz="3200"/>
              <a:t>U-Net</a:t>
            </a:r>
            <a:r>
              <a:rPr lang="en" sz="3200"/>
              <a:t> </a:t>
            </a:r>
            <a:r>
              <a:rPr i="1" lang="en" sz="3200"/>
              <a:t>RNN</a:t>
            </a:r>
            <a:r>
              <a:rPr lang="en" sz="3200"/>
              <a:t> modeļa arhitektūra</a:t>
            </a:r>
            <a:endParaRPr sz="3200"/>
          </a:p>
        </p:txBody>
      </p:sp>
      <p:sp>
        <p:nvSpPr>
          <p:cNvPr id="170" name="Google Shape;170;p2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71" name="Google Shape;171;p25"/>
          <p:cNvSpPr/>
          <p:nvPr/>
        </p:nvSpPr>
        <p:spPr>
          <a:xfrm>
            <a:off x="0" y="1152475"/>
            <a:ext cx="9144000" cy="3990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2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lt1"/>
                </a:solidFill>
              </a:rPr>
              <a:t>‹#›</a:t>
            </a:fld>
            <a:endParaRPr>
              <a:solidFill>
                <a:schemeClr val="lt1"/>
              </a:solidFill>
            </a:endParaRPr>
          </a:p>
        </p:txBody>
      </p:sp>
      <p:pic>
        <p:nvPicPr>
          <p:cNvPr id="173" name="Google Shape;173;p25"/>
          <p:cNvPicPr preferRelativeResize="0"/>
          <p:nvPr/>
        </p:nvPicPr>
        <p:blipFill>
          <a:blip r:embed="rId3">
            <a:alphaModFix/>
          </a:blip>
          <a:stretch>
            <a:fillRect/>
          </a:stretch>
        </p:blipFill>
        <p:spPr>
          <a:xfrm>
            <a:off x="621288" y="1535737"/>
            <a:ext cx="7901425" cy="3224377"/>
          </a:xfrm>
          <a:prstGeom prst="rect">
            <a:avLst/>
          </a:prstGeom>
          <a:noFill/>
          <a:ln>
            <a:noFill/>
          </a:ln>
        </p:spPr>
      </p:pic>
      <p:sp>
        <p:nvSpPr>
          <p:cNvPr id="174" name="Google Shape;174;p25"/>
          <p:cNvSpPr/>
          <p:nvPr/>
        </p:nvSpPr>
        <p:spPr>
          <a:xfrm>
            <a:off x="3934200" y="4113325"/>
            <a:ext cx="739800" cy="646800"/>
          </a:xfrm>
          <a:prstGeom prst="rect">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6"/>
          <p:cNvSpPr/>
          <p:nvPr/>
        </p:nvSpPr>
        <p:spPr>
          <a:xfrm>
            <a:off x="3685400" y="-250"/>
            <a:ext cx="49827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26"/>
          <p:cNvSpPr txBox="1"/>
          <p:nvPr>
            <p:ph type="title"/>
          </p:nvPr>
        </p:nvSpPr>
        <p:spPr>
          <a:xfrm>
            <a:off x="265500" y="432275"/>
            <a:ext cx="3021000" cy="66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3200"/>
              <a:t>4</a:t>
            </a:r>
            <a:r>
              <a:rPr lang="en" sz="3200"/>
              <a:t>.5.1. </a:t>
            </a:r>
            <a:r>
              <a:rPr i="1" lang="en" sz="3200"/>
              <a:t>U-Net RNN</a:t>
            </a:r>
            <a:r>
              <a:rPr lang="en" sz="3200"/>
              <a:t> </a:t>
            </a:r>
            <a:endParaRPr sz="3200"/>
          </a:p>
          <a:p>
            <a:pPr indent="457200" lvl="0" marL="457200" rtl="0" algn="l">
              <a:spcBef>
                <a:spcPts val="0"/>
              </a:spcBef>
              <a:spcAft>
                <a:spcPts val="0"/>
              </a:spcAft>
              <a:buSzPts val="990"/>
              <a:buNone/>
            </a:pPr>
            <a:r>
              <a:rPr lang="en" sz="3200"/>
              <a:t>apmācības</a:t>
            </a:r>
            <a:endParaRPr sz="3200"/>
          </a:p>
        </p:txBody>
      </p:sp>
      <p:sp>
        <p:nvSpPr>
          <p:cNvPr id="181" name="Google Shape;181;p26"/>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lt1"/>
                </a:solidFill>
              </a:rPr>
              <a:t>‹#›</a:t>
            </a:fld>
            <a:endParaRPr>
              <a:solidFill>
                <a:schemeClr val="lt1"/>
              </a:solidFill>
            </a:endParaRPr>
          </a:p>
        </p:txBody>
      </p:sp>
      <p:pic>
        <p:nvPicPr>
          <p:cNvPr id="182" name="Google Shape;182;p26"/>
          <p:cNvPicPr preferRelativeResize="0"/>
          <p:nvPr/>
        </p:nvPicPr>
        <p:blipFill>
          <a:blip r:embed="rId3">
            <a:alphaModFix/>
          </a:blip>
          <a:stretch>
            <a:fillRect/>
          </a:stretch>
        </p:blipFill>
        <p:spPr>
          <a:xfrm>
            <a:off x="3937157" y="2890988"/>
            <a:ext cx="4950119" cy="1878949"/>
          </a:xfrm>
          <a:prstGeom prst="rect">
            <a:avLst/>
          </a:prstGeom>
          <a:noFill/>
          <a:ln>
            <a:noFill/>
          </a:ln>
        </p:spPr>
      </p:pic>
      <p:pic>
        <p:nvPicPr>
          <p:cNvPr id="183" name="Google Shape;183;p26"/>
          <p:cNvPicPr preferRelativeResize="0"/>
          <p:nvPr/>
        </p:nvPicPr>
        <p:blipFill>
          <a:blip r:embed="rId4">
            <a:alphaModFix/>
          </a:blip>
          <a:stretch>
            <a:fillRect/>
          </a:stretch>
        </p:blipFill>
        <p:spPr>
          <a:xfrm>
            <a:off x="3937150" y="373563"/>
            <a:ext cx="4950126" cy="233282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27"/>
          <p:cNvSpPr/>
          <p:nvPr/>
        </p:nvSpPr>
        <p:spPr>
          <a:xfrm>
            <a:off x="3685400" y="-250"/>
            <a:ext cx="49827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27"/>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lt1"/>
                </a:solidFill>
              </a:rPr>
              <a:t>‹#›</a:t>
            </a:fld>
            <a:endParaRPr>
              <a:solidFill>
                <a:schemeClr val="lt1"/>
              </a:solidFill>
            </a:endParaRPr>
          </a:p>
        </p:txBody>
      </p:sp>
      <p:sp>
        <p:nvSpPr>
          <p:cNvPr id="190" name="Google Shape;190;p27"/>
          <p:cNvSpPr txBox="1"/>
          <p:nvPr>
            <p:ph type="title"/>
          </p:nvPr>
        </p:nvSpPr>
        <p:spPr>
          <a:xfrm>
            <a:off x="265500" y="432275"/>
            <a:ext cx="4045200" cy="66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3200"/>
              <a:t>4</a:t>
            </a:r>
            <a:r>
              <a:rPr lang="en" sz="3200"/>
              <a:t>.6. </a:t>
            </a:r>
            <a:endParaRPr sz="3200"/>
          </a:p>
          <a:p>
            <a:pPr indent="0" lvl="0" marL="0" rtl="0" algn="l">
              <a:spcBef>
                <a:spcPts val="0"/>
              </a:spcBef>
              <a:spcAft>
                <a:spcPts val="0"/>
              </a:spcAft>
              <a:buSzPts val="990"/>
              <a:buNone/>
            </a:pPr>
            <a:r>
              <a:rPr lang="en" sz="3200"/>
              <a:t>Iekodētā </a:t>
            </a:r>
            <a:r>
              <a:rPr i="1" lang="en" sz="3200"/>
              <a:t>U-Net</a:t>
            </a:r>
            <a:r>
              <a:rPr lang="en" sz="3200"/>
              <a:t> </a:t>
            </a:r>
            <a:r>
              <a:rPr i="1" lang="en" sz="3200"/>
              <a:t>RNN</a:t>
            </a:r>
            <a:r>
              <a:rPr lang="en" sz="3200"/>
              <a:t> </a:t>
            </a:r>
            <a:endParaRPr sz="3200"/>
          </a:p>
          <a:p>
            <a:pPr indent="0" lvl="0" marL="0" rtl="0" algn="l">
              <a:spcBef>
                <a:spcPts val="0"/>
              </a:spcBef>
              <a:spcAft>
                <a:spcPts val="0"/>
              </a:spcAft>
              <a:buSzPts val="990"/>
              <a:buNone/>
            </a:pPr>
            <a:r>
              <a:rPr lang="en" sz="3200"/>
              <a:t>modeļa arhitektūra</a:t>
            </a:r>
            <a:endParaRPr sz="3200"/>
          </a:p>
        </p:txBody>
      </p:sp>
      <p:pic>
        <p:nvPicPr>
          <p:cNvPr id="191" name="Google Shape;191;p27"/>
          <p:cNvPicPr preferRelativeResize="0"/>
          <p:nvPr/>
        </p:nvPicPr>
        <p:blipFill>
          <a:blip r:embed="rId3">
            <a:alphaModFix/>
          </a:blip>
          <a:stretch>
            <a:fillRect/>
          </a:stretch>
        </p:blipFill>
        <p:spPr>
          <a:xfrm>
            <a:off x="3734463" y="2615150"/>
            <a:ext cx="5353552" cy="2184663"/>
          </a:xfrm>
          <a:prstGeom prst="rect">
            <a:avLst/>
          </a:prstGeom>
          <a:noFill/>
          <a:ln>
            <a:noFill/>
          </a:ln>
        </p:spPr>
      </p:pic>
      <p:pic>
        <p:nvPicPr>
          <p:cNvPr id="192" name="Google Shape;192;p27"/>
          <p:cNvPicPr preferRelativeResize="0"/>
          <p:nvPr/>
        </p:nvPicPr>
        <p:blipFill>
          <a:blip r:embed="rId4">
            <a:alphaModFix/>
          </a:blip>
          <a:stretch>
            <a:fillRect/>
          </a:stretch>
        </p:blipFill>
        <p:spPr>
          <a:xfrm>
            <a:off x="4277473" y="256125"/>
            <a:ext cx="4267524" cy="2079375"/>
          </a:xfrm>
          <a:prstGeom prst="rect">
            <a:avLst/>
          </a:prstGeom>
          <a:noFill/>
          <a:ln>
            <a:noFill/>
          </a:ln>
        </p:spPr>
      </p:pic>
      <p:sp>
        <p:nvSpPr>
          <p:cNvPr id="193" name="Google Shape;193;p27"/>
          <p:cNvSpPr/>
          <p:nvPr/>
        </p:nvSpPr>
        <p:spPr>
          <a:xfrm>
            <a:off x="5991400" y="4365675"/>
            <a:ext cx="462600" cy="462600"/>
          </a:xfrm>
          <a:prstGeom prst="rect">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28"/>
          <p:cNvSpPr/>
          <p:nvPr/>
        </p:nvSpPr>
        <p:spPr>
          <a:xfrm>
            <a:off x="3685400" y="-250"/>
            <a:ext cx="49827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28"/>
          <p:cNvSpPr txBox="1"/>
          <p:nvPr>
            <p:ph type="title"/>
          </p:nvPr>
        </p:nvSpPr>
        <p:spPr>
          <a:xfrm>
            <a:off x="265500" y="432275"/>
            <a:ext cx="3315300" cy="66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3200"/>
              <a:t>4</a:t>
            </a:r>
            <a:r>
              <a:rPr lang="en" sz="3200"/>
              <a:t>.6.1. </a:t>
            </a:r>
            <a:endParaRPr sz="3200"/>
          </a:p>
          <a:p>
            <a:pPr indent="0" lvl="0" marL="0" rtl="0" algn="l">
              <a:spcBef>
                <a:spcPts val="0"/>
              </a:spcBef>
              <a:spcAft>
                <a:spcPts val="0"/>
              </a:spcAft>
              <a:buSzPts val="990"/>
              <a:buNone/>
            </a:pPr>
            <a:r>
              <a:rPr lang="en" sz="3200"/>
              <a:t>Iekodētā </a:t>
            </a:r>
            <a:r>
              <a:rPr i="1" lang="en" sz="3200"/>
              <a:t>U-Net</a:t>
            </a:r>
            <a:r>
              <a:rPr lang="en" sz="3200"/>
              <a:t> </a:t>
            </a:r>
            <a:r>
              <a:rPr i="1" lang="en" sz="3200"/>
              <a:t>RNN</a:t>
            </a:r>
            <a:r>
              <a:rPr lang="en" sz="3200"/>
              <a:t> </a:t>
            </a:r>
            <a:endParaRPr sz="3200"/>
          </a:p>
          <a:p>
            <a:pPr indent="0" lvl="0" marL="0" rtl="0" algn="l">
              <a:spcBef>
                <a:spcPts val="0"/>
              </a:spcBef>
              <a:spcAft>
                <a:spcPts val="0"/>
              </a:spcAft>
              <a:buSzPts val="990"/>
              <a:buNone/>
            </a:pPr>
            <a:r>
              <a:rPr lang="en" sz="3200"/>
              <a:t>apmācības</a:t>
            </a:r>
            <a:endParaRPr sz="3200"/>
          </a:p>
          <a:p>
            <a:pPr indent="457200" lvl="0" marL="457200" rtl="0" algn="l">
              <a:spcBef>
                <a:spcPts val="0"/>
              </a:spcBef>
              <a:spcAft>
                <a:spcPts val="0"/>
              </a:spcAft>
              <a:buSzPts val="990"/>
              <a:buNone/>
            </a:pPr>
            <a:r>
              <a:t/>
            </a:r>
            <a:endParaRPr sz="3200"/>
          </a:p>
        </p:txBody>
      </p:sp>
      <p:sp>
        <p:nvSpPr>
          <p:cNvPr id="200" name="Google Shape;200;p28"/>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lt1"/>
                </a:solidFill>
              </a:rPr>
              <a:t>‹#›</a:t>
            </a:fld>
            <a:endParaRPr>
              <a:solidFill>
                <a:schemeClr val="lt1"/>
              </a:solidFill>
            </a:endParaRPr>
          </a:p>
        </p:txBody>
      </p:sp>
      <p:pic>
        <p:nvPicPr>
          <p:cNvPr id="201" name="Google Shape;201;p28"/>
          <p:cNvPicPr preferRelativeResize="0"/>
          <p:nvPr/>
        </p:nvPicPr>
        <p:blipFill>
          <a:blip r:embed="rId3">
            <a:alphaModFix/>
          </a:blip>
          <a:stretch>
            <a:fillRect/>
          </a:stretch>
        </p:blipFill>
        <p:spPr>
          <a:xfrm>
            <a:off x="3937150" y="439688"/>
            <a:ext cx="4950124" cy="2200564"/>
          </a:xfrm>
          <a:prstGeom prst="rect">
            <a:avLst/>
          </a:prstGeom>
          <a:noFill/>
          <a:ln>
            <a:noFill/>
          </a:ln>
        </p:spPr>
      </p:pic>
      <p:pic>
        <p:nvPicPr>
          <p:cNvPr id="202" name="Google Shape;202;p28"/>
          <p:cNvPicPr preferRelativeResize="0"/>
          <p:nvPr/>
        </p:nvPicPr>
        <p:blipFill>
          <a:blip r:embed="rId4">
            <a:alphaModFix/>
          </a:blip>
          <a:stretch>
            <a:fillRect/>
          </a:stretch>
        </p:blipFill>
        <p:spPr>
          <a:xfrm>
            <a:off x="3920863" y="2922663"/>
            <a:ext cx="4982698" cy="1815606"/>
          </a:xfrm>
          <a:prstGeom prst="rect">
            <a:avLst/>
          </a:prstGeom>
          <a:noFill/>
          <a:ln>
            <a:noFill/>
          </a:ln>
        </p:spPr>
      </p:pic>
      <p:sp>
        <p:nvSpPr>
          <p:cNvPr id="203" name="Google Shape;203;p28"/>
          <p:cNvSpPr/>
          <p:nvPr/>
        </p:nvSpPr>
        <p:spPr>
          <a:xfrm>
            <a:off x="3861125" y="2866075"/>
            <a:ext cx="637500" cy="881100"/>
          </a:xfrm>
          <a:prstGeom prst="rect">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8"/>
          <p:cNvSpPr/>
          <p:nvPr/>
        </p:nvSpPr>
        <p:spPr>
          <a:xfrm>
            <a:off x="3861125" y="392425"/>
            <a:ext cx="792000" cy="1037100"/>
          </a:xfrm>
          <a:prstGeom prst="rect">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29"/>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4</a:t>
            </a:r>
            <a:r>
              <a:rPr lang="en"/>
              <a:t>.6.2. </a:t>
            </a:r>
            <a:r>
              <a:rPr lang="en"/>
              <a:t>Kļūdas funkcijas</a:t>
            </a:r>
            <a:endParaRPr/>
          </a:p>
        </p:txBody>
      </p:sp>
      <p:sp>
        <p:nvSpPr>
          <p:cNvPr id="210" name="Google Shape;210;p2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355600" lvl="0" marL="457200" rtl="0" algn="l">
              <a:spcBef>
                <a:spcPts val="1000"/>
              </a:spcBef>
              <a:spcAft>
                <a:spcPts val="0"/>
              </a:spcAft>
              <a:buClr>
                <a:srgbClr val="000000"/>
              </a:buClr>
              <a:buSzPts val="2000"/>
              <a:buFont typeface="Times New Roman"/>
              <a:buChar char="●"/>
            </a:pPr>
            <a:r>
              <a:rPr i="1" lang="en" sz="2200">
                <a:solidFill>
                  <a:srgbClr val="000000"/>
                </a:solidFill>
                <a:latin typeface="Times New Roman"/>
                <a:ea typeface="Times New Roman"/>
                <a:cs typeface="Times New Roman"/>
                <a:sym typeface="Times New Roman"/>
              </a:rPr>
              <a:t>MSE</a:t>
            </a:r>
            <a:r>
              <a:rPr i="1" lang="en" sz="2000">
                <a:solidFill>
                  <a:srgbClr val="000000"/>
                </a:solidFill>
                <a:latin typeface="Times New Roman"/>
                <a:ea typeface="Times New Roman"/>
                <a:cs typeface="Times New Roman"/>
                <a:sym typeface="Times New Roman"/>
              </a:rPr>
              <a:t> </a:t>
            </a:r>
            <a:r>
              <a:rPr i="1" lang="en" sz="1100">
                <a:solidFill>
                  <a:srgbClr val="000000"/>
                </a:solidFill>
                <a:latin typeface="Times New Roman"/>
                <a:ea typeface="Times New Roman"/>
                <a:cs typeface="Times New Roman"/>
                <a:sym typeface="Times New Roman"/>
              </a:rPr>
              <a:t>(mean square error)</a:t>
            </a:r>
            <a:endParaRPr i="1" sz="1100">
              <a:solidFill>
                <a:srgbClr val="000000"/>
              </a:solidFill>
              <a:latin typeface="Times New Roman"/>
              <a:ea typeface="Times New Roman"/>
              <a:cs typeface="Times New Roman"/>
              <a:sym typeface="Times New Roman"/>
            </a:endParaRPr>
          </a:p>
          <a:p>
            <a:pPr indent="-355600" lvl="0" marL="457200" rtl="0" algn="l">
              <a:spcBef>
                <a:spcPts val="1000"/>
              </a:spcBef>
              <a:spcAft>
                <a:spcPts val="0"/>
              </a:spcAft>
              <a:buClr>
                <a:srgbClr val="000000"/>
              </a:buClr>
              <a:buSzPts val="2000"/>
              <a:buFont typeface="Times New Roman"/>
              <a:buChar char="●"/>
            </a:pPr>
            <a:r>
              <a:rPr i="1" lang="en" sz="2200">
                <a:solidFill>
                  <a:srgbClr val="000000"/>
                </a:solidFill>
                <a:latin typeface="Times New Roman"/>
                <a:ea typeface="Times New Roman"/>
                <a:cs typeface="Times New Roman"/>
                <a:sym typeface="Times New Roman"/>
              </a:rPr>
              <a:t>MAE</a:t>
            </a:r>
            <a:r>
              <a:rPr i="1" lang="en" sz="2000">
                <a:solidFill>
                  <a:srgbClr val="000000"/>
                </a:solidFill>
                <a:latin typeface="Times New Roman"/>
                <a:ea typeface="Times New Roman"/>
                <a:cs typeface="Times New Roman"/>
                <a:sym typeface="Times New Roman"/>
              </a:rPr>
              <a:t> </a:t>
            </a:r>
            <a:r>
              <a:rPr i="1" lang="en" sz="1100">
                <a:solidFill>
                  <a:srgbClr val="000000"/>
                </a:solidFill>
                <a:latin typeface="Times New Roman"/>
                <a:ea typeface="Times New Roman"/>
                <a:cs typeface="Times New Roman"/>
                <a:sym typeface="Times New Roman"/>
              </a:rPr>
              <a:t>(mean absolute error)</a:t>
            </a:r>
            <a:endParaRPr i="1" sz="1100">
              <a:solidFill>
                <a:srgbClr val="000000"/>
              </a:solidFill>
              <a:latin typeface="Times New Roman"/>
              <a:ea typeface="Times New Roman"/>
              <a:cs typeface="Times New Roman"/>
              <a:sym typeface="Times New Roman"/>
            </a:endParaRPr>
          </a:p>
          <a:p>
            <a:pPr indent="-355600" lvl="0" marL="457200" rtl="0" algn="l">
              <a:spcBef>
                <a:spcPts val="1000"/>
              </a:spcBef>
              <a:spcAft>
                <a:spcPts val="0"/>
              </a:spcAft>
              <a:buClr>
                <a:srgbClr val="000000"/>
              </a:buClr>
              <a:buSzPts val="2000"/>
              <a:buFont typeface="Times New Roman"/>
              <a:buChar char="●"/>
            </a:pPr>
            <a:r>
              <a:rPr i="1" lang="en" sz="2200">
                <a:solidFill>
                  <a:srgbClr val="000000"/>
                </a:solidFill>
                <a:latin typeface="Times New Roman"/>
                <a:ea typeface="Times New Roman"/>
                <a:cs typeface="Times New Roman"/>
                <a:sym typeface="Times New Roman"/>
              </a:rPr>
              <a:t>NRMSE</a:t>
            </a:r>
            <a:r>
              <a:rPr i="1" lang="en" sz="2000">
                <a:solidFill>
                  <a:srgbClr val="000000"/>
                </a:solidFill>
                <a:latin typeface="Times New Roman"/>
                <a:ea typeface="Times New Roman"/>
                <a:cs typeface="Times New Roman"/>
                <a:sym typeface="Times New Roman"/>
              </a:rPr>
              <a:t> </a:t>
            </a:r>
            <a:r>
              <a:rPr i="1" lang="en" sz="1100">
                <a:solidFill>
                  <a:srgbClr val="000000"/>
                </a:solidFill>
                <a:latin typeface="Times New Roman"/>
                <a:ea typeface="Times New Roman"/>
                <a:cs typeface="Times New Roman"/>
                <a:sym typeface="Times New Roman"/>
              </a:rPr>
              <a:t>(normalized root mean square error)</a:t>
            </a:r>
            <a:endParaRPr i="1" sz="1100">
              <a:solidFill>
                <a:srgbClr val="000000"/>
              </a:solidFill>
              <a:latin typeface="Times New Roman"/>
              <a:ea typeface="Times New Roman"/>
              <a:cs typeface="Times New Roman"/>
              <a:sym typeface="Times New Roman"/>
            </a:endParaRPr>
          </a:p>
          <a:p>
            <a:pPr indent="-368300" lvl="0" marL="457200" rtl="0" algn="l">
              <a:spcBef>
                <a:spcPts val="1000"/>
              </a:spcBef>
              <a:spcAft>
                <a:spcPts val="0"/>
              </a:spcAft>
              <a:buClr>
                <a:srgbClr val="000000"/>
              </a:buClr>
              <a:buSzPts val="2200"/>
              <a:buFont typeface="Times New Roman"/>
              <a:buChar char="●"/>
            </a:pPr>
            <a:r>
              <a:rPr i="1" lang="en" sz="2200">
                <a:solidFill>
                  <a:srgbClr val="000000"/>
                </a:solidFill>
                <a:latin typeface="Times New Roman"/>
                <a:ea typeface="Times New Roman"/>
                <a:cs typeface="Times New Roman"/>
                <a:sym typeface="Times New Roman"/>
              </a:rPr>
              <a:t>Huber</a:t>
            </a:r>
            <a:endParaRPr i="1" sz="2200">
              <a:solidFill>
                <a:srgbClr val="000000"/>
              </a:solidFill>
              <a:latin typeface="Times New Roman"/>
              <a:ea typeface="Times New Roman"/>
              <a:cs typeface="Times New Roman"/>
              <a:sym typeface="Times New Roman"/>
            </a:endParaRPr>
          </a:p>
          <a:p>
            <a:pPr indent="-355600" lvl="0" marL="457200" rtl="0" algn="l">
              <a:spcBef>
                <a:spcPts val="1000"/>
              </a:spcBef>
              <a:spcAft>
                <a:spcPts val="300"/>
              </a:spcAft>
              <a:buClr>
                <a:srgbClr val="000000"/>
              </a:buClr>
              <a:buSzPts val="2000"/>
              <a:buFont typeface="Times New Roman"/>
              <a:buChar char="●"/>
            </a:pPr>
            <a:r>
              <a:rPr i="1" lang="en" sz="2200">
                <a:solidFill>
                  <a:srgbClr val="000000"/>
                </a:solidFill>
                <a:latin typeface="Times New Roman"/>
                <a:ea typeface="Times New Roman"/>
                <a:cs typeface="Times New Roman"/>
                <a:sym typeface="Times New Roman"/>
              </a:rPr>
              <a:t>KL</a:t>
            </a:r>
            <a:r>
              <a:rPr i="1" lang="en" sz="2000">
                <a:solidFill>
                  <a:srgbClr val="000000"/>
                </a:solidFill>
                <a:latin typeface="Times New Roman"/>
                <a:ea typeface="Times New Roman"/>
                <a:cs typeface="Times New Roman"/>
                <a:sym typeface="Times New Roman"/>
              </a:rPr>
              <a:t> </a:t>
            </a:r>
            <a:r>
              <a:rPr i="1" lang="en" sz="1100">
                <a:solidFill>
                  <a:srgbClr val="000000"/>
                </a:solidFill>
                <a:latin typeface="Times New Roman"/>
                <a:ea typeface="Times New Roman"/>
                <a:cs typeface="Times New Roman"/>
                <a:sym typeface="Times New Roman"/>
              </a:rPr>
              <a:t>(Kullback-Leibler divergence)</a:t>
            </a:r>
            <a:endParaRPr sz="1100">
              <a:solidFill>
                <a:srgbClr val="000000"/>
              </a:solidFill>
              <a:latin typeface="Times New Roman"/>
              <a:ea typeface="Times New Roman"/>
              <a:cs typeface="Times New Roman"/>
              <a:sym typeface="Times New Roman"/>
            </a:endParaRPr>
          </a:p>
        </p:txBody>
      </p:sp>
      <p:sp>
        <p:nvSpPr>
          <p:cNvPr id="211" name="Google Shape;211;p29"/>
          <p:cNvSpPr txBox="1"/>
          <p:nvPr>
            <p:ph idx="1" type="subTitle"/>
          </p:nvPr>
        </p:nvSpPr>
        <p:spPr>
          <a:xfrm>
            <a:off x="265500" y="2845201"/>
            <a:ext cx="4045200" cy="1345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
        <p:nvSpPr>
          <p:cNvPr id="212" name="Google Shape;212;p29"/>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0"/>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4</a:t>
            </a:r>
            <a:r>
              <a:rPr lang="en"/>
              <a:t>.</a:t>
            </a:r>
            <a:r>
              <a:rPr lang="en"/>
              <a:t>6.3.</a:t>
            </a:r>
            <a:r>
              <a:rPr lang="en"/>
              <a:t> </a:t>
            </a:r>
            <a:r>
              <a:rPr lang="en"/>
              <a:t>Metrikas</a:t>
            </a:r>
            <a:endParaRPr/>
          </a:p>
        </p:txBody>
      </p:sp>
      <p:sp>
        <p:nvSpPr>
          <p:cNvPr id="218" name="Google Shape;218;p30"/>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355600" lvl="0" marL="457200" rtl="0" algn="l">
              <a:spcBef>
                <a:spcPts val="1000"/>
              </a:spcBef>
              <a:spcAft>
                <a:spcPts val="0"/>
              </a:spcAft>
              <a:buClr>
                <a:srgbClr val="000000"/>
              </a:buClr>
              <a:buSzPts val="2000"/>
              <a:buFont typeface="Times New Roman"/>
              <a:buChar char="●"/>
            </a:pPr>
            <a:r>
              <a:rPr i="1" lang="en" sz="2200">
                <a:solidFill>
                  <a:srgbClr val="000000"/>
                </a:solidFill>
                <a:latin typeface="Times New Roman"/>
                <a:ea typeface="Times New Roman"/>
                <a:cs typeface="Times New Roman"/>
                <a:sym typeface="Times New Roman"/>
              </a:rPr>
              <a:t>RMSE</a:t>
            </a:r>
            <a:r>
              <a:rPr i="1" lang="en" sz="2000">
                <a:solidFill>
                  <a:srgbClr val="000000"/>
                </a:solidFill>
                <a:latin typeface="Times New Roman"/>
                <a:ea typeface="Times New Roman"/>
                <a:cs typeface="Times New Roman"/>
                <a:sym typeface="Times New Roman"/>
              </a:rPr>
              <a:t> </a:t>
            </a:r>
            <a:r>
              <a:rPr i="1" lang="en" sz="1100">
                <a:solidFill>
                  <a:srgbClr val="000000"/>
                </a:solidFill>
                <a:latin typeface="Times New Roman"/>
                <a:ea typeface="Times New Roman"/>
                <a:cs typeface="Times New Roman"/>
                <a:sym typeface="Times New Roman"/>
              </a:rPr>
              <a:t>(root mean square error)</a:t>
            </a:r>
            <a:endParaRPr i="1" sz="1100">
              <a:solidFill>
                <a:srgbClr val="000000"/>
              </a:solidFill>
              <a:latin typeface="Times New Roman"/>
              <a:ea typeface="Times New Roman"/>
              <a:cs typeface="Times New Roman"/>
              <a:sym typeface="Times New Roman"/>
            </a:endParaRPr>
          </a:p>
          <a:p>
            <a:pPr indent="-355600" lvl="0" marL="457200" rtl="0" algn="l">
              <a:spcBef>
                <a:spcPts val="1000"/>
              </a:spcBef>
              <a:spcAft>
                <a:spcPts val="0"/>
              </a:spcAft>
              <a:buClr>
                <a:srgbClr val="000000"/>
              </a:buClr>
              <a:buSzPts val="2000"/>
              <a:buFont typeface="Times New Roman"/>
              <a:buChar char="●"/>
            </a:pPr>
            <a:r>
              <a:rPr i="1" lang="en" sz="2200">
                <a:solidFill>
                  <a:srgbClr val="000000"/>
                </a:solidFill>
                <a:latin typeface="Times New Roman"/>
                <a:ea typeface="Times New Roman"/>
                <a:cs typeface="Times New Roman"/>
                <a:sym typeface="Times New Roman"/>
              </a:rPr>
              <a:t>NRMSE</a:t>
            </a:r>
            <a:r>
              <a:rPr i="1" lang="en" sz="2000">
                <a:solidFill>
                  <a:srgbClr val="000000"/>
                </a:solidFill>
                <a:latin typeface="Times New Roman"/>
                <a:ea typeface="Times New Roman"/>
                <a:cs typeface="Times New Roman"/>
                <a:sym typeface="Times New Roman"/>
              </a:rPr>
              <a:t> </a:t>
            </a:r>
            <a:r>
              <a:rPr i="1" lang="en" sz="1100">
                <a:solidFill>
                  <a:srgbClr val="000000"/>
                </a:solidFill>
                <a:latin typeface="Times New Roman"/>
                <a:ea typeface="Times New Roman"/>
                <a:cs typeface="Times New Roman"/>
                <a:sym typeface="Times New Roman"/>
              </a:rPr>
              <a:t>(normalized root mean square error)</a:t>
            </a:r>
            <a:endParaRPr i="1" sz="1100">
              <a:solidFill>
                <a:srgbClr val="000000"/>
              </a:solidFill>
              <a:latin typeface="Times New Roman"/>
              <a:ea typeface="Times New Roman"/>
              <a:cs typeface="Times New Roman"/>
              <a:sym typeface="Times New Roman"/>
            </a:endParaRPr>
          </a:p>
          <a:p>
            <a:pPr indent="-355600" lvl="0" marL="457200" rtl="0" algn="l">
              <a:spcBef>
                <a:spcPts val="1000"/>
              </a:spcBef>
              <a:spcAft>
                <a:spcPts val="0"/>
              </a:spcAft>
              <a:buClr>
                <a:srgbClr val="000000"/>
              </a:buClr>
              <a:buSzPts val="2000"/>
              <a:buFont typeface="Times New Roman"/>
              <a:buChar char="●"/>
            </a:pPr>
            <a:r>
              <a:rPr i="1" lang="en" sz="2200">
                <a:solidFill>
                  <a:srgbClr val="000000"/>
                </a:solidFill>
                <a:latin typeface="Times New Roman"/>
                <a:ea typeface="Times New Roman"/>
                <a:cs typeface="Times New Roman"/>
                <a:sym typeface="Times New Roman"/>
              </a:rPr>
              <a:t>R2</a:t>
            </a:r>
            <a:r>
              <a:rPr i="1" lang="en" sz="2000">
                <a:solidFill>
                  <a:srgbClr val="000000"/>
                </a:solidFill>
                <a:latin typeface="Times New Roman"/>
                <a:ea typeface="Times New Roman"/>
                <a:cs typeface="Times New Roman"/>
                <a:sym typeface="Times New Roman"/>
              </a:rPr>
              <a:t>  </a:t>
            </a:r>
            <a:r>
              <a:rPr i="1" lang="en" sz="1100">
                <a:solidFill>
                  <a:srgbClr val="000000"/>
                </a:solidFill>
                <a:latin typeface="Times New Roman"/>
                <a:ea typeface="Times New Roman"/>
                <a:cs typeface="Times New Roman"/>
                <a:sym typeface="Times New Roman"/>
              </a:rPr>
              <a:t>(coefficient of determination)</a:t>
            </a:r>
            <a:endParaRPr i="1" sz="1100">
              <a:solidFill>
                <a:srgbClr val="000000"/>
              </a:solidFill>
              <a:latin typeface="Times New Roman"/>
              <a:ea typeface="Times New Roman"/>
              <a:cs typeface="Times New Roman"/>
              <a:sym typeface="Times New Roman"/>
            </a:endParaRPr>
          </a:p>
          <a:p>
            <a:pPr indent="-368300" lvl="0" marL="457200" rtl="0" algn="l">
              <a:spcBef>
                <a:spcPts val="1000"/>
              </a:spcBef>
              <a:spcAft>
                <a:spcPts val="0"/>
              </a:spcAft>
              <a:buClr>
                <a:srgbClr val="000000"/>
              </a:buClr>
              <a:buSzPts val="2200"/>
              <a:buFont typeface="Times New Roman"/>
              <a:buChar char="●"/>
            </a:pPr>
            <a:r>
              <a:rPr lang="en" sz="2200">
                <a:solidFill>
                  <a:srgbClr val="000000"/>
                </a:solidFill>
                <a:latin typeface="Times New Roman"/>
                <a:ea typeface="Times New Roman"/>
                <a:cs typeface="Times New Roman"/>
                <a:sym typeface="Times New Roman"/>
              </a:rPr>
              <a:t>Relatīvais </a:t>
            </a:r>
            <a:r>
              <a:rPr i="1" lang="en" sz="2200">
                <a:solidFill>
                  <a:srgbClr val="000000"/>
                </a:solidFill>
                <a:latin typeface="Times New Roman"/>
                <a:ea typeface="Times New Roman"/>
                <a:cs typeface="Times New Roman"/>
                <a:sym typeface="Times New Roman"/>
              </a:rPr>
              <a:t>R2</a:t>
            </a:r>
            <a:endParaRPr i="1" sz="2200">
              <a:solidFill>
                <a:srgbClr val="000000"/>
              </a:solidFill>
              <a:latin typeface="Times New Roman"/>
              <a:ea typeface="Times New Roman"/>
              <a:cs typeface="Times New Roman"/>
              <a:sym typeface="Times New Roman"/>
            </a:endParaRPr>
          </a:p>
          <a:p>
            <a:pPr indent="-368300" lvl="0" marL="457200" rtl="0" algn="l">
              <a:spcBef>
                <a:spcPts val="1000"/>
              </a:spcBef>
              <a:spcAft>
                <a:spcPts val="300"/>
              </a:spcAft>
              <a:buClr>
                <a:srgbClr val="000000"/>
              </a:buClr>
              <a:buSzPts val="2200"/>
              <a:buFont typeface="Times New Roman"/>
              <a:buChar char="●"/>
            </a:pPr>
            <a:r>
              <a:rPr lang="en" sz="2200">
                <a:solidFill>
                  <a:srgbClr val="000000"/>
                </a:solidFill>
                <a:latin typeface="Times New Roman"/>
                <a:ea typeface="Times New Roman"/>
                <a:cs typeface="Times New Roman"/>
                <a:sym typeface="Times New Roman"/>
              </a:rPr>
              <a:t>Svērtais </a:t>
            </a:r>
            <a:r>
              <a:rPr i="1" lang="en" sz="2200">
                <a:solidFill>
                  <a:srgbClr val="000000"/>
                </a:solidFill>
                <a:latin typeface="Times New Roman"/>
                <a:ea typeface="Times New Roman"/>
                <a:cs typeface="Times New Roman"/>
                <a:sym typeface="Times New Roman"/>
              </a:rPr>
              <a:t>RMSE</a:t>
            </a:r>
            <a:endParaRPr i="1" sz="2000">
              <a:solidFill>
                <a:srgbClr val="000000"/>
              </a:solidFill>
              <a:latin typeface="Times New Roman"/>
              <a:ea typeface="Times New Roman"/>
              <a:cs typeface="Times New Roman"/>
              <a:sym typeface="Times New Roman"/>
            </a:endParaRPr>
          </a:p>
        </p:txBody>
      </p:sp>
      <p:sp>
        <p:nvSpPr>
          <p:cNvPr id="219" name="Google Shape;219;p30"/>
          <p:cNvSpPr txBox="1"/>
          <p:nvPr>
            <p:ph idx="1" type="subTitle"/>
          </p:nvPr>
        </p:nvSpPr>
        <p:spPr>
          <a:xfrm>
            <a:off x="265500" y="2845201"/>
            <a:ext cx="4045200" cy="1345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
        <p:nvSpPr>
          <p:cNvPr id="220" name="Google Shape;220;p30"/>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31"/>
          <p:cNvSpPr txBox="1"/>
          <p:nvPr>
            <p:ph type="title"/>
          </p:nvPr>
        </p:nvSpPr>
        <p:spPr>
          <a:xfrm>
            <a:off x="265500" y="1081400"/>
            <a:ext cx="4045200" cy="1710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4.6.4. Svērtais RMSE</a:t>
            </a:r>
            <a:endParaRPr/>
          </a:p>
        </p:txBody>
      </p:sp>
      <p:sp>
        <p:nvSpPr>
          <p:cNvPr id="226" name="Google Shape;226;p31"/>
          <p:cNvSpPr txBox="1"/>
          <p:nvPr>
            <p:ph idx="1" type="subTitle"/>
          </p:nvPr>
        </p:nvSpPr>
        <p:spPr>
          <a:xfrm>
            <a:off x="265500" y="2845201"/>
            <a:ext cx="4045200" cy="1345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
        <p:nvSpPr>
          <p:cNvPr id="227" name="Google Shape;227;p31"/>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228" name="Google Shape;228;p31"/>
          <p:cNvPicPr preferRelativeResize="0"/>
          <p:nvPr/>
        </p:nvPicPr>
        <p:blipFill>
          <a:blip r:embed="rId3">
            <a:alphaModFix/>
          </a:blip>
          <a:stretch>
            <a:fillRect/>
          </a:stretch>
        </p:blipFill>
        <p:spPr>
          <a:xfrm>
            <a:off x="4939500" y="99025"/>
            <a:ext cx="4099451" cy="2814359"/>
          </a:xfrm>
          <a:prstGeom prst="rect">
            <a:avLst/>
          </a:prstGeom>
          <a:noFill/>
          <a:ln>
            <a:noFill/>
          </a:ln>
        </p:spPr>
      </p:pic>
      <p:pic>
        <p:nvPicPr>
          <p:cNvPr id="229" name="Google Shape;229;p31"/>
          <p:cNvPicPr preferRelativeResize="0"/>
          <p:nvPr/>
        </p:nvPicPr>
        <p:blipFill>
          <a:blip r:embed="rId4">
            <a:alphaModFix/>
          </a:blip>
          <a:stretch>
            <a:fillRect/>
          </a:stretch>
        </p:blipFill>
        <p:spPr>
          <a:xfrm>
            <a:off x="4939500" y="3046929"/>
            <a:ext cx="4099449" cy="906487"/>
          </a:xfrm>
          <a:prstGeom prst="rect">
            <a:avLst/>
          </a:prstGeom>
          <a:noFill/>
          <a:ln>
            <a:noFill/>
          </a:ln>
        </p:spPr>
      </p:pic>
      <p:sp>
        <p:nvSpPr>
          <p:cNvPr id="230" name="Google Shape;230;p31"/>
          <p:cNvSpPr txBox="1"/>
          <p:nvPr/>
        </p:nvSpPr>
        <p:spPr>
          <a:xfrm>
            <a:off x="4939500" y="3953425"/>
            <a:ext cx="33678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latin typeface="Times New Roman"/>
                <a:ea typeface="Times New Roman"/>
                <a:cs typeface="Times New Roman"/>
                <a:sym typeface="Times New Roman"/>
              </a:rPr>
              <a:t>Battersby, S. (2017). Map Projections. </a:t>
            </a:r>
            <a:r>
              <a:rPr i="1" lang="en" sz="800">
                <a:latin typeface="Times New Roman"/>
                <a:ea typeface="Times New Roman"/>
                <a:cs typeface="Times New Roman"/>
                <a:sym typeface="Times New Roman"/>
              </a:rPr>
              <a:t>The Geographic Information Science &amp; Technology Body of Knowledge</a:t>
            </a:r>
            <a:r>
              <a:rPr lang="en" sz="800">
                <a:latin typeface="Times New Roman"/>
                <a:ea typeface="Times New Roman"/>
                <a:cs typeface="Times New Roman"/>
                <a:sym typeface="Times New Roman"/>
              </a:rPr>
              <a:t> (2nd Quarter 2017 Edition), John P. Wilson (ed.). doi: 10.22224/gistbok/2017.2.7</a:t>
            </a:r>
            <a:endParaRPr sz="800">
              <a:solidFill>
                <a:srgbClr val="434343"/>
              </a:solidFill>
              <a:latin typeface="Times New Roman"/>
              <a:ea typeface="Times New Roman"/>
              <a:cs typeface="Times New Roman"/>
              <a:sym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4"/>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p>
            <a:pPr indent="-495300" lvl="0" marL="457200" rtl="0" algn="ctr">
              <a:spcBef>
                <a:spcPts val="0"/>
              </a:spcBef>
              <a:spcAft>
                <a:spcPts val="0"/>
              </a:spcAft>
              <a:buSzPts val="4200"/>
              <a:buAutoNum type="arabicPeriod"/>
            </a:pPr>
            <a:r>
              <a:rPr lang="en"/>
              <a:t>Aktualitāte</a:t>
            </a:r>
            <a:endParaRPr/>
          </a:p>
        </p:txBody>
      </p:sp>
      <p:sp>
        <p:nvSpPr>
          <p:cNvPr id="66" name="Google Shape;66;p14"/>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p>
            <a:pPr indent="0" lvl="0" marL="0" rtl="0" algn="l">
              <a:lnSpc>
                <a:spcPct val="105000"/>
              </a:lnSpc>
              <a:spcBef>
                <a:spcPts val="0"/>
              </a:spcBef>
              <a:spcAft>
                <a:spcPts val="1000"/>
              </a:spcAft>
              <a:buNone/>
            </a:pPr>
            <a:r>
              <a:rPr lang="en" sz="2000">
                <a:latin typeface="Times New Roman"/>
                <a:ea typeface="Times New Roman"/>
                <a:cs typeface="Times New Roman"/>
                <a:sym typeface="Times New Roman"/>
              </a:rPr>
              <a:t>Laikapstākļu prognozes balstītas uz dziļo mašīnapmācību ir spējīgas vairāk pielāgoties nekā statiskas matemātisko modeļu sistēmas kā, piemēram, </a:t>
            </a:r>
            <a:r>
              <a:rPr i="1" lang="en" sz="2000">
                <a:latin typeface="Times New Roman"/>
                <a:ea typeface="Times New Roman"/>
                <a:cs typeface="Times New Roman"/>
                <a:sym typeface="Times New Roman"/>
              </a:rPr>
              <a:t>IFS</a:t>
            </a:r>
            <a:r>
              <a:rPr lang="en" sz="2000">
                <a:latin typeface="Times New Roman"/>
                <a:ea typeface="Times New Roman"/>
                <a:cs typeface="Times New Roman"/>
                <a:sym typeface="Times New Roman"/>
              </a:rPr>
              <a:t> modelis</a:t>
            </a:r>
            <a:endParaRPr sz="2000">
              <a:latin typeface="Times New Roman"/>
              <a:ea typeface="Times New Roman"/>
              <a:cs typeface="Times New Roman"/>
              <a:sym typeface="Times New Roman"/>
            </a:endParaRPr>
          </a:p>
        </p:txBody>
      </p:sp>
      <p:sp>
        <p:nvSpPr>
          <p:cNvPr id="67" name="Google Shape;67;p14"/>
          <p:cNvSpPr txBox="1"/>
          <p:nvPr>
            <p:ph idx="1" type="subTitle"/>
          </p:nvPr>
        </p:nvSpPr>
        <p:spPr>
          <a:xfrm>
            <a:off x="265500" y="2845201"/>
            <a:ext cx="4045200" cy="1345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p:txBody>
      </p:sp>
      <p:sp>
        <p:nvSpPr>
          <p:cNvPr id="68" name="Google Shape;68;p14"/>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pic>
        <p:nvPicPr>
          <p:cNvPr id="235" name="Google Shape;235;p32"/>
          <p:cNvPicPr preferRelativeResize="0"/>
          <p:nvPr/>
        </p:nvPicPr>
        <p:blipFill>
          <a:blip r:embed="rId3">
            <a:alphaModFix/>
          </a:blip>
          <a:stretch>
            <a:fillRect/>
          </a:stretch>
        </p:blipFill>
        <p:spPr>
          <a:xfrm>
            <a:off x="7405062" y="2632900"/>
            <a:ext cx="1290176" cy="1474001"/>
          </a:xfrm>
          <a:prstGeom prst="rect">
            <a:avLst/>
          </a:prstGeom>
          <a:noFill/>
          <a:ln>
            <a:noFill/>
          </a:ln>
        </p:spPr>
      </p:pic>
      <p:pic>
        <p:nvPicPr>
          <p:cNvPr id="236" name="Google Shape;236;p32"/>
          <p:cNvPicPr preferRelativeResize="0"/>
          <p:nvPr/>
        </p:nvPicPr>
        <p:blipFill>
          <a:blip r:embed="rId4">
            <a:alphaModFix/>
          </a:blip>
          <a:stretch>
            <a:fillRect/>
          </a:stretch>
        </p:blipFill>
        <p:spPr>
          <a:xfrm>
            <a:off x="5279300" y="724200"/>
            <a:ext cx="1473999" cy="1473999"/>
          </a:xfrm>
          <a:prstGeom prst="rect">
            <a:avLst/>
          </a:prstGeom>
          <a:noFill/>
          <a:ln>
            <a:noFill/>
          </a:ln>
        </p:spPr>
      </p:pic>
      <p:pic>
        <p:nvPicPr>
          <p:cNvPr id="237" name="Google Shape;237;p32"/>
          <p:cNvPicPr preferRelativeResize="0"/>
          <p:nvPr/>
        </p:nvPicPr>
        <p:blipFill rotWithShape="1">
          <a:blip r:embed="rId5">
            <a:alphaModFix/>
          </a:blip>
          <a:srcRect b="13893" l="20064" r="20201" t="14159"/>
          <a:stretch/>
        </p:blipFill>
        <p:spPr>
          <a:xfrm>
            <a:off x="7438269" y="724200"/>
            <a:ext cx="1223757" cy="1474002"/>
          </a:xfrm>
          <a:prstGeom prst="rect">
            <a:avLst/>
          </a:prstGeom>
          <a:noFill/>
          <a:ln>
            <a:noFill/>
          </a:ln>
        </p:spPr>
      </p:pic>
      <p:pic>
        <p:nvPicPr>
          <p:cNvPr id="238" name="Google Shape;238;p32"/>
          <p:cNvPicPr preferRelativeResize="0"/>
          <p:nvPr/>
        </p:nvPicPr>
        <p:blipFill rotWithShape="1">
          <a:blip r:embed="rId6">
            <a:alphaModFix/>
          </a:blip>
          <a:srcRect b="22963" l="17750" r="17562" t="22941"/>
          <a:stretch/>
        </p:blipFill>
        <p:spPr>
          <a:xfrm>
            <a:off x="4951325" y="2756775"/>
            <a:ext cx="2129949" cy="1226251"/>
          </a:xfrm>
          <a:prstGeom prst="rect">
            <a:avLst/>
          </a:prstGeom>
          <a:noFill/>
          <a:ln>
            <a:noFill/>
          </a:ln>
        </p:spPr>
      </p:pic>
      <p:sp>
        <p:nvSpPr>
          <p:cNvPr id="239" name="Google Shape;239;p32"/>
          <p:cNvSpPr txBox="1"/>
          <p:nvPr>
            <p:ph idx="2" type="body"/>
          </p:nvPr>
        </p:nvSpPr>
        <p:spPr>
          <a:xfrm>
            <a:off x="369600" y="1097675"/>
            <a:ext cx="3837000" cy="3321600"/>
          </a:xfrm>
          <a:prstGeom prst="rect">
            <a:avLst/>
          </a:prstGeom>
        </p:spPr>
        <p:txBody>
          <a:bodyPr anchorCtr="0" anchor="ctr" bIns="91425" lIns="91425" spcFirstLastPara="1" rIns="91425" wrap="square" tIns="91425">
            <a:normAutofit/>
          </a:bodyPr>
          <a:lstStyle/>
          <a:p>
            <a:pPr indent="-381000" lvl="0" marL="457200" rtl="0" algn="l">
              <a:lnSpc>
                <a:spcPct val="100000"/>
              </a:lnSpc>
              <a:spcBef>
                <a:spcPts val="0"/>
              </a:spcBef>
              <a:spcAft>
                <a:spcPts val="0"/>
              </a:spcAft>
              <a:buClr>
                <a:schemeClr val="dk1"/>
              </a:buClr>
              <a:buSzPts val="2400"/>
              <a:buFont typeface="Times New Roman"/>
              <a:buChar char="●"/>
            </a:pPr>
            <a:r>
              <a:rPr i="1" lang="en" sz="2400">
                <a:solidFill>
                  <a:schemeClr val="dk1"/>
                </a:solidFill>
                <a:latin typeface="Times New Roman"/>
                <a:ea typeface="Times New Roman"/>
                <a:cs typeface="Times New Roman"/>
                <a:sym typeface="Times New Roman"/>
              </a:rPr>
              <a:t>Python</a:t>
            </a:r>
            <a:endParaRPr i="1" sz="2400">
              <a:solidFill>
                <a:schemeClr val="dk1"/>
              </a:solidFill>
              <a:latin typeface="Times New Roman"/>
              <a:ea typeface="Times New Roman"/>
              <a:cs typeface="Times New Roman"/>
              <a:sym typeface="Times New Roman"/>
            </a:endParaRPr>
          </a:p>
          <a:p>
            <a:pPr indent="-381000" lvl="0" marL="457200" rtl="0" algn="l">
              <a:lnSpc>
                <a:spcPct val="100000"/>
              </a:lnSpc>
              <a:spcBef>
                <a:spcPts val="1000"/>
              </a:spcBef>
              <a:spcAft>
                <a:spcPts val="0"/>
              </a:spcAft>
              <a:buClr>
                <a:schemeClr val="dk1"/>
              </a:buClr>
              <a:buSzPts val="2400"/>
              <a:buFont typeface="Times New Roman"/>
              <a:buChar char="●"/>
            </a:pPr>
            <a:r>
              <a:rPr i="1" lang="en" sz="2400">
                <a:solidFill>
                  <a:schemeClr val="dk1"/>
                </a:solidFill>
                <a:latin typeface="Times New Roman"/>
                <a:ea typeface="Times New Roman"/>
                <a:cs typeface="Times New Roman"/>
                <a:sym typeface="Times New Roman"/>
              </a:rPr>
              <a:t>PyTorch</a:t>
            </a:r>
            <a:endParaRPr i="1" sz="2400">
              <a:solidFill>
                <a:schemeClr val="dk1"/>
              </a:solidFill>
              <a:latin typeface="Times New Roman"/>
              <a:ea typeface="Times New Roman"/>
              <a:cs typeface="Times New Roman"/>
              <a:sym typeface="Times New Roman"/>
            </a:endParaRPr>
          </a:p>
          <a:p>
            <a:pPr indent="-381000" lvl="0" marL="457200" rtl="0" algn="l">
              <a:lnSpc>
                <a:spcPct val="100000"/>
              </a:lnSpc>
              <a:spcBef>
                <a:spcPts val="1000"/>
              </a:spcBef>
              <a:spcAft>
                <a:spcPts val="0"/>
              </a:spcAft>
              <a:buClr>
                <a:schemeClr val="dk1"/>
              </a:buClr>
              <a:buSzPts val="2400"/>
              <a:buFont typeface="Times New Roman"/>
              <a:buChar char="●"/>
            </a:pPr>
            <a:r>
              <a:rPr i="1" lang="en" sz="2400">
                <a:solidFill>
                  <a:schemeClr val="dk1"/>
                </a:solidFill>
                <a:latin typeface="Times New Roman"/>
                <a:ea typeface="Times New Roman"/>
                <a:cs typeface="Times New Roman"/>
                <a:sym typeface="Times New Roman"/>
              </a:rPr>
              <a:t>Docker</a:t>
            </a:r>
            <a:endParaRPr i="1" sz="2400">
              <a:solidFill>
                <a:schemeClr val="dk1"/>
              </a:solidFill>
              <a:latin typeface="Times New Roman"/>
              <a:ea typeface="Times New Roman"/>
              <a:cs typeface="Times New Roman"/>
              <a:sym typeface="Times New Roman"/>
            </a:endParaRPr>
          </a:p>
          <a:p>
            <a:pPr indent="-381000" lvl="0" marL="457200" rtl="0" algn="l">
              <a:lnSpc>
                <a:spcPct val="100000"/>
              </a:lnSpc>
              <a:spcBef>
                <a:spcPts val="1000"/>
              </a:spcBef>
              <a:spcAft>
                <a:spcPts val="1000"/>
              </a:spcAft>
              <a:buClr>
                <a:schemeClr val="dk1"/>
              </a:buClr>
              <a:buSzPts val="2400"/>
              <a:buFont typeface="Times New Roman"/>
              <a:buChar char="●"/>
            </a:pPr>
            <a:r>
              <a:rPr i="1" lang="en" sz="2400">
                <a:solidFill>
                  <a:schemeClr val="dk1"/>
                </a:solidFill>
                <a:latin typeface="Times New Roman"/>
                <a:ea typeface="Times New Roman"/>
                <a:cs typeface="Times New Roman"/>
                <a:sym typeface="Times New Roman"/>
              </a:rPr>
              <a:t>Bash shell script</a:t>
            </a:r>
            <a:endParaRPr i="1" sz="2400">
              <a:solidFill>
                <a:schemeClr val="dk1"/>
              </a:solidFill>
              <a:latin typeface="Times New Roman"/>
              <a:ea typeface="Times New Roman"/>
              <a:cs typeface="Times New Roman"/>
              <a:sym typeface="Times New Roman"/>
            </a:endParaRPr>
          </a:p>
        </p:txBody>
      </p:sp>
      <p:sp>
        <p:nvSpPr>
          <p:cNvPr id="240" name="Google Shape;240;p32"/>
          <p:cNvSpPr txBox="1"/>
          <p:nvPr>
            <p:ph type="title"/>
          </p:nvPr>
        </p:nvSpPr>
        <p:spPr>
          <a:xfrm>
            <a:off x="18300" y="432275"/>
            <a:ext cx="4539600" cy="665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200"/>
              <a:t>4</a:t>
            </a:r>
            <a:r>
              <a:rPr lang="en" sz="3200"/>
              <a:t>.7. Izmantotās tehnoloģijas</a:t>
            </a:r>
            <a:endParaRPr sz="3200"/>
          </a:p>
        </p:txBody>
      </p:sp>
      <p:sp>
        <p:nvSpPr>
          <p:cNvPr id="241" name="Google Shape;241;p3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3"/>
          <p:cNvSpPr txBox="1"/>
          <p:nvPr>
            <p:ph idx="2" type="body"/>
          </p:nvPr>
        </p:nvSpPr>
        <p:spPr>
          <a:xfrm>
            <a:off x="369600" y="1097675"/>
            <a:ext cx="3837000" cy="3321600"/>
          </a:xfrm>
          <a:prstGeom prst="rect">
            <a:avLst/>
          </a:prstGeom>
        </p:spPr>
        <p:txBody>
          <a:bodyPr anchorCtr="0" anchor="ctr" bIns="91425" lIns="91425" spcFirstLastPara="1" rIns="91425" wrap="square" tIns="91425">
            <a:normAutofit/>
          </a:bodyPr>
          <a:lstStyle/>
          <a:p>
            <a:pPr indent="-355600" lvl="0" marL="457200" rtl="0" algn="l">
              <a:spcBef>
                <a:spcPts val="0"/>
              </a:spcBef>
              <a:spcAft>
                <a:spcPts val="0"/>
              </a:spcAft>
              <a:buClr>
                <a:schemeClr val="dk1"/>
              </a:buClr>
              <a:buSzPts val="2000"/>
              <a:buFont typeface="Times New Roman"/>
              <a:buChar char="●"/>
            </a:pPr>
            <a:r>
              <a:rPr lang="en" sz="2000">
                <a:solidFill>
                  <a:schemeClr val="dk1"/>
                </a:solidFill>
                <a:latin typeface="Times New Roman"/>
                <a:ea typeface="Times New Roman"/>
                <a:cs typeface="Times New Roman"/>
                <a:sym typeface="Times New Roman"/>
              </a:rPr>
              <a:t>P</a:t>
            </a:r>
            <a:r>
              <a:rPr lang="en" sz="2000">
                <a:solidFill>
                  <a:schemeClr val="dk1"/>
                </a:solidFill>
                <a:latin typeface="Times New Roman"/>
                <a:ea typeface="Times New Roman"/>
                <a:cs typeface="Times New Roman"/>
                <a:sym typeface="Times New Roman"/>
              </a:rPr>
              <a:t>arametru pārmeklēšana (kļūdas funkcijas, modeļa parametri)</a:t>
            </a:r>
            <a:endParaRPr sz="2000">
              <a:solidFill>
                <a:schemeClr val="dk1"/>
              </a:solidFill>
              <a:latin typeface="Times New Roman"/>
              <a:ea typeface="Times New Roman"/>
              <a:cs typeface="Times New Roman"/>
              <a:sym typeface="Times New Roman"/>
            </a:endParaRPr>
          </a:p>
          <a:p>
            <a:pPr indent="-355600" lvl="0" marL="457200" rtl="0" algn="l">
              <a:spcBef>
                <a:spcPts val="1000"/>
              </a:spcBef>
              <a:spcAft>
                <a:spcPts val="0"/>
              </a:spcAft>
              <a:buClr>
                <a:schemeClr val="dk1"/>
              </a:buClr>
              <a:buSzPts val="2000"/>
              <a:buFont typeface="Times New Roman"/>
              <a:buChar char="●"/>
            </a:pPr>
            <a:r>
              <a:rPr lang="en" sz="2000">
                <a:solidFill>
                  <a:schemeClr val="dk1"/>
                </a:solidFill>
                <a:latin typeface="Times New Roman"/>
                <a:ea typeface="Times New Roman"/>
                <a:cs typeface="Times New Roman"/>
                <a:sym typeface="Times New Roman"/>
              </a:rPr>
              <a:t>Datu kombināciju pārmeklēšana (temperatūra, lietus, laika sprīdis u.c.)</a:t>
            </a:r>
            <a:endParaRPr sz="2000">
              <a:solidFill>
                <a:schemeClr val="dk1"/>
              </a:solidFill>
              <a:latin typeface="Times New Roman"/>
              <a:ea typeface="Times New Roman"/>
              <a:cs typeface="Times New Roman"/>
              <a:sym typeface="Times New Roman"/>
            </a:endParaRPr>
          </a:p>
          <a:p>
            <a:pPr indent="-355600" lvl="0" marL="457200" rtl="0" algn="l">
              <a:spcBef>
                <a:spcPts val="1000"/>
              </a:spcBef>
              <a:spcAft>
                <a:spcPts val="0"/>
              </a:spcAft>
              <a:buClr>
                <a:schemeClr val="dk1"/>
              </a:buClr>
              <a:buSzPts val="2000"/>
              <a:buFont typeface="Times New Roman"/>
              <a:buChar char="●"/>
            </a:pPr>
            <a:r>
              <a:rPr lang="en" sz="2000">
                <a:solidFill>
                  <a:schemeClr val="dk1"/>
                </a:solidFill>
                <a:latin typeface="Times New Roman"/>
                <a:ea typeface="Times New Roman"/>
                <a:cs typeface="Times New Roman"/>
                <a:sym typeface="Times New Roman"/>
              </a:rPr>
              <a:t>Modeļu arhitektūru pārmeklēšana</a:t>
            </a:r>
            <a:endParaRPr sz="2000">
              <a:solidFill>
                <a:schemeClr val="dk1"/>
              </a:solidFill>
              <a:latin typeface="Times New Roman"/>
              <a:ea typeface="Times New Roman"/>
              <a:cs typeface="Times New Roman"/>
              <a:sym typeface="Times New Roman"/>
            </a:endParaRPr>
          </a:p>
        </p:txBody>
      </p:sp>
      <p:sp>
        <p:nvSpPr>
          <p:cNvPr id="247" name="Google Shape;247;p33"/>
          <p:cNvSpPr txBox="1"/>
          <p:nvPr>
            <p:ph type="title"/>
          </p:nvPr>
        </p:nvSpPr>
        <p:spPr>
          <a:xfrm>
            <a:off x="265500" y="432275"/>
            <a:ext cx="4045200" cy="66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200"/>
              <a:t>4</a:t>
            </a:r>
            <a:r>
              <a:rPr lang="en" sz="3200"/>
              <a:t>.8. Eksperimenti</a:t>
            </a:r>
            <a:endParaRPr sz="3200"/>
          </a:p>
        </p:txBody>
      </p:sp>
      <p:sp>
        <p:nvSpPr>
          <p:cNvPr id="248" name="Google Shape;248;p33"/>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249" name="Google Shape;249;p33"/>
          <p:cNvPicPr preferRelativeResize="0"/>
          <p:nvPr/>
        </p:nvPicPr>
        <p:blipFill rotWithShape="1">
          <a:blip r:embed="rId3">
            <a:alphaModFix/>
          </a:blip>
          <a:srcRect b="0" l="2229" r="0" t="0"/>
          <a:stretch/>
        </p:blipFill>
        <p:spPr>
          <a:xfrm>
            <a:off x="5019225" y="138075"/>
            <a:ext cx="3402300" cy="2365900"/>
          </a:xfrm>
          <a:prstGeom prst="rect">
            <a:avLst/>
          </a:prstGeom>
          <a:noFill/>
          <a:ln>
            <a:noFill/>
          </a:ln>
        </p:spPr>
      </p:pic>
      <p:pic>
        <p:nvPicPr>
          <p:cNvPr id="250" name="Google Shape;250;p33"/>
          <p:cNvPicPr preferRelativeResize="0"/>
          <p:nvPr/>
        </p:nvPicPr>
        <p:blipFill rotWithShape="1">
          <a:blip r:embed="rId4">
            <a:alphaModFix/>
          </a:blip>
          <a:srcRect b="0" l="2305" r="0" t="0"/>
          <a:stretch/>
        </p:blipFill>
        <p:spPr>
          <a:xfrm>
            <a:off x="4983400" y="2571750"/>
            <a:ext cx="3404947" cy="23659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3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a:latin typeface="Times New Roman"/>
                <a:ea typeface="Times New Roman"/>
                <a:cs typeface="Times New Roman"/>
                <a:sym typeface="Times New Roman"/>
              </a:rPr>
              <a:t>Temperatūra 850 hPa augstumā</a:t>
            </a:r>
            <a:endParaRPr>
              <a:latin typeface="Times New Roman"/>
              <a:ea typeface="Times New Roman"/>
              <a:cs typeface="Times New Roman"/>
              <a:sym typeface="Times New Roman"/>
            </a:endParaRPr>
          </a:p>
        </p:txBody>
      </p:sp>
      <p:sp>
        <p:nvSpPr>
          <p:cNvPr id="256" name="Google Shape;256;p3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200"/>
              <a:t>5. Rezultāti</a:t>
            </a:r>
            <a:endParaRPr sz="4200"/>
          </a:p>
        </p:txBody>
      </p:sp>
      <p:sp>
        <p:nvSpPr>
          <p:cNvPr id="257" name="Google Shape;257;p34"/>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258" name="Google Shape;258;p34"/>
          <p:cNvPicPr preferRelativeResize="0"/>
          <p:nvPr/>
        </p:nvPicPr>
        <p:blipFill>
          <a:blip r:embed="rId3">
            <a:alphaModFix/>
          </a:blip>
          <a:stretch>
            <a:fillRect/>
          </a:stretch>
        </p:blipFill>
        <p:spPr>
          <a:xfrm>
            <a:off x="1605525" y="1634715"/>
            <a:ext cx="5932926" cy="322849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35"/>
          <p:cNvSpPr/>
          <p:nvPr/>
        </p:nvSpPr>
        <p:spPr>
          <a:xfrm>
            <a:off x="3685400" y="-250"/>
            <a:ext cx="49827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35"/>
          <p:cNvSpPr txBox="1"/>
          <p:nvPr>
            <p:ph type="title"/>
          </p:nvPr>
        </p:nvSpPr>
        <p:spPr>
          <a:xfrm>
            <a:off x="265500" y="432275"/>
            <a:ext cx="3315300" cy="66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3200"/>
              <a:t>5</a:t>
            </a:r>
            <a:r>
              <a:rPr lang="en" sz="3200"/>
              <a:t>.1. </a:t>
            </a:r>
            <a:endParaRPr sz="3200"/>
          </a:p>
          <a:p>
            <a:pPr indent="0" lvl="0" marL="0" rtl="0" algn="l">
              <a:spcBef>
                <a:spcPts val="0"/>
              </a:spcBef>
              <a:spcAft>
                <a:spcPts val="0"/>
              </a:spcAft>
              <a:buSzPts val="990"/>
              <a:buNone/>
            </a:pPr>
            <a:r>
              <a:rPr lang="en" sz="3200"/>
              <a:t>6 stundu prognožu rezultāti</a:t>
            </a:r>
            <a:endParaRPr sz="3200"/>
          </a:p>
          <a:p>
            <a:pPr indent="457200" lvl="0" marL="457200" rtl="0" algn="l">
              <a:spcBef>
                <a:spcPts val="0"/>
              </a:spcBef>
              <a:spcAft>
                <a:spcPts val="0"/>
              </a:spcAft>
              <a:buSzPts val="990"/>
              <a:buNone/>
            </a:pPr>
            <a:r>
              <a:t/>
            </a:r>
            <a:endParaRPr sz="3200"/>
          </a:p>
        </p:txBody>
      </p:sp>
      <p:sp>
        <p:nvSpPr>
          <p:cNvPr id="265" name="Google Shape;265;p3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lt1"/>
                </a:solidFill>
              </a:rPr>
              <a:t>‹#›</a:t>
            </a:fld>
            <a:endParaRPr>
              <a:solidFill>
                <a:schemeClr val="lt1"/>
              </a:solidFill>
            </a:endParaRPr>
          </a:p>
        </p:txBody>
      </p:sp>
      <p:pic>
        <p:nvPicPr>
          <p:cNvPr id="266" name="Google Shape;266;p35"/>
          <p:cNvPicPr preferRelativeResize="0"/>
          <p:nvPr/>
        </p:nvPicPr>
        <p:blipFill>
          <a:blip r:embed="rId3">
            <a:alphaModFix/>
          </a:blip>
          <a:stretch>
            <a:fillRect/>
          </a:stretch>
        </p:blipFill>
        <p:spPr>
          <a:xfrm>
            <a:off x="3935785" y="432274"/>
            <a:ext cx="4982691" cy="1898001"/>
          </a:xfrm>
          <a:prstGeom prst="rect">
            <a:avLst/>
          </a:prstGeom>
          <a:noFill/>
          <a:ln>
            <a:noFill/>
          </a:ln>
        </p:spPr>
      </p:pic>
      <p:pic>
        <p:nvPicPr>
          <p:cNvPr id="267" name="Google Shape;267;p35"/>
          <p:cNvPicPr preferRelativeResize="0"/>
          <p:nvPr/>
        </p:nvPicPr>
        <p:blipFill>
          <a:blip r:embed="rId4">
            <a:alphaModFix/>
          </a:blip>
          <a:stretch>
            <a:fillRect/>
          </a:stretch>
        </p:blipFill>
        <p:spPr>
          <a:xfrm>
            <a:off x="3935788" y="2576168"/>
            <a:ext cx="4982687" cy="1858956"/>
          </a:xfrm>
          <a:prstGeom prst="rect">
            <a:avLst/>
          </a:prstGeom>
          <a:noFill/>
          <a:ln>
            <a:noFill/>
          </a:ln>
        </p:spPr>
      </p:pic>
      <p:sp>
        <p:nvSpPr>
          <p:cNvPr id="268" name="Google Shape;268;p35"/>
          <p:cNvSpPr/>
          <p:nvPr/>
        </p:nvSpPr>
        <p:spPr>
          <a:xfrm>
            <a:off x="3986463" y="1534550"/>
            <a:ext cx="4881300" cy="2874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35"/>
          <p:cNvSpPr/>
          <p:nvPr/>
        </p:nvSpPr>
        <p:spPr>
          <a:xfrm>
            <a:off x="3986475" y="3642050"/>
            <a:ext cx="4881300" cy="2874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36"/>
          <p:cNvSpPr/>
          <p:nvPr/>
        </p:nvSpPr>
        <p:spPr>
          <a:xfrm>
            <a:off x="0" y="1152475"/>
            <a:ext cx="9144000" cy="3990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3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200"/>
              <a:t>5.1.1. Labāko modeļu 6 stundu prognožu līknes</a:t>
            </a:r>
            <a:endParaRPr sz="3200"/>
          </a:p>
        </p:txBody>
      </p:sp>
      <p:sp>
        <p:nvSpPr>
          <p:cNvPr id="276" name="Google Shape;276;p36"/>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lt1"/>
                </a:solidFill>
              </a:rPr>
              <a:t>‹#›</a:t>
            </a:fld>
            <a:endParaRPr>
              <a:solidFill>
                <a:schemeClr val="lt1"/>
              </a:solidFill>
            </a:endParaRPr>
          </a:p>
        </p:txBody>
      </p:sp>
      <p:pic>
        <p:nvPicPr>
          <p:cNvPr id="277" name="Google Shape;277;p36"/>
          <p:cNvPicPr preferRelativeResize="0"/>
          <p:nvPr/>
        </p:nvPicPr>
        <p:blipFill>
          <a:blip r:embed="rId3">
            <a:alphaModFix/>
          </a:blip>
          <a:stretch>
            <a:fillRect/>
          </a:stretch>
        </p:blipFill>
        <p:spPr>
          <a:xfrm>
            <a:off x="311700" y="1509837"/>
            <a:ext cx="4090022" cy="2555623"/>
          </a:xfrm>
          <a:prstGeom prst="rect">
            <a:avLst/>
          </a:prstGeom>
          <a:noFill/>
          <a:ln>
            <a:noFill/>
          </a:ln>
        </p:spPr>
      </p:pic>
      <p:pic>
        <p:nvPicPr>
          <p:cNvPr id="278" name="Google Shape;278;p36"/>
          <p:cNvPicPr preferRelativeResize="0"/>
          <p:nvPr/>
        </p:nvPicPr>
        <p:blipFill>
          <a:blip r:embed="rId4">
            <a:alphaModFix/>
          </a:blip>
          <a:stretch>
            <a:fillRect/>
          </a:stretch>
        </p:blipFill>
        <p:spPr>
          <a:xfrm>
            <a:off x="4714311" y="1509842"/>
            <a:ext cx="4117989" cy="2555623"/>
          </a:xfrm>
          <a:prstGeom prst="rect">
            <a:avLst/>
          </a:prstGeom>
          <a:noFill/>
          <a:ln>
            <a:noFill/>
          </a:ln>
        </p:spPr>
      </p:pic>
      <p:sp>
        <p:nvSpPr>
          <p:cNvPr id="279" name="Google Shape;279;p36"/>
          <p:cNvSpPr txBox="1"/>
          <p:nvPr/>
        </p:nvSpPr>
        <p:spPr>
          <a:xfrm>
            <a:off x="12962" y="4120250"/>
            <a:ext cx="46875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rgbClr val="434343"/>
                </a:solidFill>
                <a:latin typeface="Times New Roman"/>
                <a:ea typeface="Times New Roman"/>
                <a:cs typeface="Times New Roman"/>
                <a:sym typeface="Times New Roman"/>
              </a:rPr>
              <a:t>Iekodētā U-Net apmācību līkne</a:t>
            </a:r>
            <a:endParaRPr>
              <a:solidFill>
                <a:srgbClr val="434343"/>
              </a:solidFill>
              <a:latin typeface="Times New Roman"/>
              <a:ea typeface="Times New Roman"/>
              <a:cs typeface="Times New Roman"/>
              <a:sym typeface="Times New Roman"/>
            </a:endParaRPr>
          </a:p>
          <a:p>
            <a:pPr indent="0" lvl="0" marL="0" rtl="0" algn="ctr">
              <a:spcBef>
                <a:spcPts val="0"/>
              </a:spcBef>
              <a:spcAft>
                <a:spcPts val="0"/>
              </a:spcAft>
              <a:buNone/>
            </a:pPr>
            <a:r>
              <a:rPr lang="en">
                <a:solidFill>
                  <a:srgbClr val="434343"/>
                </a:solidFill>
                <a:latin typeface="Times New Roman"/>
                <a:ea typeface="Times New Roman"/>
                <a:cs typeface="Times New Roman"/>
                <a:sym typeface="Times New Roman"/>
              </a:rPr>
              <a:t>T850 laikapstākļu kartei</a:t>
            </a:r>
            <a:endParaRPr>
              <a:solidFill>
                <a:srgbClr val="434343"/>
              </a:solidFill>
              <a:latin typeface="Times New Roman"/>
              <a:ea typeface="Times New Roman"/>
              <a:cs typeface="Times New Roman"/>
              <a:sym typeface="Times New Roman"/>
            </a:endParaRPr>
          </a:p>
        </p:txBody>
      </p:sp>
      <p:sp>
        <p:nvSpPr>
          <p:cNvPr id="280" name="Google Shape;280;p36"/>
          <p:cNvSpPr txBox="1"/>
          <p:nvPr/>
        </p:nvSpPr>
        <p:spPr>
          <a:xfrm>
            <a:off x="4455050" y="4120250"/>
            <a:ext cx="46365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rgbClr val="434343"/>
                </a:solidFill>
                <a:latin typeface="Times New Roman"/>
                <a:ea typeface="Times New Roman"/>
                <a:cs typeface="Times New Roman"/>
                <a:sym typeface="Times New Roman"/>
              </a:rPr>
              <a:t>Iekodētā U-Net apmācību līkne</a:t>
            </a:r>
            <a:endParaRPr>
              <a:solidFill>
                <a:srgbClr val="434343"/>
              </a:solidFill>
              <a:latin typeface="Times New Roman"/>
              <a:ea typeface="Times New Roman"/>
              <a:cs typeface="Times New Roman"/>
              <a:sym typeface="Times New Roman"/>
            </a:endParaRPr>
          </a:p>
          <a:p>
            <a:pPr indent="0" lvl="0" marL="0" rtl="0" algn="ctr">
              <a:spcBef>
                <a:spcPts val="0"/>
              </a:spcBef>
              <a:spcAft>
                <a:spcPts val="0"/>
              </a:spcAft>
              <a:buNone/>
            </a:pPr>
            <a:r>
              <a:rPr lang="en">
                <a:solidFill>
                  <a:srgbClr val="434343"/>
                </a:solidFill>
                <a:latin typeface="Times New Roman"/>
                <a:ea typeface="Times New Roman"/>
                <a:cs typeface="Times New Roman"/>
                <a:sym typeface="Times New Roman"/>
              </a:rPr>
              <a:t>Z500 laikapstākļu kartei</a:t>
            </a:r>
            <a:endParaRPr>
              <a:solidFill>
                <a:srgbClr val="434343"/>
              </a:solidFill>
              <a:latin typeface="Times New Roman"/>
              <a:ea typeface="Times New Roman"/>
              <a:cs typeface="Times New Roman"/>
              <a:sym typeface="Times New Roman"/>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37"/>
          <p:cNvSpPr/>
          <p:nvPr/>
        </p:nvSpPr>
        <p:spPr>
          <a:xfrm>
            <a:off x="3685400" y="-250"/>
            <a:ext cx="49827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37"/>
          <p:cNvSpPr txBox="1"/>
          <p:nvPr>
            <p:ph type="title"/>
          </p:nvPr>
        </p:nvSpPr>
        <p:spPr>
          <a:xfrm>
            <a:off x="265500" y="432275"/>
            <a:ext cx="3315300" cy="66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3200"/>
              <a:t>5.2. </a:t>
            </a:r>
            <a:endParaRPr sz="3200"/>
          </a:p>
          <a:p>
            <a:pPr indent="0" lvl="0" marL="0" rtl="0" algn="l">
              <a:spcBef>
                <a:spcPts val="0"/>
              </a:spcBef>
              <a:spcAft>
                <a:spcPts val="0"/>
              </a:spcAft>
              <a:buSzPts val="990"/>
              <a:buNone/>
            </a:pPr>
            <a:r>
              <a:rPr lang="en" sz="3200"/>
              <a:t>3 dienu prognožu rezultāti</a:t>
            </a:r>
            <a:endParaRPr sz="3200"/>
          </a:p>
          <a:p>
            <a:pPr indent="457200" lvl="0" marL="457200" rtl="0" algn="l">
              <a:spcBef>
                <a:spcPts val="0"/>
              </a:spcBef>
              <a:spcAft>
                <a:spcPts val="0"/>
              </a:spcAft>
              <a:buSzPts val="990"/>
              <a:buNone/>
            </a:pPr>
            <a:r>
              <a:t/>
            </a:r>
            <a:endParaRPr sz="3200"/>
          </a:p>
        </p:txBody>
      </p:sp>
      <p:sp>
        <p:nvSpPr>
          <p:cNvPr id="287" name="Google Shape;287;p37"/>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lt1"/>
                </a:solidFill>
              </a:rPr>
              <a:t>‹#›</a:t>
            </a:fld>
            <a:endParaRPr>
              <a:solidFill>
                <a:schemeClr val="lt1"/>
              </a:solidFill>
            </a:endParaRPr>
          </a:p>
        </p:txBody>
      </p:sp>
      <p:pic>
        <p:nvPicPr>
          <p:cNvPr id="288" name="Google Shape;288;p37"/>
          <p:cNvPicPr preferRelativeResize="0"/>
          <p:nvPr/>
        </p:nvPicPr>
        <p:blipFill>
          <a:blip r:embed="rId3">
            <a:alphaModFix/>
          </a:blip>
          <a:stretch>
            <a:fillRect/>
          </a:stretch>
        </p:blipFill>
        <p:spPr>
          <a:xfrm>
            <a:off x="3935775" y="432280"/>
            <a:ext cx="4982699" cy="2073130"/>
          </a:xfrm>
          <a:prstGeom prst="rect">
            <a:avLst/>
          </a:prstGeom>
          <a:noFill/>
          <a:ln>
            <a:noFill/>
          </a:ln>
        </p:spPr>
      </p:pic>
      <p:pic>
        <p:nvPicPr>
          <p:cNvPr id="289" name="Google Shape;289;p37"/>
          <p:cNvPicPr preferRelativeResize="0"/>
          <p:nvPr/>
        </p:nvPicPr>
        <p:blipFill>
          <a:blip r:embed="rId4">
            <a:alphaModFix/>
          </a:blip>
          <a:stretch>
            <a:fillRect/>
          </a:stretch>
        </p:blipFill>
        <p:spPr>
          <a:xfrm>
            <a:off x="3935775" y="2635489"/>
            <a:ext cx="4982701" cy="2045510"/>
          </a:xfrm>
          <a:prstGeom prst="rect">
            <a:avLst/>
          </a:prstGeom>
          <a:noFill/>
          <a:ln>
            <a:noFill/>
          </a:ln>
        </p:spPr>
      </p:pic>
      <p:sp>
        <p:nvSpPr>
          <p:cNvPr id="290" name="Google Shape;290;p37"/>
          <p:cNvSpPr/>
          <p:nvPr/>
        </p:nvSpPr>
        <p:spPr>
          <a:xfrm>
            <a:off x="3986475" y="1296325"/>
            <a:ext cx="4881300" cy="2874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37"/>
          <p:cNvSpPr/>
          <p:nvPr/>
        </p:nvSpPr>
        <p:spPr>
          <a:xfrm>
            <a:off x="3986475" y="3242625"/>
            <a:ext cx="4881300" cy="2874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38"/>
          <p:cNvSpPr/>
          <p:nvPr/>
        </p:nvSpPr>
        <p:spPr>
          <a:xfrm>
            <a:off x="0" y="1152475"/>
            <a:ext cx="9144000" cy="3990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97" name="Google Shape;297;p38"/>
          <p:cNvPicPr preferRelativeResize="0"/>
          <p:nvPr/>
        </p:nvPicPr>
        <p:blipFill>
          <a:blip r:embed="rId3">
            <a:alphaModFix/>
          </a:blip>
          <a:stretch>
            <a:fillRect/>
          </a:stretch>
        </p:blipFill>
        <p:spPr>
          <a:xfrm>
            <a:off x="4728300" y="1419975"/>
            <a:ext cx="4090024" cy="2777375"/>
          </a:xfrm>
          <a:prstGeom prst="rect">
            <a:avLst/>
          </a:prstGeom>
          <a:noFill/>
          <a:ln>
            <a:noFill/>
          </a:ln>
        </p:spPr>
      </p:pic>
      <p:pic>
        <p:nvPicPr>
          <p:cNvPr id="298" name="Google Shape;298;p38"/>
          <p:cNvPicPr preferRelativeResize="0"/>
          <p:nvPr/>
        </p:nvPicPr>
        <p:blipFill>
          <a:blip r:embed="rId4">
            <a:alphaModFix/>
          </a:blip>
          <a:stretch>
            <a:fillRect/>
          </a:stretch>
        </p:blipFill>
        <p:spPr>
          <a:xfrm>
            <a:off x="311700" y="1547188"/>
            <a:ext cx="4090026" cy="2522998"/>
          </a:xfrm>
          <a:prstGeom prst="rect">
            <a:avLst/>
          </a:prstGeom>
          <a:noFill/>
          <a:ln>
            <a:noFill/>
          </a:ln>
        </p:spPr>
      </p:pic>
      <p:sp>
        <p:nvSpPr>
          <p:cNvPr id="299" name="Google Shape;299;p3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200"/>
              <a:t>5</a:t>
            </a:r>
            <a:r>
              <a:rPr lang="en" sz="3200"/>
              <a:t>.2.1. </a:t>
            </a:r>
            <a:r>
              <a:rPr lang="en" sz="3200"/>
              <a:t>Labāko modeļu 3 dienu prognožu līknes</a:t>
            </a:r>
            <a:endParaRPr sz="3200"/>
          </a:p>
        </p:txBody>
      </p:sp>
      <p:sp>
        <p:nvSpPr>
          <p:cNvPr id="300" name="Google Shape;300;p38"/>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lt1"/>
                </a:solidFill>
              </a:rPr>
              <a:t>‹#›</a:t>
            </a:fld>
            <a:endParaRPr>
              <a:solidFill>
                <a:schemeClr val="lt1"/>
              </a:solidFill>
            </a:endParaRPr>
          </a:p>
        </p:txBody>
      </p:sp>
      <p:sp>
        <p:nvSpPr>
          <p:cNvPr id="301" name="Google Shape;301;p38"/>
          <p:cNvSpPr txBox="1"/>
          <p:nvPr/>
        </p:nvSpPr>
        <p:spPr>
          <a:xfrm>
            <a:off x="259713" y="4197350"/>
            <a:ext cx="41940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rgbClr val="434343"/>
                </a:solidFill>
                <a:latin typeface="Times New Roman"/>
                <a:ea typeface="Times New Roman"/>
                <a:cs typeface="Times New Roman"/>
                <a:sym typeface="Times New Roman"/>
              </a:rPr>
              <a:t>U-Net apmācību līkne </a:t>
            </a:r>
            <a:r>
              <a:rPr lang="en">
                <a:solidFill>
                  <a:srgbClr val="434343"/>
                </a:solidFill>
                <a:latin typeface="Times New Roman"/>
                <a:ea typeface="Times New Roman"/>
                <a:cs typeface="Times New Roman"/>
                <a:sym typeface="Times New Roman"/>
              </a:rPr>
              <a:t>T850 laikapstākļu kartei</a:t>
            </a:r>
            <a:endParaRPr>
              <a:solidFill>
                <a:srgbClr val="434343"/>
              </a:solidFill>
              <a:latin typeface="Times New Roman"/>
              <a:ea typeface="Times New Roman"/>
              <a:cs typeface="Times New Roman"/>
              <a:sym typeface="Times New Roman"/>
            </a:endParaRPr>
          </a:p>
        </p:txBody>
      </p:sp>
      <p:sp>
        <p:nvSpPr>
          <p:cNvPr id="302" name="Google Shape;302;p38"/>
          <p:cNvSpPr txBox="1"/>
          <p:nvPr/>
        </p:nvSpPr>
        <p:spPr>
          <a:xfrm>
            <a:off x="4676313" y="4197350"/>
            <a:ext cx="41940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rgbClr val="434343"/>
                </a:solidFill>
                <a:latin typeface="Times New Roman"/>
                <a:ea typeface="Times New Roman"/>
                <a:cs typeface="Times New Roman"/>
                <a:sym typeface="Times New Roman"/>
              </a:rPr>
              <a:t>U-Net RNN apmācību līkne Z500 laikapstākļu kartei</a:t>
            </a:r>
            <a:endParaRPr>
              <a:solidFill>
                <a:srgbClr val="434343"/>
              </a:solidFill>
              <a:latin typeface="Times New Roman"/>
              <a:ea typeface="Times New Roman"/>
              <a:cs typeface="Times New Roman"/>
              <a:sym typeface="Times New Roman"/>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39"/>
          <p:cNvSpPr/>
          <p:nvPr/>
        </p:nvSpPr>
        <p:spPr>
          <a:xfrm>
            <a:off x="3685400" y="-250"/>
            <a:ext cx="49827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08" name="Google Shape;308;p39"/>
          <p:cNvPicPr preferRelativeResize="0"/>
          <p:nvPr/>
        </p:nvPicPr>
        <p:blipFill>
          <a:blip r:embed="rId3">
            <a:alphaModFix/>
          </a:blip>
          <a:stretch>
            <a:fillRect/>
          </a:stretch>
        </p:blipFill>
        <p:spPr>
          <a:xfrm>
            <a:off x="3935775" y="2661681"/>
            <a:ext cx="4982701" cy="2019320"/>
          </a:xfrm>
          <a:prstGeom prst="rect">
            <a:avLst/>
          </a:prstGeom>
          <a:noFill/>
          <a:ln>
            <a:noFill/>
          </a:ln>
        </p:spPr>
      </p:pic>
      <p:pic>
        <p:nvPicPr>
          <p:cNvPr id="309" name="Google Shape;309;p39"/>
          <p:cNvPicPr preferRelativeResize="0"/>
          <p:nvPr/>
        </p:nvPicPr>
        <p:blipFill>
          <a:blip r:embed="rId4">
            <a:alphaModFix/>
          </a:blip>
          <a:stretch>
            <a:fillRect/>
          </a:stretch>
        </p:blipFill>
        <p:spPr>
          <a:xfrm>
            <a:off x="3935777" y="432275"/>
            <a:ext cx="4982700" cy="2011031"/>
          </a:xfrm>
          <a:prstGeom prst="rect">
            <a:avLst/>
          </a:prstGeom>
          <a:noFill/>
          <a:ln>
            <a:noFill/>
          </a:ln>
        </p:spPr>
      </p:pic>
      <p:sp>
        <p:nvSpPr>
          <p:cNvPr id="310" name="Google Shape;310;p39"/>
          <p:cNvSpPr txBox="1"/>
          <p:nvPr>
            <p:ph type="title"/>
          </p:nvPr>
        </p:nvSpPr>
        <p:spPr>
          <a:xfrm>
            <a:off x="265500" y="432275"/>
            <a:ext cx="3315300" cy="66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3200"/>
              <a:t>5.3. </a:t>
            </a:r>
            <a:endParaRPr sz="3200"/>
          </a:p>
          <a:p>
            <a:pPr indent="0" lvl="0" marL="0" rtl="0" algn="l">
              <a:spcBef>
                <a:spcPts val="0"/>
              </a:spcBef>
              <a:spcAft>
                <a:spcPts val="0"/>
              </a:spcAft>
              <a:buSzPts val="990"/>
              <a:buNone/>
            </a:pPr>
            <a:r>
              <a:rPr lang="en" sz="3200"/>
              <a:t>5 dienu prognožu rezultāti</a:t>
            </a:r>
            <a:endParaRPr sz="3200"/>
          </a:p>
          <a:p>
            <a:pPr indent="457200" lvl="0" marL="457200" rtl="0" algn="l">
              <a:spcBef>
                <a:spcPts val="0"/>
              </a:spcBef>
              <a:spcAft>
                <a:spcPts val="0"/>
              </a:spcAft>
              <a:buSzPts val="990"/>
              <a:buNone/>
            </a:pPr>
            <a:r>
              <a:t/>
            </a:r>
            <a:endParaRPr sz="3200"/>
          </a:p>
        </p:txBody>
      </p:sp>
      <p:sp>
        <p:nvSpPr>
          <p:cNvPr id="311" name="Google Shape;311;p39"/>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lt1"/>
                </a:solidFill>
              </a:rPr>
              <a:t>‹#›</a:t>
            </a:fld>
            <a:endParaRPr>
              <a:solidFill>
                <a:schemeClr val="lt1"/>
              </a:solidFill>
            </a:endParaRPr>
          </a:p>
        </p:txBody>
      </p:sp>
      <p:sp>
        <p:nvSpPr>
          <p:cNvPr id="312" name="Google Shape;312;p39"/>
          <p:cNvSpPr/>
          <p:nvPr/>
        </p:nvSpPr>
        <p:spPr>
          <a:xfrm>
            <a:off x="3986475" y="1464500"/>
            <a:ext cx="4881300" cy="2874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39"/>
          <p:cNvSpPr/>
          <p:nvPr/>
        </p:nvSpPr>
        <p:spPr>
          <a:xfrm>
            <a:off x="3986475" y="3249650"/>
            <a:ext cx="4881300" cy="2874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40"/>
          <p:cNvSpPr/>
          <p:nvPr/>
        </p:nvSpPr>
        <p:spPr>
          <a:xfrm>
            <a:off x="0" y="1152475"/>
            <a:ext cx="9144000" cy="3990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4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200"/>
              <a:t>5</a:t>
            </a:r>
            <a:r>
              <a:rPr lang="en" sz="3200"/>
              <a:t>.3.1. Iekodētā </a:t>
            </a:r>
            <a:r>
              <a:rPr i="1" lang="en" sz="3200"/>
              <a:t>U-Net RNN</a:t>
            </a:r>
            <a:r>
              <a:rPr lang="en" sz="3200"/>
              <a:t> laikapstākļu prognoze</a:t>
            </a:r>
            <a:endParaRPr sz="3200"/>
          </a:p>
        </p:txBody>
      </p:sp>
      <p:sp>
        <p:nvSpPr>
          <p:cNvPr id="320" name="Google Shape;320;p40"/>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lt1"/>
                </a:solidFill>
              </a:rPr>
              <a:t>‹#›</a:t>
            </a:fld>
            <a:endParaRPr>
              <a:solidFill>
                <a:schemeClr val="lt1"/>
              </a:solidFill>
            </a:endParaRPr>
          </a:p>
        </p:txBody>
      </p:sp>
      <p:pic>
        <p:nvPicPr>
          <p:cNvPr id="321" name="Google Shape;321;p40"/>
          <p:cNvPicPr preferRelativeResize="0"/>
          <p:nvPr/>
        </p:nvPicPr>
        <p:blipFill>
          <a:blip r:embed="rId3">
            <a:alphaModFix/>
          </a:blip>
          <a:stretch>
            <a:fillRect/>
          </a:stretch>
        </p:blipFill>
        <p:spPr>
          <a:xfrm>
            <a:off x="0" y="1549575"/>
            <a:ext cx="8731326" cy="2830425"/>
          </a:xfrm>
          <a:prstGeom prst="rect">
            <a:avLst/>
          </a:prstGeom>
          <a:noFill/>
          <a:ln>
            <a:noFill/>
          </a:ln>
        </p:spPr>
      </p:pic>
      <p:sp>
        <p:nvSpPr>
          <p:cNvPr id="322" name="Google Shape;322;p40"/>
          <p:cNvSpPr txBox="1"/>
          <p:nvPr/>
        </p:nvSpPr>
        <p:spPr>
          <a:xfrm>
            <a:off x="457200" y="4591175"/>
            <a:ext cx="4567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434343"/>
                </a:solidFill>
                <a:latin typeface="Times New Roman"/>
                <a:ea typeface="Times New Roman"/>
                <a:cs typeface="Times New Roman"/>
                <a:sym typeface="Times New Roman"/>
              </a:rPr>
              <a:t>*5 dienu temperatūras T850 laikapstākļu kartes prognoze</a:t>
            </a:r>
            <a:endParaRPr>
              <a:solidFill>
                <a:srgbClr val="434343"/>
              </a:solidFill>
              <a:latin typeface="Times New Roman"/>
              <a:ea typeface="Times New Roman"/>
              <a:cs typeface="Times New Roman"/>
              <a:sym typeface="Times New Roman"/>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41"/>
          <p:cNvSpPr/>
          <p:nvPr/>
        </p:nvSpPr>
        <p:spPr>
          <a:xfrm>
            <a:off x="0" y="1152475"/>
            <a:ext cx="9144000" cy="3990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4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200"/>
              <a:t>5.3.2. </a:t>
            </a:r>
            <a:r>
              <a:rPr i="1" lang="en" sz="3200"/>
              <a:t>U-Net</a:t>
            </a:r>
            <a:r>
              <a:rPr lang="en" sz="3200"/>
              <a:t> laikapstākļu prognoze</a:t>
            </a:r>
            <a:endParaRPr sz="3200"/>
          </a:p>
          <a:p>
            <a:pPr indent="0" lvl="0" marL="0" rtl="0" algn="l">
              <a:spcBef>
                <a:spcPts val="0"/>
              </a:spcBef>
              <a:spcAft>
                <a:spcPts val="0"/>
              </a:spcAft>
              <a:buNone/>
            </a:pPr>
            <a:r>
              <a:t/>
            </a:r>
            <a:endParaRPr sz="3200"/>
          </a:p>
        </p:txBody>
      </p:sp>
      <p:sp>
        <p:nvSpPr>
          <p:cNvPr id="329" name="Google Shape;329;p41"/>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lt1"/>
                </a:solidFill>
              </a:rPr>
              <a:t>‹#›</a:t>
            </a:fld>
            <a:endParaRPr>
              <a:solidFill>
                <a:schemeClr val="lt1"/>
              </a:solidFill>
            </a:endParaRPr>
          </a:p>
        </p:txBody>
      </p:sp>
      <p:pic>
        <p:nvPicPr>
          <p:cNvPr id="330" name="Google Shape;330;p41"/>
          <p:cNvPicPr preferRelativeResize="0"/>
          <p:nvPr/>
        </p:nvPicPr>
        <p:blipFill>
          <a:blip r:embed="rId3">
            <a:alphaModFix/>
          </a:blip>
          <a:stretch>
            <a:fillRect/>
          </a:stretch>
        </p:blipFill>
        <p:spPr>
          <a:xfrm>
            <a:off x="0" y="1549575"/>
            <a:ext cx="8731422" cy="2830425"/>
          </a:xfrm>
          <a:prstGeom prst="rect">
            <a:avLst/>
          </a:prstGeom>
          <a:noFill/>
          <a:ln>
            <a:noFill/>
          </a:ln>
        </p:spPr>
      </p:pic>
      <p:sp>
        <p:nvSpPr>
          <p:cNvPr id="331" name="Google Shape;331;p41"/>
          <p:cNvSpPr txBox="1"/>
          <p:nvPr/>
        </p:nvSpPr>
        <p:spPr>
          <a:xfrm>
            <a:off x="457200" y="4591175"/>
            <a:ext cx="55272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434343"/>
                </a:solidFill>
                <a:latin typeface="Times New Roman"/>
                <a:ea typeface="Times New Roman"/>
                <a:cs typeface="Times New Roman"/>
                <a:sym typeface="Times New Roman"/>
              </a:rPr>
              <a:t>*5 dienu temperatūras Z500 laikapstākļu kartes prognoze</a:t>
            </a:r>
            <a:endParaRPr>
              <a:solidFill>
                <a:srgbClr val="434343"/>
              </a:solidFill>
              <a:latin typeface="Times New Roman"/>
              <a:ea typeface="Times New Roman"/>
              <a:cs typeface="Times New Roman"/>
              <a:sym typeface="Times New Roman"/>
            </a:endParaRPr>
          </a:p>
          <a:p>
            <a:pPr indent="0" lvl="0" marL="0" rtl="0" algn="l">
              <a:spcBef>
                <a:spcPts val="0"/>
              </a:spcBef>
              <a:spcAft>
                <a:spcPts val="0"/>
              </a:spcAft>
              <a:buNone/>
            </a:pPr>
            <a:r>
              <a:t/>
            </a:r>
            <a:endParaRPr>
              <a:solidFill>
                <a:srgbClr val="434343"/>
              </a:solidFill>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5"/>
          <p:cNvSpPr txBox="1"/>
          <p:nvPr>
            <p:ph type="title"/>
          </p:nvPr>
        </p:nvSpPr>
        <p:spPr>
          <a:xfrm>
            <a:off x="265500" y="1081400"/>
            <a:ext cx="4045200" cy="1710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3. Hipotēze</a:t>
            </a:r>
            <a:endParaRPr/>
          </a:p>
        </p:txBody>
      </p:sp>
      <p:sp>
        <p:nvSpPr>
          <p:cNvPr id="74" name="Google Shape;74;p15"/>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p>
            <a:pPr indent="0" lvl="0" marL="0" rtl="0" algn="l">
              <a:lnSpc>
                <a:spcPct val="105000"/>
              </a:lnSpc>
              <a:spcBef>
                <a:spcPts val="0"/>
              </a:spcBef>
              <a:spcAft>
                <a:spcPts val="1200"/>
              </a:spcAft>
              <a:buNone/>
            </a:pPr>
            <a:r>
              <a:rPr lang="en" sz="2400">
                <a:solidFill>
                  <a:srgbClr val="000000"/>
                </a:solidFill>
                <a:latin typeface="Times New Roman"/>
                <a:ea typeface="Times New Roman"/>
                <a:cs typeface="Times New Roman"/>
                <a:sym typeface="Times New Roman"/>
              </a:rPr>
              <a:t>Iekodējot pirmā laika soļa satelīta laikapstākļu karšu kopu </a:t>
            </a:r>
            <a:r>
              <a:rPr i="1" lang="en" sz="2400">
                <a:solidFill>
                  <a:srgbClr val="000000"/>
                </a:solidFill>
                <a:latin typeface="Times New Roman"/>
                <a:ea typeface="Times New Roman"/>
                <a:cs typeface="Times New Roman"/>
                <a:sym typeface="Times New Roman"/>
              </a:rPr>
              <a:t>RNN</a:t>
            </a:r>
            <a:r>
              <a:rPr lang="en" sz="2400">
                <a:solidFill>
                  <a:srgbClr val="000000"/>
                </a:solidFill>
                <a:latin typeface="Times New Roman"/>
                <a:ea typeface="Times New Roman"/>
                <a:cs typeface="Times New Roman"/>
                <a:sym typeface="Times New Roman"/>
              </a:rPr>
              <a:t> slēptajā stāvoklī, ir iespējams iegūt precīzākas prognozes vienai no laika apstākļu kartēm, izmantojot </a:t>
            </a:r>
            <a:r>
              <a:rPr i="1" lang="en" sz="2400">
                <a:solidFill>
                  <a:srgbClr val="000000"/>
                </a:solidFill>
                <a:latin typeface="Times New Roman"/>
                <a:ea typeface="Times New Roman"/>
                <a:cs typeface="Times New Roman"/>
                <a:sym typeface="Times New Roman"/>
              </a:rPr>
              <a:t>U-Net</a:t>
            </a:r>
            <a:r>
              <a:rPr lang="en" sz="2400">
                <a:solidFill>
                  <a:srgbClr val="000000"/>
                </a:solidFill>
                <a:latin typeface="Times New Roman"/>
                <a:ea typeface="Times New Roman"/>
                <a:cs typeface="Times New Roman"/>
                <a:sym typeface="Times New Roman"/>
              </a:rPr>
              <a:t> un </a:t>
            </a:r>
            <a:r>
              <a:rPr i="1" lang="en" sz="2400">
                <a:solidFill>
                  <a:srgbClr val="000000"/>
                </a:solidFill>
                <a:latin typeface="Times New Roman"/>
                <a:ea typeface="Times New Roman"/>
                <a:cs typeface="Times New Roman"/>
                <a:sym typeface="Times New Roman"/>
              </a:rPr>
              <a:t>RNN</a:t>
            </a:r>
            <a:r>
              <a:rPr lang="en" sz="2400">
                <a:solidFill>
                  <a:srgbClr val="000000"/>
                </a:solidFill>
                <a:latin typeface="Times New Roman"/>
                <a:ea typeface="Times New Roman"/>
                <a:cs typeface="Times New Roman"/>
                <a:sym typeface="Times New Roman"/>
              </a:rPr>
              <a:t> modeļu kombināciju.</a:t>
            </a:r>
            <a:endParaRPr sz="2400">
              <a:solidFill>
                <a:srgbClr val="000000"/>
              </a:solidFill>
              <a:latin typeface="Times New Roman"/>
              <a:ea typeface="Times New Roman"/>
              <a:cs typeface="Times New Roman"/>
              <a:sym typeface="Times New Roman"/>
            </a:endParaRPr>
          </a:p>
        </p:txBody>
      </p:sp>
      <p:sp>
        <p:nvSpPr>
          <p:cNvPr id="75" name="Google Shape;75;p15"/>
          <p:cNvSpPr txBox="1"/>
          <p:nvPr>
            <p:ph idx="1" type="subTitle"/>
          </p:nvPr>
        </p:nvSpPr>
        <p:spPr>
          <a:xfrm>
            <a:off x="265500" y="2845201"/>
            <a:ext cx="4045200" cy="1345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
        <p:nvSpPr>
          <p:cNvPr id="76" name="Google Shape;76;p1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4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200"/>
              <a:t>6</a:t>
            </a:r>
            <a:r>
              <a:rPr lang="en" sz="4200"/>
              <a:t>. Turpmākie pētījumi</a:t>
            </a:r>
            <a:endParaRPr sz="4200"/>
          </a:p>
        </p:txBody>
      </p:sp>
      <p:sp>
        <p:nvSpPr>
          <p:cNvPr id="337" name="Google Shape;337;p4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338" name="Google Shape;338;p4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rtl="0" algn="l">
              <a:spcBef>
                <a:spcPts val="0"/>
              </a:spcBef>
              <a:spcAft>
                <a:spcPts val="0"/>
              </a:spcAft>
              <a:buSzPts val="1600"/>
              <a:buChar char="●"/>
            </a:pPr>
            <a:r>
              <a:rPr lang="en">
                <a:latin typeface="Times New Roman"/>
                <a:ea typeface="Times New Roman"/>
                <a:cs typeface="Times New Roman"/>
                <a:sym typeface="Times New Roman"/>
              </a:rPr>
              <a:t>Turpināt parametru pārmeklēšanu implementētajiem mašīnapmācības modeļiem</a:t>
            </a:r>
            <a:endParaRPr>
              <a:latin typeface="Times New Roman"/>
              <a:ea typeface="Times New Roman"/>
              <a:cs typeface="Times New Roman"/>
              <a:sym typeface="Times New Roman"/>
            </a:endParaRPr>
          </a:p>
          <a:p>
            <a:pPr indent="-342900" lvl="0" marL="457200" rtl="0" algn="l">
              <a:spcBef>
                <a:spcPts val="1000"/>
              </a:spcBef>
              <a:spcAft>
                <a:spcPts val="0"/>
              </a:spcAft>
              <a:buSzPts val="1800"/>
              <a:buFont typeface="Times New Roman"/>
              <a:buChar char="●"/>
            </a:pPr>
            <a:r>
              <a:rPr lang="en">
                <a:latin typeface="Times New Roman"/>
                <a:ea typeface="Times New Roman"/>
                <a:cs typeface="Times New Roman"/>
                <a:sym typeface="Times New Roman"/>
              </a:rPr>
              <a:t>Veikt eksperimentus ar citām kļūdas funkcijām un laikapstākļu kartēm</a:t>
            </a:r>
            <a:endParaRPr>
              <a:latin typeface="Times New Roman"/>
              <a:ea typeface="Times New Roman"/>
              <a:cs typeface="Times New Roman"/>
              <a:sym typeface="Times New Roman"/>
            </a:endParaRPr>
          </a:p>
          <a:p>
            <a:pPr indent="-342900" lvl="0" marL="457200" rtl="0" algn="l">
              <a:spcBef>
                <a:spcPts val="1000"/>
              </a:spcBef>
              <a:spcAft>
                <a:spcPts val="0"/>
              </a:spcAft>
              <a:buSzPts val="1800"/>
              <a:buFont typeface="Times New Roman"/>
              <a:buChar char="●"/>
            </a:pPr>
            <a:r>
              <a:rPr lang="en">
                <a:latin typeface="Times New Roman"/>
                <a:ea typeface="Times New Roman"/>
                <a:cs typeface="Times New Roman"/>
                <a:sym typeface="Times New Roman"/>
              </a:rPr>
              <a:t>Eksperimentēt ar dažādiem laikapstākļu prognožu ilgumiem</a:t>
            </a:r>
            <a:endParaRPr>
              <a:latin typeface="Times New Roman"/>
              <a:ea typeface="Times New Roman"/>
              <a:cs typeface="Times New Roman"/>
              <a:sym typeface="Times New Roman"/>
            </a:endParaRPr>
          </a:p>
          <a:p>
            <a:pPr indent="-342900" lvl="0" marL="457200" rtl="0" algn="l">
              <a:spcBef>
                <a:spcPts val="1000"/>
              </a:spcBef>
              <a:spcAft>
                <a:spcPts val="1000"/>
              </a:spcAft>
              <a:buSzPts val="1800"/>
              <a:buFont typeface="Times New Roman"/>
              <a:buChar char="●"/>
            </a:pPr>
            <a:r>
              <a:rPr lang="en">
                <a:latin typeface="Times New Roman"/>
                <a:ea typeface="Times New Roman"/>
                <a:cs typeface="Times New Roman"/>
                <a:sym typeface="Times New Roman"/>
              </a:rPr>
              <a:t>Papildināt literatūras analīzes sarakstu</a:t>
            </a:r>
            <a:endParaRPr>
              <a:latin typeface="Times New Roman"/>
              <a:ea typeface="Times New Roman"/>
              <a:cs typeface="Times New Roman"/>
              <a:sym typeface="Times New Roman"/>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4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200"/>
              <a:t>7</a:t>
            </a:r>
            <a:r>
              <a:rPr lang="en" sz="4200"/>
              <a:t>. Secinājumi</a:t>
            </a:r>
            <a:endParaRPr sz="4200"/>
          </a:p>
        </p:txBody>
      </p:sp>
      <p:sp>
        <p:nvSpPr>
          <p:cNvPr id="344" name="Google Shape;344;p43"/>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345" name="Google Shape;345;p4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rtl="0" algn="l">
              <a:spcBef>
                <a:spcPts val="0"/>
              </a:spcBef>
              <a:spcAft>
                <a:spcPts val="0"/>
              </a:spcAft>
              <a:buSzPts val="1600"/>
              <a:buChar char="●"/>
            </a:pPr>
            <a:r>
              <a:rPr lang="en">
                <a:latin typeface="Times New Roman"/>
                <a:ea typeface="Times New Roman"/>
                <a:cs typeface="Times New Roman"/>
                <a:sym typeface="Times New Roman"/>
              </a:rPr>
              <a:t>Veiksmīgi implementēti 4 modeļu arhitektūras: U-Net, iekodētais U-Net, U-Net RNN, iekodētais U-Net RNN</a:t>
            </a:r>
            <a:endParaRPr>
              <a:latin typeface="Times New Roman"/>
              <a:ea typeface="Times New Roman"/>
              <a:cs typeface="Times New Roman"/>
              <a:sym typeface="Times New Roman"/>
            </a:endParaRPr>
          </a:p>
          <a:p>
            <a:pPr indent="-342900" lvl="0" marL="457200" rtl="0" algn="l">
              <a:spcBef>
                <a:spcPts val="1000"/>
              </a:spcBef>
              <a:spcAft>
                <a:spcPts val="0"/>
              </a:spcAft>
              <a:buSzPts val="1800"/>
              <a:buFont typeface="Times New Roman"/>
              <a:buChar char="●"/>
            </a:pPr>
            <a:r>
              <a:rPr lang="en">
                <a:latin typeface="Times New Roman"/>
                <a:ea typeface="Times New Roman"/>
                <a:cs typeface="Times New Roman"/>
                <a:sym typeface="Times New Roman"/>
              </a:rPr>
              <a:t>Visi mašīnapmācības modeļi ieguva labākus rezultātus nekā pētījuma WeatherBench iteratīvās metodes modelis</a:t>
            </a:r>
            <a:endParaRPr>
              <a:latin typeface="Times New Roman"/>
              <a:ea typeface="Times New Roman"/>
              <a:cs typeface="Times New Roman"/>
              <a:sym typeface="Times New Roman"/>
            </a:endParaRPr>
          </a:p>
          <a:p>
            <a:pPr indent="-342900" lvl="0" marL="457200" rtl="0" algn="l">
              <a:spcBef>
                <a:spcPts val="1000"/>
              </a:spcBef>
              <a:spcAft>
                <a:spcPts val="0"/>
              </a:spcAft>
              <a:buSzPts val="1800"/>
              <a:buFont typeface="Times New Roman"/>
              <a:buChar char="●"/>
            </a:pPr>
            <a:r>
              <a:rPr lang="en">
                <a:latin typeface="Times New Roman"/>
                <a:ea typeface="Times New Roman"/>
                <a:cs typeface="Times New Roman"/>
                <a:sym typeface="Times New Roman"/>
              </a:rPr>
              <a:t>Hipotēze apstiprinājās temperatūras T850 kartei</a:t>
            </a:r>
            <a:endParaRPr>
              <a:latin typeface="Times New Roman"/>
              <a:ea typeface="Times New Roman"/>
              <a:cs typeface="Times New Roman"/>
              <a:sym typeface="Times New Roman"/>
            </a:endParaRPr>
          </a:p>
          <a:p>
            <a:pPr indent="-330200" lvl="0" marL="457200" rtl="0" algn="l">
              <a:spcBef>
                <a:spcPts val="1000"/>
              </a:spcBef>
              <a:spcAft>
                <a:spcPts val="1000"/>
              </a:spcAft>
              <a:buSzPts val="1600"/>
              <a:buChar char="●"/>
            </a:pPr>
            <a:r>
              <a:rPr lang="en">
                <a:latin typeface="Times New Roman"/>
                <a:ea typeface="Times New Roman"/>
                <a:cs typeface="Times New Roman"/>
                <a:sym typeface="Times New Roman"/>
              </a:rPr>
              <a:t>Labākā kļūdas funkcija: Huber</a:t>
            </a:r>
            <a:endParaRPr>
              <a:latin typeface="Times New Roman"/>
              <a:ea typeface="Times New Roman"/>
              <a:cs typeface="Times New Roman"/>
              <a:sym typeface="Times New Roman"/>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44"/>
          <p:cNvSpPr txBox="1"/>
          <p:nvPr>
            <p:ph type="title"/>
          </p:nvPr>
        </p:nvSpPr>
        <p:spPr>
          <a:xfrm>
            <a:off x="671250" y="2141250"/>
            <a:ext cx="7852200" cy="861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6000"/>
              <a:t>Paldies :)</a:t>
            </a:r>
            <a:endParaRPr sz="60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45"/>
          <p:cNvSpPr txBox="1"/>
          <p:nvPr>
            <p:ph type="title"/>
          </p:nvPr>
        </p:nvSpPr>
        <p:spPr>
          <a:xfrm>
            <a:off x="311700" y="1626450"/>
            <a:ext cx="8520600" cy="1890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sz="4000"/>
              <a:t>Kā sezonalitāte ietekmētu darbā izveidoto risinājumu pielietojamību?</a:t>
            </a:r>
            <a:endParaRPr sz="4000"/>
          </a:p>
        </p:txBody>
      </p:sp>
      <p:sp>
        <p:nvSpPr>
          <p:cNvPr id="356" name="Google Shape;356;p4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357" name="Google Shape;357;p45"/>
          <p:cNvSpPr txBox="1"/>
          <p:nvPr>
            <p:ph type="title"/>
          </p:nvPr>
        </p:nvSpPr>
        <p:spPr>
          <a:xfrm>
            <a:off x="311700" y="445025"/>
            <a:ext cx="8520600" cy="572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lang="en" sz="3200"/>
              <a:t>Recenzenta jautājums</a:t>
            </a:r>
            <a:endParaRPr sz="32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46"/>
          <p:cNvSpPr/>
          <p:nvPr/>
        </p:nvSpPr>
        <p:spPr>
          <a:xfrm>
            <a:off x="0" y="-125"/>
            <a:ext cx="9144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63" name="Google Shape;363;p46"/>
          <p:cNvPicPr preferRelativeResize="0"/>
          <p:nvPr/>
        </p:nvPicPr>
        <p:blipFill>
          <a:blip r:embed="rId3">
            <a:alphaModFix/>
          </a:blip>
          <a:stretch>
            <a:fillRect/>
          </a:stretch>
        </p:blipFill>
        <p:spPr>
          <a:xfrm>
            <a:off x="798875" y="225175"/>
            <a:ext cx="7238751" cy="2346575"/>
          </a:xfrm>
          <a:prstGeom prst="rect">
            <a:avLst/>
          </a:prstGeom>
          <a:noFill/>
          <a:ln>
            <a:noFill/>
          </a:ln>
        </p:spPr>
      </p:pic>
      <p:pic>
        <p:nvPicPr>
          <p:cNvPr id="364" name="Google Shape;364;p46"/>
          <p:cNvPicPr preferRelativeResize="0"/>
          <p:nvPr/>
        </p:nvPicPr>
        <p:blipFill>
          <a:blip r:embed="rId4">
            <a:alphaModFix/>
          </a:blip>
          <a:stretch>
            <a:fillRect/>
          </a:stretch>
        </p:blipFill>
        <p:spPr>
          <a:xfrm>
            <a:off x="798875" y="2796936"/>
            <a:ext cx="7238751" cy="2346564"/>
          </a:xfrm>
          <a:prstGeom prst="rect">
            <a:avLst/>
          </a:prstGeom>
          <a:noFill/>
          <a:ln>
            <a:noFill/>
          </a:ln>
        </p:spPr>
      </p:pic>
      <p:sp>
        <p:nvSpPr>
          <p:cNvPr id="365" name="Google Shape;365;p46"/>
          <p:cNvSpPr/>
          <p:nvPr/>
        </p:nvSpPr>
        <p:spPr>
          <a:xfrm>
            <a:off x="925000" y="267025"/>
            <a:ext cx="6629100" cy="3234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46"/>
          <p:cNvSpPr txBox="1"/>
          <p:nvPr/>
        </p:nvSpPr>
        <p:spPr>
          <a:xfrm>
            <a:off x="1040100" y="78125"/>
            <a:ext cx="35319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latin typeface="Times New Roman"/>
                <a:ea typeface="Times New Roman"/>
                <a:cs typeface="Times New Roman"/>
                <a:sym typeface="Times New Roman"/>
              </a:rPr>
              <a:t>Temperatūras prognoze</a:t>
            </a:r>
            <a:endParaRPr sz="2200">
              <a:latin typeface="Times New Roman"/>
              <a:ea typeface="Times New Roman"/>
              <a:cs typeface="Times New Roman"/>
              <a:sym typeface="Times New Roman"/>
            </a:endParaRPr>
          </a:p>
        </p:txBody>
      </p:sp>
      <p:sp>
        <p:nvSpPr>
          <p:cNvPr id="367" name="Google Shape;367;p46"/>
          <p:cNvSpPr/>
          <p:nvPr/>
        </p:nvSpPr>
        <p:spPr>
          <a:xfrm>
            <a:off x="861925" y="2842950"/>
            <a:ext cx="6807300" cy="3234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46"/>
          <p:cNvSpPr txBox="1"/>
          <p:nvPr/>
        </p:nvSpPr>
        <p:spPr>
          <a:xfrm>
            <a:off x="1064700" y="2640650"/>
            <a:ext cx="34827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latin typeface="Times New Roman"/>
                <a:ea typeface="Times New Roman"/>
                <a:cs typeface="Times New Roman"/>
                <a:sym typeface="Times New Roman"/>
              </a:rPr>
              <a:t>Ģeopotenciāla prognoze</a:t>
            </a:r>
            <a:endParaRPr sz="2200">
              <a:latin typeface="Times New Roman"/>
              <a:ea typeface="Times New Roman"/>
              <a:cs typeface="Times New Roman"/>
              <a:sym typeface="Times New Roman"/>
            </a:endParaRPr>
          </a:p>
        </p:txBody>
      </p:sp>
      <p:sp>
        <p:nvSpPr>
          <p:cNvPr id="369" name="Google Shape;369;p46"/>
          <p:cNvSpPr txBox="1"/>
          <p:nvPr/>
        </p:nvSpPr>
        <p:spPr>
          <a:xfrm>
            <a:off x="4626100" y="78125"/>
            <a:ext cx="35319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latin typeface="Times New Roman"/>
                <a:ea typeface="Times New Roman"/>
                <a:cs typeface="Times New Roman"/>
                <a:sym typeface="Times New Roman"/>
              </a:rPr>
              <a:t>Patiesā prognoze</a:t>
            </a:r>
            <a:endParaRPr sz="2200">
              <a:latin typeface="Times New Roman"/>
              <a:ea typeface="Times New Roman"/>
              <a:cs typeface="Times New Roman"/>
              <a:sym typeface="Times New Roman"/>
            </a:endParaRPr>
          </a:p>
        </p:txBody>
      </p:sp>
      <p:sp>
        <p:nvSpPr>
          <p:cNvPr id="370" name="Google Shape;370;p46"/>
          <p:cNvSpPr txBox="1"/>
          <p:nvPr/>
        </p:nvSpPr>
        <p:spPr>
          <a:xfrm>
            <a:off x="4626100" y="2640650"/>
            <a:ext cx="35319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latin typeface="Times New Roman"/>
                <a:ea typeface="Times New Roman"/>
                <a:cs typeface="Times New Roman"/>
                <a:sym typeface="Times New Roman"/>
              </a:rPr>
              <a:t>Patiesā prognoze</a:t>
            </a:r>
            <a:endParaRPr sz="2200">
              <a:latin typeface="Times New Roman"/>
              <a:ea typeface="Times New Roman"/>
              <a:cs typeface="Times New Roman"/>
              <a:sym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6"/>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4. Metodoloģija</a:t>
            </a:r>
            <a:endParaRPr/>
          </a:p>
        </p:txBody>
      </p:sp>
      <p:sp>
        <p:nvSpPr>
          <p:cNvPr id="82" name="Google Shape;82;p16"/>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342900" lvl="0" marL="457200" rtl="0" algn="l">
              <a:spcBef>
                <a:spcPts val="0"/>
              </a:spcBef>
              <a:spcAft>
                <a:spcPts val="0"/>
              </a:spcAft>
              <a:buSzPts val="1800"/>
              <a:buFont typeface="Times New Roman"/>
              <a:buAutoNum type="arabicPeriod"/>
            </a:pPr>
            <a:r>
              <a:rPr lang="en">
                <a:latin typeface="Times New Roman"/>
                <a:ea typeface="Times New Roman"/>
                <a:cs typeface="Times New Roman"/>
                <a:sym typeface="Times New Roman"/>
              </a:rPr>
              <a:t>Problēmsfēras izpēte</a:t>
            </a:r>
            <a:endParaRPr>
              <a:latin typeface="Times New Roman"/>
              <a:ea typeface="Times New Roman"/>
              <a:cs typeface="Times New Roman"/>
              <a:sym typeface="Times New Roman"/>
            </a:endParaRPr>
          </a:p>
          <a:p>
            <a:pPr indent="-342900" lvl="0" marL="457200" rtl="0" algn="l">
              <a:spcBef>
                <a:spcPts val="1000"/>
              </a:spcBef>
              <a:spcAft>
                <a:spcPts val="0"/>
              </a:spcAft>
              <a:buSzPts val="1800"/>
              <a:buFont typeface="Times New Roman"/>
              <a:buAutoNum type="arabicPeriod"/>
            </a:pPr>
            <a:r>
              <a:rPr lang="en">
                <a:latin typeface="Times New Roman"/>
                <a:ea typeface="Times New Roman"/>
                <a:cs typeface="Times New Roman"/>
                <a:sym typeface="Times New Roman"/>
              </a:rPr>
              <a:t>Sistemātiska literatūras analīze</a:t>
            </a:r>
            <a:endParaRPr>
              <a:latin typeface="Times New Roman"/>
              <a:ea typeface="Times New Roman"/>
              <a:cs typeface="Times New Roman"/>
              <a:sym typeface="Times New Roman"/>
            </a:endParaRPr>
          </a:p>
          <a:p>
            <a:pPr indent="-342900" lvl="0" marL="457200" rtl="0" algn="l">
              <a:spcBef>
                <a:spcPts val="1000"/>
              </a:spcBef>
              <a:spcAft>
                <a:spcPts val="0"/>
              </a:spcAft>
              <a:buSzPts val="1800"/>
              <a:buFont typeface="Times New Roman"/>
              <a:buAutoNum type="arabicPeriod"/>
            </a:pPr>
            <a:r>
              <a:rPr lang="en">
                <a:latin typeface="Times New Roman"/>
                <a:ea typeface="Times New Roman"/>
                <a:cs typeface="Times New Roman"/>
                <a:sym typeface="Times New Roman"/>
              </a:rPr>
              <a:t>Datu kop</a:t>
            </a:r>
            <a:r>
              <a:rPr lang="en">
                <a:latin typeface="Times New Roman"/>
                <a:ea typeface="Times New Roman"/>
                <a:cs typeface="Times New Roman"/>
                <a:sym typeface="Times New Roman"/>
              </a:rPr>
              <a:t>as</a:t>
            </a:r>
            <a:r>
              <a:rPr lang="en">
                <a:latin typeface="Times New Roman"/>
                <a:ea typeface="Times New Roman"/>
                <a:cs typeface="Times New Roman"/>
                <a:sym typeface="Times New Roman"/>
              </a:rPr>
              <a:t> un modeļu arhitektūru izvēle</a:t>
            </a:r>
            <a:endParaRPr>
              <a:latin typeface="Times New Roman"/>
              <a:ea typeface="Times New Roman"/>
              <a:cs typeface="Times New Roman"/>
              <a:sym typeface="Times New Roman"/>
            </a:endParaRPr>
          </a:p>
          <a:p>
            <a:pPr indent="-342900" lvl="0" marL="457200" rtl="0" algn="l">
              <a:spcBef>
                <a:spcPts val="1000"/>
              </a:spcBef>
              <a:spcAft>
                <a:spcPts val="0"/>
              </a:spcAft>
              <a:buSzPts val="1800"/>
              <a:buFont typeface="Times New Roman"/>
              <a:buAutoNum type="arabicPeriod"/>
            </a:pPr>
            <a:r>
              <a:rPr lang="en">
                <a:latin typeface="Times New Roman"/>
                <a:ea typeface="Times New Roman"/>
                <a:cs typeface="Times New Roman"/>
                <a:sym typeface="Times New Roman"/>
              </a:rPr>
              <a:t>Modeļu un apmācību protokolu izveide</a:t>
            </a:r>
            <a:endParaRPr>
              <a:latin typeface="Times New Roman"/>
              <a:ea typeface="Times New Roman"/>
              <a:cs typeface="Times New Roman"/>
              <a:sym typeface="Times New Roman"/>
            </a:endParaRPr>
          </a:p>
          <a:p>
            <a:pPr indent="-342900" lvl="0" marL="457200" rtl="0" algn="l">
              <a:spcBef>
                <a:spcPts val="1000"/>
              </a:spcBef>
              <a:spcAft>
                <a:spcPts val="0"/>
              </a:spcAft>
              <a:buSzPts val="1800"/>
              <a:buFont typeface="Times New Roman"/>
              <a:buAutoNum type="arabicPeriod"/>
            </a:pPr>
            <a:r>
              <a:rPr lang="en">
                <a:latin typeface="Times New Roman"/>
                <a:ea typeface="Times New Roman"/>
                <a:cs typeface="Times New Roman"/>
                <a:sym typeface="Times New Roman"/>
              </a:rPr>
              <a:t>Eksperimentālais darbs</a:t>
            </a:r>
            <a:endParaRPr>
              <a:latin typeface="Times New Roman"/>
              <a:ea typeface="Times New Roman"/>
              <a:cs typeface="Times New Roman"/>
              <a:sym typeface="Times New Roman"/>
            </a:endParaRPr>
          </a:p>
          <a:p>
            <a:pPr indent="-342900" lvl="0" marL="457200" rtl="0" algn="l">
              <a:spcBef>
                <a:spcPts val="1000"/>
              </a:spcBef>
              <a:spcAft>
                <a:spcPts val="1000"/>
              </a:spcAft>
              <a:buSzPts val="1800"/>
              <a:buFont typeface="Times New Roman"/>
              <a:buAutoNum type="arabicPeriod"/>
            </a:pPr>
            <a:r>
              <a:rPr lang="en">
                <a:latin typeface="Times New Roman"/>
                <a:ea typeface="Times New Roman"/>
                <a:cs typeface="Times New Roman"/>
                <a:sym typeface="Times New Roman"/>
              </a:rPr>
              <a:t>Rezultātu analīze un secinājumi</a:t>
            </a:r>
            <a:endParaRPr>
              <a:latin typeface="Times New Roman"/>
              <a:ea typeface="Times New Roman"/>
              <a:cs typeface="Times New Roman"/>
              <a:sym typeface="Times New Roman"/>
            </a:endParaRPr>
          </a:p>
        </p:txBody>
      </p:sp>
      <p:sp>
        <p:nvSpPr>
          <p:cNvPr id="83" name="Google Shape;83;p16"/>
          <p:cNvSpPr txBox="1"/>
          <p:nvPr>
            <p:ph idx="1" type="subTitle"/>
          </p:nvPr>
        </p:nvSpPr>
        <p:spPr>
          <a:xfrm>
            <a:off x="265500" y="2845201"/>
            <a:ext cx="4045200" cy="1345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
        <p:nvSpPr>
          <p:cNvPr id="84" name="Google Shape;84;p16"/>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7"/>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200"/>
              <a:t>4</a:t>
            </a:r>
            <a:r>
              <a:rPr lang="en" sz="3200"/>
              <a:t>.1. Sistemātiska literatūras analīze</a:t>
            </a:r>
            <a:endParaRPr sz="3200"/>
          </a:p>
        </p:txBody>
      </p:sp>
      <p:sp>
        <p:nvSpPr>
          <p:cNvPr id="90" name="Google Shape;90;p17"/>
          <p:cNvSpPr txBox="1"/>
          <p:nvPr>
            <p:ph idx="2" type="body"/>
          </p:nvPr>
        </p:nvSpPr>
        <p:spPr>
          <a:xfrm>
            <a:off x="4939500" y="469475"/>
            <a:ext cx="3837000" cy="3949800"/>
          </a:xfrm>
          <a:prstGeom prst="rect">
            <a:avLst/>
          </a:prstGeom>
        </p:spPr>
        <p:txBody>
          <a:bodyPr anchorCtr="0" anchor="ctr" bIns="91425" lIns="91425" spcFirstLastPara="1" rIns="91425" wrap="square" tIns="91425">
            <a:noAutofit/>
          </a:bodyPr>
          <a:lstStyle/>
          <a:p>
            <a:pPr indent="-355600" lvl="0" marL="457200" rtl="0" algn="l">
              <a:spcBef>
                <a:spcPts val="1000"/>
              </a:spcBef>
              <a:spcAft>
                <a:spcPts val="0"/>
              </a:spcAft>
              <a:buClr>
                <a:srgbClr val="000000"/>
              </a:buClr>
              <a:buSzPts val="2000"/>
              <a:buFont typeface="Times New Roman"/>
              <a:buChar char="●"/>
            </a:pPr>
            <a:r>
              <a:rPr lang="en" sz="2000">
                <a:solidFill>
                  <a:srgbClr val="000000"/>
                </a:solidFill>
                <a:latin typeface="Times New Roman"/>
                <a:ea typeface="Times New Roman"/>
                <a:cs typeface="Times New Roman"/>
                <a:sym typeface="Times New Roman"/>
              </a:rPr>
              <a:t>Izpētītās publikācijas: 40+</a:t>
            </a:r>
            <a:endParaRPr sz="2000">
              <a:solidFill>
                <a:srgbClr val="000000"/>
              </a:solidFill>
              <a:latin typeface="Times New Roman"/>
              <a:ea typeface="Times New Roman"/>
              <a:cs typeface="Times New Roman"/>
              <a:sym typeface="Times New Roman"/>
            </a:endParaRPr>
          </a:p>
          <a:p>
            <a:pPr indent="-355600" lvl="0" marL="457200" rtl="0" algn="l">
              <a:spcBef>
                <a:spcPts val="1000"/>
              </a:spcBef>
              <a:spcAft>
                <a:spcPts val="0"/>
              </a:spcAft>
              <a:buClr>
                <a:srgbClr val="000000"/>
              </a:buClr>
              <a:buSzPts val="2000"/>
              <a:buFont typeface="Times New Roman"/>
              <a:buChar char="●"/>
            </a:pPr>
            <a:r>
              <a:rPr lang="en" sz="2000">
                <a:solidFill>
                  <a:srgbClr val="000000"/>
                </a:solidFill>
                <a:latin typeface="Times New Roman"/>
                <a:ea typeface="Times New Roman"/>
                <a:cs typeface="Times New Roman"/>
                <a:sym typeface="Times New Roman"/>
              </a:rPr>
              <a:t>Izpētītās</a:t>
            </a:r>
            <a:r>
              <a:rPr lang="en" sz="2000">
                <a:solidFill>
                  <a:srgbClr val="000000"/>
                </a:solidFill>
                <a:latin typeface="Times New Roman"/>
                <a:ea typeface="Times New Roman"/>
                <a:cs typeface="Times New Roman"/>
                <a:sym typeface="Times New Roman"/>
              </a:rPr>
              <a:t> datu kopas: 6</a:t>
            </a:r>
            <a:endParaRPr sz="2000">
              <a:solidFill>
                <a:srgbClr val="000000"/>
              </a:solidFill>
              <a:latin typeface="Times New Roman"/>
              <a:ea typeface="Times New Roman"/>
              <a:cs typeface="Times New Roman"/>
              <a:sym typeface="Times New Roman"/>
            </a:endParaRPr>
          </a:p>
          <a:p>
            <a:pPr indent="-355600" lvl="0" marL="457200" rtl="0" algn="l">
              <a:spcBef>
                <a:spcPts val="1000"/>
              </a:spcBef>
              <a:spcAft>
                <a:spcPts val="300"/>
              </a:spcAft>
              <a:buClr>
                <a:srgbClr val="000000"/>
              </a:buClr>
              <a:buSzPts val="2000"/>
              <a:buFont typeface="Times New Roman"/>
              <a:buChar char="●"/>
            </a:pPr>
            <a:r>
              <a:rPr lang="en" sz="2000">
                <a:solidFill>
                  <a:srgbClr val="000000"/>
                </a:solidFill>
                <a:latin typeface="Times New Roman"/>
                <a:ea typeface="Times New Roman"/>
                <a:cs typeface="Times New Roman"/>
                <a:sym typeface="Times New Roman"/>
              </a:rPr>
              <a:t>Izpētītās kļūdas funkcijas un metrikas: 10+</a:t>
            </a:r>
            <a:endParaRPr sz="2000">
              <a:solidFill>
                <a:srgbClr val="000000"/>
              </a:solidFill>
              <a:latin typeface="Times New Roman"/>
              <a:ea typeface="Times New Roman"/>
              <a:cs typeface="Times New Roman"/>
              <a:sym typeface="Times New Roman"/>
            </a:endParaRPr>
          </a:p>
        </p:txBody>
      </p:sp>
      <p:sp>
        <p:nvSpPr>
          <p:cNvPr id="91" name="Google Shape;91;p17"/>
          <p:cNvSpPr txBox="1"/>
          <p:nvPr>
            <p:ph idx="1" type="subTitle"/>
          </p:nvPr>
        </p:nvSpPr>
        <p:spPr>
          <a:xfrm>
            <a:off x="265500" y="2845201"/>
            <a:ext cx="4045200" cy="1345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
        <p:nvSpPr>
          <p:cNvPr id="92" name="Google Shape;92;p17"/>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pic>
        <p:nvPicPr>
          <p:cNvPr id="97" name="Google Shape;97;p18"/>
          <p:cNvPicPr preferRelativeResize="0"/>
          <p:nvPr/>
        </p:nvPicPr>
        <p:blipFill>
          <a:blip r:embed="rId3">
            <a:alphaModFix/>
          </a:blip>
          <a:stretch>
            <a:fillRect/>
          </a:stretch>
        </p:blipFill>
        <p:spPr>
          <a:xfrm>
            <a:off x="4725214" y="0"/>
            <a:ext cx="4265661" cy="2388775"/>
          </a:xfrm>
          <a:prstGeom prst="rect">
            <a:avLst/>
          </a:prstGeom>
          <a:noFill/>
          <a:ln>
            <a:noFill/>
          </a:ln>
        </p:spPr>
      </p:pic>
      <p:pic>
        <p:nvPicPr>
          <p:cNvPr id="98" name="Google Shape;98;p18"/>
          <p:cNvPicPr preferRelativeResize="0"/>
          <p:nvPr/>
        </p:nvPicPr>
        <p:blipFill>
          <a:blip r:embed="rId4">
            <a:alphaModFix/>
          </a:blip>
          <a:stretch>
            <a:fillRect/>
          </a:stretch>
        </p:blipFill>
        <p:spPr>
          <a:xfrm>
            <a:off x="4725200" y="2433675"/>
            <a:ext cx="4265676" cy="2388775"/>
          </a:xfrm>
          <a:prstGeom prst="rect">
            <a:avLst/>
          </a:prstGeom>
          <a:noFill/>
          <a:ln>
            <a:noFill/>
          </a:ln>
        </p:spPr>
      </p:pic>
      <p:sp>
        <p:nvSpPr>
          <p:cNvPr id="99" name="Google Shape;99;p18"/>
          <p:cNvSpPr txBox="1"/>
          <p:nvPr>
            <p:ph idx="2" type="body"/>
          </p:nvPr>
        </p:nvSpPr>
        <p:spPr>
          <a:xfrm>
            <a:off x="369600" y="1097675"/>
            <a:ext cx="3837000" cy="3321600"/>
          </a:xfrm>
          <a:prstGeom prst="rect">
            <a:avLst/>
          </a:prstGeom>
        </p:spPr>
        <p:txBody>
          <a:bodyPr anchorCtr="0" anchor="ctr" bIns="91425" lIns="91425" spcFirstLastPara="1" rIns="91425" wrap="square" tIns="91425">
            <a:normAutofit/>
          </a:bodyPr>
          <a:lstStyle/>
          <a:p>
            <a:pPr indent="0" lvl="0" marL="0" rtl="0" algn="l">
              <a:lnSpc>
                <a:spcPct val="100000"/>
              </a:lnSpc>
              <a:spcBef>
                <a:spcPts val="0"/>
              </a:spcBef>
              <a:spcAft>
                <a:spcPts val="0"/>
              </a:spcAft>
              <a:buNone/>
            </a:pPr>
            <a:r>
              <a:rPr lang="en" sz="2000">
                <a:solidFill>
                  <a:schemeClr val="dk1"/>
                </a:solidFill>
                <a:latin typeface="Times New Roman"/>
                <a:ea typeface="Times New Roman"/>
                <a:cs typeface="Times New Roman"/>
                <a:sym typeface="Times New Roman"/>
              </a:rPr>
              <a:t>Satelītattēlu produkti: </a:t>
            </a:r>
            <a:r>
              <a:rPr i="1" lang="en" sz="2000">
                <a:solidFill>
                  <a:schemeClr val="dk1"/>
                </a:solidFill>
                <a:latin typeface="Times New Roman"/>
                <a:ea typeface="Times New Roman"/>
                <a:cs typeface="Times New Roman"/>
                <a:sym typeface="Times New Roman"/>
              </a:rPr>
              <a:t>ERA5</a:t>
            </a:r>
            <a:endParaRPr i="1" sz="20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20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lang="en" sz="2000">
                <a:solidFill>
                  <a:schemeClr val="dk1"/>
                </a:solidFill>
                <a:latin typeface="Times New Roman"/>
                <a:ea typeface="Times New Roman"/>
                <a:cs typeface="Times New Roman"/>
                <a:sym typeface="Times New Roman"/>
              </a:rPr>
              <a:t>Telpiskā izšķirspēja: 30km jeb 0.25 grādi</a:t>
            </a:r>
            <a:endParaRPr sz="2000">
              <a:solidFill>
                <a:schemeClr val="dk1"/>
              </a:solidFill>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 sz="2000">
                <a:solidFill>
                  <a:schemeClr val="dk1"/>
                </a:solidFill>
                <a:latin typeface="Times New Roman"/>
                <a:ea typeface="Times New Roman"/>
                <a:cs typeface="Times New Roman"/>
                <a:sym typeface="Times New Roman"/>
              </a:rPr>
              <a:t>Laika izšķirtspēja: 1h</a:t>
            </a:r>
            <a:endParaRPr sz="2000">
              <a:solidFill>
                <a:schemeClr val="dk1"/>
              </a:solidFill>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 sz="2000">
                <a:solidFill>
                  <a:schemeClr val="dk1"/>
                </a:solidFill>
                <a:latin typeface="Times New Roman"/>
                <a:ea typeface="Times New Roman"/>
                <a:cs typeface="Times New Roman"/>
                <a:sym typeface="Times New Roman"/>
              </a:rPr>
              <a:t>Datu apjoms: 1979. gads - tagad</a:t>
            </a:r>
            <a:endParaRPr sz="2000">
              <a:solidFill>
                <a:schemeClr val="dk1"/>
              </a:solidFill>
              <a:latin typeface="Times New Roman"/>
              <a:ea typeface="Times New Roman"/>
              <a:cs typeface="Times New Roman"/>
              <a:sym typeface="Times New Roman"/>
            </a:endParaRPr>
          </a:p>
          <a:p>
            <a:pPr indent="0" lvl="0" marL="0" rtl="0" algn="l">
              <a:lnSpc>
                <a:spcPct val="100000"/>
              </a:lnSpc>
              <a:spcBef>
                <a:spcPts val="1000"/>
              </a:spcBef>
              <a:spcAft>
                <a:spcPts val="0"/>
              </a:spcAft>
              <a:buNone/>
            </a:pPr>
            <a:r>
              <a:rPr lang="en" sz="2000">
                <a:solidFill>
                  <a:schemeClr val="dk1"/>
                </a:solidFill>
                <a:latin typeface="Times New Roman"/>
                <a:ea typeface="Times New Roman"/>
                <a:cs typeface="Times New Roman"/>
                <a:sym typeface="Times New Roman"/>
              </a:rPr>
              <a:t>Laikapstākļu kartes: 1000+</a:t>
            </a:r>
            <a:endParaRPr sz="2000">
              <a:solidFill>
                <a:schemeClr val="dk1"/>
              </a:solidFill>
              <a:latin typeface="Times New Roman"/>
              <a:ea typeface="Times New Roman"/>
              <a:cs typeface="Times New Roman"/>
              <a:sym typeface="Times New Roman"/>
            </a:endParaRPr>
          </a:p>
        </p:txBody>
      </p:sp>
      <p:sp>
        <p:nvSpPr>
          <p:cNvPr id="100" name="Google Shape;100;p18"/>
          <p:cNvSpPr txBox="1"/>
          <p:nvPr>
            <p:ph type="title"/>
          </p:nvPr>
        </p:nvSpPr>
        <p:spPr>
          <a:xfrm>
            <a:off x="265500" y="432275"/>
            <a:ext cx="4045200" cy="66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3200"/>
              <a:t>4</a:t>
            </a:r>
            <a:r>
              <a:rPr lang="en" sz="3200"/>
              <a:t>.2. </a:t>
            </a:r>
            <a:r>
              <a:rPr lang="en" sz="3200"/>
              <a:t>Datu kopa</a:t>
            </a:r>
            <a:endParaRPr sz="3200"/>
          </a:p>
        </p:txBody>
      </p:sp>
      <p:sp>
        <p:nvSpPr>
          <p:cNvPr id="101" name="Google Shape;101;p18"/>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19"/>
          <p:cNvSpPr/>
          <p:nvPr/>
        </p:nvSpPr>
        <p:spPr>
          <a:xfrm>
            <a:off x="0" y="1152600"/>
            <a:ext cx="9144000" cy="3990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200"/>
              <a:t>4</a:t>
            </a:r>
            <a:r>
              <a:rPr lang="en" sz="3200"/>
              <a:t>.2.1. </a:t>
            </a:r>
            <a:r>
              <a:rPr i="1" lang="en" sz="3200"/>
              <a:t>WeatherBench</a:t>
            </a:r>
            <a:endParaRPr i="1" sz="3200"/>
          </a:p>
        </p:txBody>
      </p:sp>
      <p:sp>
        <p:nvSpPr>
          <p:cNvPr id="108" name="Google Shape;108;p19"/>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09" name="Google Shape;109;p19"/>
          <p:cNvPicPr preferRelativeResize="0"/>
          <p:nvPr/>
        </p:nvPicPr>
        <p:blipFill>
          <a:blip r:embed="rId3">
            <a:alphaModFix/>
          </a:blip>
          <a:stretch>
            <a:fillRect/>
          </a:stretch>
        </p:blipFill>
        <p:spPr>
          <a:xfrm>
            <a:off x="1362613" y="3086278"/>
            <a:ext cx="6358925" cy="1490775"/>
          </a:xfrm>
          <a:prstGeom prst="rect">
            <a:avLst/>
          </a:prstGeom>
          <a:noFill/>
          <a:ln>
            <a:noFill/>
          </a:ln>
        </p:spPr>
      </p:pic>
      <p:sp>
        <p:nvSpPr>
          <p:cNvPr id="110" name="Google Shape;110;p19"/>
          <p:cNvSpPr txBox="1"/>
          <p:nvPr/>
        </p:nvSpPr>
        <p:spPr>
          <a:xfrm>
            <a:off x="457200" y="4591175"/>
            <a:ext cx="3367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434343"/>
                </a:solidFill>
                <a:latin typeface="Times New Roman"/>
                <a:ea typeface="Times New Roman"/>
                <a:cs typeface="Times New Roman"/>
                <a:sym typeface="Times New Roman"/>
              </a:rPr>
              <a:t>*Temperatūra 850 hPa augstumā</a:t>
            </a:r>
            <a:endParaRPr>
              <a:solidFill>
                <a:srgbClr val="434343"/>
              </a:solidFill>
              <a:latin typeface="Times New Roman"/>
              <a:ea typeface="Times New Roman"/>
              <a:cs typeface="Times New Roman"/>
              <a:sym typeface="Times New Roman"/>
            </a:endParaRPr>
          </a:p>
        </p:txBody>
      </p:sp>
      <p:pic>
        <p:nvPicPr>
          <p:cNvPr id="111" name="Google Shape;111;p19"/>
          <p:cNvPicPr preferRelativeResize="0"/>
          <p:nvPr/>
        </p:nvPicPr>
        <p:blipFill>
          <a:blip r:embed="rId4">
            <a:alphaModFix/>
          </a:blip>
          <a:stretch>
            <a:fillRect/>
          </a:stretch>
        </p:blipFill>
        <p:spPr>
          <a:xfrm>
            <a:off x="3073050" y="1345175"/>
            <a:ext cx="2935329" cy="1621749"/>
          </a:xfrm>
          <a:prstGeom prst="rect">
            <a:avLst/>
          </a:prstGeom>
          <a:noFill/>
          <a:ln>
            <a:noFill/>
          </a:ln>
        </p:spPr>
      </p:pic>
      <p:pic>
        <p:nvPicPr>
          <p:cNvPr id="112" name="Google Shape;112;p19"/>
          <p:cNvPicPr preferRelativeResize="0"/>
          <p:nvPr/>
        </p:nvPicPr>
        <p:blipFill>
          <a:blip r:embed="rId5">
            <a:alphaModFix/>
          </a:blip>
          <a:stretch>
            <a:fillRect/>
          </a:stretch>
        </p:blipFill>
        <p:spPr>
          <a:xfrm>
            <a:off x="6096375" y="1345175"/>
            <a:ext cx="2980251" cy="1621750"/>
          </a:xfrm>
          <a:prstGeom prst="rect">
            <a:avLst/>
          </a:prstGeom>
          <a:noFill/>
          <a:ln>
            <a:noFill/>
          </a:ln>
        </p:spPr>
      </p:pic>
      <p:pic>
        <p:nvPicPr>
          <p:cNvPr id="113" name="Google Shape;113;p19"/>
          <p:cNvPicPr preferRelativeResize="0"/>
          <p:nvPr/>
        </p:nvPicPr>
        <p:blipFill>
          <a:blip r:embed="rId6">
            <a:alphaModFix/>
          </a:blip>
          <a:stretch>
            <a:fillRect/>
          </a:stretch>
        </p:blipFill>
        <p:spPr>
          <a:xfrm>
            <a:off x="67366" y="1345174"/>
            <a:ext cx="2917683" cy="16217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3200"/>
              <a:t>4</a:t>
            </a:r>
            <a:r>
              <a:rPr lang="en" sz="3200"/>
              <a:t>.2.2. Apmācību veidi</a:t>
            </a:r>
            <a:endParaRPr sz="3200"/>
          </a:p>
        </p:txBody>
      </p:sp>
      <p:sp>
        <p:nvSpPr>
          <p:cNvPr id="119" name="Google Shape;119;p2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20" name="Google Shape;120;p20"/>
          <p:cNvSpPr/>
          <p:nvPr/>
        </p:nvSpPr>
        <p:spPr>
          <a:xfrm>
            <a:off x="0" y="1152600"/>
            <a:ext cx="9144000" cy="3990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20"/>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lt1"/>
                </a:solidFill>
              </a:rPr>
              <a:t>‹#›</a:t>
            </a:fld>
            <a:endParaRPr>
              <a:solidFill>
                <a:schemeClr val="lt1"/>
              </a:solidFill>
            </a:endParaRPr>
          </a:p>
        </p:txBody>
      </p:sp>
      <p:pic>
        <p:nvPicPr>
          <p:cNvPr id="122" name="Google Shape;122;p20"/>
          <p:cNvPicPr preferRelativeResize="0"/>
          <p:nvPr/>
        </p:nvPicPr>
        <p:blipFill>
          <a:blip r:embed="rId3">
            <a:alphaModFix/>
          </a:blip>
          <a:stretch>
            <a:fillRect/>
          </a:stretch>
        </p:blipFill>
        <p:spPr>
          <a:xfrm>
            <a:off x="457200" y="3100138"/>
            <a:ext cx="8229600" cy="1381125"/>
          </a:xfrm>
          <a:prstGeom prst="rect">
            <a:avLst/>
          </a:prstGeom>
          <a:noFill/>
          <a:ln>
            <a:noFill/>
          </a:ln>
        </p:spPr>
      </p:pic>
      <p:pic>
        <p:nvPicPr>
          <p:cNvPr id="123" name="Google Shape;123;p20"/>
          <p:cNvPicPr preferRelativeResize="0"/>
          <p:nvPr/>
        </p:nvPicPr>
        <p:blipFill>
          <a:blip r:embed="rId4">
            <a:alphaModFix/>
          </a:blip>
          <a:stretch>
            <a:fillRect/>
          </a:stretch>
        </p:blipFill>
        <p:spPr>
          <a:xfrm>
            <a:off x="1221700" y="1208786"/>
            <a:ext cx="6700604" cy="1800787"/>
          </a:xfrm>
          <a:prstGeom prst="rect">
            <a:avLst/>
          </a:prstGeom>
          <a:noFill/>
          <a:ln>
            <a:noFill/>
          </a:ln>
        </p:spPr>
      </p:pic>
      <p:sp>
        <p:nvSpPr>
          <p:cNvPr id="124" name="Google Shape;124;p20"/>
          <p:cNvSpPr txBox="1"/>
          <p:nvPr/>
        </p:nvSpPr>
        <p:spPr>
          <a:xfrm>
            <a:off x="3298200" y="2956050"/>
            <a:ext cx="25476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latin typeface="Times New Roman"/>
                <a:ea typeface="Times New Roman"/>
                <a:cs typeface="Times New Roman"/>
                <a:sym typeface="Times New Roman"/>
              </a:rPr>
              <a:t>Iteratīvais</a:t>
            </a:r>
            <a:endParaRPr sz="1800">
              <a:latin typeface="Times New Roman"/>
              <a:ea typeface="Times New Roman"/>
              <a:cs typeface="Times New Roman"/>
              <a:sym typeface="Times New Roman"/>
            </a:endParaRPr>
          </a:p>
        </p:txBody>
      </p:sp>
      <p:sp>
        <p:nvSpPr>
          <p:cNvPr id="125" name="Google Shape;125;p20"/>
          <p:cNvSpPr txBox="1"/>
          <p:nvPr/>
        </p:nvSpPr>
        <p:spPr>
          <a:xfrm>
            <a:off x="3298200" y="1152600"/>
            <a:ext cx="25476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latin typeface="Times New Roman"/>
                <a:ea typeface="Times New Roman"/>
                <a:cs typeface="Times New Roman"/>
                <a:sym typeface="Times New Roman"/>
              </a:rPr>
              <a:t>Tiešais</a:t>
            </a:r>
            <a:endParaRPr sz="1800">
              <a:latin typeface="Times New Roman"/>
              <a:ea typeface="Times New Roman"/>
              <a:cs typeface="Times New Roman"/>
              <a:sym typeface="Times New Roman"/>
            </a:endParaRPr>
          </a:p>
        </p:txBody>
      </p:sp>
      <p:sp>
        <p:nvSpPr>
          <p:cNvPr id="126" name="Google Shape;126;p20"/>
          <p:cNvSpPr txBox="1"/>
          <p:nvPr/>
        </p:nvSpPr>
        <p:spPr>
          <a:xfrm>
            <a:off x="457200" y="4591175"/>
            <a:ext cx="3367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434343"/>
                </a:solidFill>
                <a:latin typeface="Times New Roman"/>
                <a:ea typeface="Times New Roman"/>
                <a:cs typeface="Times New Roman"/>
                <a:sym typeface="Times New Roman"/>
              </a:rPr>
              <a:t>*</a:t>
            </a:r>
            <a:r>
              <a:rPr lang="en">
                <a:solidFill>
                  <a:srgbClr val="434343"/>
                </a:solidFill>
                <a:latin typeface="Times New Roman"/>
                <a:ea typeface="Times New Roman"/>
                <a:cs typeface="Times New Roman"/>
                <a:sym typeface="Times New Roman"/>
              </a:rPr>
              <a:t>Temperatūra 850 hPa augstumā</a:t>
            </a:r>
            <a:endParaRPr>
              <a:solidFill>
                <a:srgbClr val="434343"/>
              </a:solidFill>
              <a:latin typeface="Times New Roman"/>
              <a:ea typeface="Times New Roman"/>
              <a:cs typeface="Times New Roman"/>
              <a:sym typeface="Times New Roman"/>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200"/>
              <a:t>4</a:t>
            </a:r>
            <a:r>
              <a:rPr lang="en" sz="3200"/>
              <a:t>.3. </a:t>
            </a:r>
            <a:r>
              <a:rPr i="1" lang="en" sz="3200"/>
              <a:t>U-Net</a:t>
            </a:r>
            <a:r>
              <a:rPr lang="en" sz="3200"/>
              <a:t> modeļa arhitektūra</a:t>
            </a:r>
            <a:endParaRPr sz="3200"/>
          </a:p>
        </p:txBody>
      </p:sp>
      <p:sp>
        <p:nvSpPr>
          <p:cNvPr id="132" name="Google Shape;132;p2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33" name="Google Shape;133;p21"/>
          <p:cNvSpPr/>
          <p:nvPr/>
        </p:nvSpPr>
        <p:spPr>
          <a:xfrm>
            <a:off x="0" y="1152475"/>
            <a:ext cx="9144000" cy="3990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21"/>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lt1"/>
                </a:solidFill>
              </a:rPr>
              <a:t>‹#›</a:t>
            </a:fld>
            <a:endParaRPr>
              <a:solidFill>
                <a:schemeClr val="lt1"/>
              </a:solidFill>
            </a:endParaRPr>
          </a:p>
        </p:txBody>
      </p:sp>
      <p:pic>
        <p:nvPicPr>
          <p:cNvPr id="135" name="Google Shape;135;p21"/>
          <p:cNvPicPr preferRelativeResize="0"/>
          <p:nvPr/>
        </p:nvPicPr>
        <p:blipFill>
          <a:blip r:embed="rId3">
            <a:alphaModFix/>
          </a:blip>
          <a:stretch>
            <a:fillRect/>
          </a:stretch>
        </p:blipFill>
        <p:spPr>
          <a:xfrm>
            <a:off x="621288" y="1527426"/>
            <a:ext cx="7901426" cy="32410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