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02" r:id="rId1"/>
  </p:sldMasterIdLst>
  <p:notesMasterIdLst>
    <p:notesMasterId r:id="rId37"/>
  </p:notesMasterIdLst>
  <p:handoutMasterIdLst>
    <p:handoutMasterId r:id="rId38"/>
  </p:handoutMasterIdLst>
  <p:sldIdLst>
    <p:sldId id="256" r:id="rId2"/>
    <p:sldId id="268" r:id="rId3"/>
    <p:sldId id="308" r:id="rId4"/>
    <p:sldId id="276" r:id="rId5"/>
    <p:sldId id="283" r:id="rId6"/>
    <p:sldId id="258" r:id="rId7"/>
    <p:sldId id="285" r:id="rId8"/>
    <p:sldId id="266" r:id="rId9"/>
    <p:sldId id="286" r:id="rId10"/>
    <p:sldId id="303" r:id="rId11"/>
    <p:sldId id="287" r:id="rId12"/>
    <p:sldId id="288" r:id="rId13"/>
    <p:sldId id="289" r:id="rId14"/>
    <p:sldId id="290" r:id="rId15"/>
    <p:sldId id="291" r:id="rId16"/>
    <p:sldId id="270" r:id="rId17"/>
    <p:sldId id="277" r:id="rId18"/>
    <p:sldId id="280" r:id="rId19"/>
    <p:sldId id="278" r:id="rId20"/>
    <p:sldId id="281" r:id="rId21"/>
    <p:sldId id="305" r:id="rId22"/>
    <p:sldId id="292" r:id="rId23"/>
    <p:sldId id="293" r:id="rId24"/>
    <p:sldId id="294" r:id="rId25"/>
    <p:sldId id="295" r:id="rId26"/>
    <p:sldId id="296" r:id="rId27"/>
    <p:sldId id="298" r:id="rId28"/>
    <p:sldId id="299" r:id="rId29"/>
    <p:sldId id="301" r:id="rId30"/>
    <p:sldId id="300" r:id="rId31"/>
    <p:sldId id="304" r:id="rId32"/>
    <p:sldId id="306" r:id="rId33"/>
    <p:sldId id="259" r:id="rId34"/>
    <p:sldId id="302" r:id="rId35"/>
    <p:sldId id="307"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551"/>
    <a:srgbClr val="B72E91"/>
    <a:srgbClr val="293B97"/>
    <a:srgbClr val="1E2785"/>
    <a:srgbClr val="313131"/>
    <a:srgbClr val="1E297F"/>
    <a:srgbClr val="424242"/>
    <a:srgbClr val="F4F4F4"/>
    <a:srgbClr val="F4F498"/>
    <a:srgbClr val="98989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201" autoAdjust="0"/>
    <p:restoredTop sz="95008" autoAdjust="0"/>
  </p:normalViewPr>
  <p:slideViewPr>
    <p:cSldViewPr snapToGrid="0" snapToObjects="1">
      <p:cViewPr>
        <p:scale>
          <a:sx n="100" d="100"/>
          <a:sy n="100" d="100"/>
        </p:scale>
        <p:origin x="-58"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5" d="100"/>
          <a:sy n="85" d="100"/>
        </p:scale>
        <p:origin x="-377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3FDBB95-2919-BA49-BF3E-F989F8D69C19}" type="datetimeFigureOut">
              <a:rPr lang="en-US" smtClean="0"/>
              <a:t>1/28/2021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D7869F8-E71A-D14F-A8BC-587CDE7D4EBD}" type="slidenum">
              <a:rPr lang="en-US" smtClean="0"/>
              <a:t>‹#›</a:t>
            </a:fld>
            <a:endParaRPr lang="en-US"/>
          </a:p>
        </p:txBody>
      </p:sp>
    </p:spTree>
    <p:extLst>
      <p:ext uri="{BB962C8B-B14F-4D97-AF65-F5344CB8AC3E}">
        <p14:creationId xmlns:p14="http://schemas.microsoft.com/office/powerpoint/2010/main" val="37522047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1E34D1-F639-E448-89D5-A8813FF58557}" type="datetimeFigureOut">
              <a:rPr lang="en-US" smtClean="0"/>
              <a:t>1/28/2021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lv-LV"/>
              <a:t>Click to edit Master text styles</a:t>
            </a:r>
          </a:p>
          <a:p>
            <a:pPr lvl="1"/>
            <a:r>
              <a:rPr lang="lv-LV"/>
              <a:t>Second level</a:t>
            </a:r>
          </a:p>
          <a:p>
            <a:pPr lvl="2"/>
            <a:r>
              <a:rPr lang="lv-LV"/>
              <a:t>Third level</a:t>
            </a:r>
          </a:p>
          <a:p>
            <a:pPr lvl="3"/>
            <a:r>
              <a:rPr lang="lv-LV"/>
              <a:t>Fourth level</a:t>
            </a:r>
          </a:p>
          <a:p>
            <a:pPr lvl="4"/>
            <a:r>
              <a:rPr lang="lv-LV"/>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2579E2-A0C5-8541-B354-36B522AD5324}" type="slidenum">
              <a:rPr lang="en-US" smtClean="0"/>
              <a:t>‹#›</a:t>
            </a:fld>
            <a:endParaRPr lang="en-US"/>
          </a:p>
        </p:txBody>
      </p:sp>
    </p:spTree>
    <p:extLst>
      <p:ext uri="{BB962C8B-B14F-4D97-AF65-F5344CB8AC3E}">
        <p14:creationId xmlns:p14="http://schemas.microsoft.com/office/powerpoint/2010/main" val="308259704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72579E2-A0C5-8541-B354-36B522AD5324}" type="slidenum">
              <a:rPr lang="en-US" smtClean="0"/>
              <a:t>2</a:t>
            </a:fld>
            <a:endParaRPr lang="en-US"/>
          </a:p>
        </p:txBody>
      </p:sp>
    </p:spTree>
    <p:extLst>
      <p:ext uri="{BB962C8B-B14F-4D97-AF65-F5344CB8AC3E}">
        <p14:creationId xmlns:p14="http://schemas.microsoft.com/office/powerpoint/2010/main" val="3895698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72579E2-A0C5-8541-B354-36B522AD5324}" type="slidenum">
              <a:rPr lang="en-US" smtClean="0"/>
              <a:t>3</a:t>
            </a:fld>
            <a:endParaRPr lang="en-US"/>
          </a:p>
        </p:txBody>
      </p:sp>
    </p:spTree>
    <p:extLst>
      <p:ext uri="{BB962C8B-B14F-4D97-AF65-F5344CB8AC3E}">
        <p14:creationId xmlns:p14="http://schemas.microsoft.com/office/powerpoint/2010/main" val="38956981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ulslaids">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1" hasCustomPrompt="1"/>
          </p:nvPr>
        </p:nvSpPr>
        <p:spPr>
          <a:xfrm>
            <a:off x="655638" y="3314700"/>
            <a:ext cx="7964487" cy="495300"/>
          </a:xfrm>
        </p:spPr>
        <p:txBody>
          <a:bodyPr>
            <a:no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700">
                <a:solidFill>
                  <a:srgbClr val="00555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lv-LV" sz="2700" dirty="0" err="1"/>
              <a:t>Text</a:t>
            </a:r>
            <a:r>
              <a:rPr lang="lv-LV" sz="2700" dirty="0"/>
              <a:t>, </a:t>
            </a:r>
            <a:r>
              <a:rPr lang="lv-LV" sz="2700" dirty="0" err="1"/>
              <a:t>text</a:t>
            </a:r>
            <a:r>
              <a:rPr lang="lv-LV" sz="2700" dirty="0"/>
              <a:t>, </a:t>
            </a:r>
            <a:r>
              <a:rPr lang="lv-LV" sz="2700" dirty="0" err="1"/>
              <a:t>text</a:t>
            </a:r>
            <a:endParaRPr lang="en-US" sz="2700" dirty="0"/>
          </a:p>
        </p:txBody>
      </p:sp>
      <p:sp>
        <p:nvSpPr>
          <p:cNvPr id="11" name="Text Placeholder 10"/>
          <p:cNvSpPr>
            <a:spLocks noGrp="1"/>
          </p:cNvSpPr>
          <p:nvPr>
            <p:ph type="body" sz="quarter" idx="14" hasCustomPrompt="1"/>
          </p:nvPr>
        </p:nvSpPr>
        <p:spPr>
          <a:xfrm>
            <a:off x="635000" y="4162425"/>
            <a:ext cx="7964487" cy="276225"/>
          </a:xfrm>
        </p:spPr>
        <p:txBody>
          <a:bodyPr>
            <a:noAutofit/>
          </a:bodyPr>
          <a:lstStyle>
            <a:lvl1pPr marL="0" indent="0" algn="l">
              <a:buNone/>
              <a:defRPr sz="1400" baseline="0">
                <a:solidFill>
                  <a:srgbClr val="005551"/>
                </a:solidFill>
              </a:defRPr>
            </a:lvl1pPr>
          </a:lstStyle>
          <a:p>
            <a:pPr lvl="0"/>
            <a:r>
              <a:rPr lang="en-US" dirty="0"/>
              <a:t>First name, Last name</a:t>
            </a:r>
            <a:endParaRPr lang="lv-LV" dirty="0"/>
          </a:p>
        </p:txBody>
      </p:sp>
      <p:sp>
        <p:nvSpPr>
          <p:cNvPr id="13" name="Text Placeholder 12"/>
          <p:cNvSpPr>
            <a:spLocks noGrp="1"/>
          </p:cNvSpPr>
          <p:nvPr>
            <p:ph type="body" sz="quarter" idx="15" hasCustomPrompt="1"/>
          </p:nvPr>
        </p:nvSpPr>
        <p:spPr>
          <a:xfrm>
            <a:off x="635000" y="4438650"/>
            <a:ext cx="7964487" cy="285750"/>
          </a:xfrm>
        </p:spPr>
        <p:txBody>
          <a:bodyPr>
            <a:noAutofit/>
          </a:bodyPr>
          <a:lstStyle>
            <a:lvl1pPr marL="0" indent="0" algn="l">
              <a:buNone/>
              <a:defRPr sz="1400">
                <a:solidFill>
                  <a:srgbClr val="005551"/>
                </a:solidFill>
              </a:defRPr>
            </a:lvl1pPr>
          </a:lstStyle>
          <a:p>
            <a:pPr lvl="0"/>
            <a:r>
              <a:rPr lang="en-US" sz="1400" dirty="0"/>
              <a:t>Occupation</a:t>
            </a:r>
            <a:endParaRPr lang="lv-LV" dirty="0"/>
          </a:p>
        </p:txBody>
      </p:sp>
      <p:sp>
        <p:nvSpPr>
          <p:cNvPr id="15" name="Text Placeholder 14"/>
          <p:cNvSpPr>
            <a:spLocks noGrp="1"/>
          </p:cNvSpPr>
          <p:nvPr>
            <p:ph type="body" sz="quarter" idx="16" hasCustomPrompt="1"/>
          </p:nvPr>
        </p:nvSpPr>
        <p:spPr>
          <a:xfrm>
            <a:off x="655638" y="1362075"/>
            <a:ext cx="7964487" cy="1809750"/>
          </a:xfrm>
        </p:spPr>
        <p:txBody>
          <a:bodyPr>
            <a:normAutofit/>
          </a:bodyPr>
          <a:lstStyle>
            <a:lvl1pPr marL="0" indent="0" algn="l">
              <a:buNone/>
              <a:defRPr sz="5500" b="1" baseline="0">
                <a:solidFill>
                  <a:srgbClr val="005551"/>
                </a:solidFill>
              </a:defRPr>
            </a:lvl1pPr>
          </a:lstStyle>
          <a:p>
            <a:pPr lvl="0"/>
            <a:r>
              <a:rPr lang="en-US" dirty="0"/>
              <a:t>Title of the presentation</a:t>
            </a:r>
            <a:endParaRPr lang="lv-LV" dirty="0"/>
          </a:p>
        </p:txBody>
      </p:sp>
      <p:sp>
        <p:nvSpPr>
          <p:cNvPr id="9" name="Text Placeholder 10"/>
          <p:cNvSpPr>
            <a:spLocks noGrp="1"/>
          </p:cNvSpPr>
          <p:nvPr>
            <p:ph type="body" sz="quarter" idx="17" hasCustomPrompt="1"/>
          </p:nvPr>
        </p:nvSpPr>
        <p:spPr>
          <a:xfrm>
            <a:off x="635000" y="5057775"/>
            <a:ext cx="7964487" cy="276225"/>
          </a:xfrm>
        </p:spPr>
        <p:txBody>
          <a:bodyPr>
            <a:noAutofit/>
          </a:bodyPr>
          <a:lstStyle>
            <a:lvl1pPr marL="0" indent="0" algn="l">
              <a:buNone/>
              <a:defRPr sz="1400" baseline="0">
                <a:solidFill>
                  <a:srgbClr val="005551"/>
                </a:solidFill>
              </a:defRPr>
            </a:lvl1pPr>
          </a:lstStyle>
          <a:p>
            <a:pPr lvl="0"/>
            <a:r>
              <a:rPr lang="lv-LV" dirty="0" err="1"/>
              <a:t>Dat</a:t>
            </a:r>
            <a:r>
              <a:rPr lang="en-US" dirty="0"/>
              <a:t>e</a:t>
            </a:r>
            <a:endParaRPr lang="lv-LV" dirty="0"/>
          </a:p>
        </p:txBody>
      </p:sp>
    </p:spTree>
    <p:extLst>
      <p:ext uri="{BB962C8B-B14F-4D97-AF65-F5344CB8AC3E}">
        <p14:creationId xmlns:p14="http://schemas.microsoft.com/office/powerpoint/2010/main" val="29791430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Sākums 1">
    <p:spTree>
      <p:nvGrpSpPr>
        <p:cNvPr id="1" name=""/>
        <p:cNvGrpSpPr/>
        <p:nvPr/>
      </p:nvGrpSpPr>
      <p:grpSpPr>
        <a:xfrm>
          <a:off x="0" y="0"/>
          <a:ext cx="0" cy="0"/>
          <a:chOff x="0" y="0"/>
          <a:chExt cx="0" cy="0"/>
        </a:xfrm>
      </p:grpSpPr>
    </p:spTree>
    <p:extLst>
      <p:ext uri="{BB962C8B-B14F-4D97-AF65-F5344CB8AC3E}">
        <p14:creationId xmlns:p14="http://schemas.microsoft.com/office/powerpoint/2010/main" val="698176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130327"/>
            <a:ext cx="5111750" cy="4995835"/>
          </a:xfrm>
        </p:spPr>
        <p:txBody>
          <a:bodyPr/>
          <a:lstStyle>
            <a:lvl1pPr>
              <a:defRPr sz="1800">
                <a:solidFill>
                  <a:srgbClr val="005551"/>
                </a:solidFill>
              </a:defRPr>
            </a:lvl1pPr>
            <a:lvl2pPr>
              <a:defRPr sz="1800">
                <a:solidFill>
                  <a:srgbClr val="005551"/>
                </a:solidFill>
              </a:defRPr>
            </a:lvl2pPr>
            <a:lvl3pPr>
              <a:defRPr sz="1400">
                <a:solidFill>
                  <a:srgbClr val="005551"/>
                </a:solidFill>
              </a:defRPr>
            </a:lvl3pPr>
            <a:lvl4pPr>
              <a:defRPr sz="1400">
                <a:solidFill>
                  <a:srgbClr val="005551"/>
                </a:solidFill>
              </a:defRPr>
            </a:lvl4pPr>
            <a:lvl5pPr>
              <a:defRPr sz="1400">
                <a:solidFill>
                  <a:srgbClr val="005551"/>
                </a:solidFill>
              </a:defRPr>
            </a:lvl5pPr>
            <a:lvl6pPr>
              <a:defRPr sz="2000"/>
            </a:lvl6pPr>
            <a:lvl7pPr>
              <a:defRPr sz="2000"/>
            </a:lvl7pPr>
            <a:lvl8pPr>
              <a:defRPr sz="2000"/>
            </a:lvl8pPr>
            <a:lvl9pPr>
              <a:defRPr sz="2000"/>
            </a:lvl9pPr>
          </a:lstStyle>
          <a:p>
            <a:pPr lvl="0"/>
            <a:r>
              <a:rPr lang="lv-LV" dirty="0"/>
              <a:t>Click to edit Master text styles</a:t>
            </a:r>
          </a:p>
          <a:p>
            <a:pPr lvl="1"/>
            <a:r>
              <a:rPr lang="lv-LV" dirty="0"/>
              <a:t>Second level</a:t>
            </a:r>
          </a:p>
          <a:p>
            <a:pPr lvl="2"/>
            <a:r>
              <a:rPr lang="lv-LV" dirty="0"/>
              <a:t>Third level</a:t>
            </a:r>
          </a:p>
          <a:p>
            <a:pPr lvl="3"/>
            <a:r>
              <a:rPr lang="lv-LV" dirty="0"/>
              <a:t>Fourth level</a:t>
            </a:r>
          </a:p>
          <a:p>
            <a:pPr lvl="4"/>
            <a:r>
              <a:rPr lang="lv-LV" dirty="0"/>
              <a:t>Fifth level</a:t>
            </a:r>
            <a:endParaRPr lang="en-US" dirty="0"/>
          </a:p>
        </p:txBody>
      </p:sp>
      <p:sp>
        <p:nvSpPr>
          <p:cNvPr id="4" name="Text Placeholder 3"/>
          <p:cNvSpPr>
            <a:spLocks noGrp="1"/>
          </p:cNvSpPr>
          <p:nvPr>
            <p:ph type="body" sz="half" idx="2"/>
          </p:nvPr>
        </p:nvSpPr>
        <p:spPr>
          <a:xfrm>
            <a:off x="457200" y="2657230"/>
            <a:ext cx="3008313" cy="3468931"/>
          </a:xfrm>
        </p:spPr>
        <p:txBody>
          <a:bodyPr/>
          <a:lstStyle>
            <a:lvl1pPr marL="0" indent="0">
              <a:buNone/>
              <a:defRPr sz="1400">
                <a:solidFill>
                  <a:srgbClr val="00555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v-LV" dirty="0"/>
              <a:t>Click to edit Master text styles</a:t>
            </a:r>
          </a:p>
        </p:txBody>
      </p:sp>
      <p:sp>
        <p:nvSpPr>
          <p:cNvPr id="13" name="Text Placeholder 3"/>
          <p:cNvSpPr>
            <a:spLocks noGrp="1"/>
          </p:cNvSpPr>
          <p:nvPr>
            <p:ph type="body" sz="half" idx="13" hasCustomPrompt="1"/>
          </p:nvPr>
        </p:nvSpPr>
        <p:spPr>
          <a:xfrm>
            <a:off x="457200" y="1130328"/>
            <a:ext cx="3008313" cy="1431924"/>
          </a:xfrm>
        </p:spPr>
        <p:txBody>
          <a:bodyPr>
            <a:noAutofit/>
          </a:bodyPr>
          <a:lstStyle>
            <a:lvl1pPr marL="0" indent="0">
              <a:buNone/>
              <a:defRPr sz="3600" baseline="0">
                <a:solidFill>
                  <a:srgbClr val="00555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v-LV" dirty="0"/>
              <a:t>Click to edit text title style</a:t>
            </a:r>
          </a:p>
        </p:txBody>
      </p:sp>
      <p:sp>
        <p:nvSpPr>
          <p:cNvPr id="11" name="Title 1"/>
          <p:cNvSpPr>
            <a:spLocks noGrp="1"/>
          </p:cNvSpPr>
          <p:nvPr>
            <p:ph type="title"/>
          </p:nvPr>
        </p:nvSpPr>
        <p:spPr>
          <a:xfrm>
            <a:off x="457200" y="156859"/>
            <a:ext cx="8229600" cy="868909"/>
          </a:xfrm>
        </p:spPr>
        <p:txBody>
          <a:bodyPr anchor="t">
            <a:noAutofit/>
          </a:bodyPr>
          <a:lstStyle>
            <a:lvl1pPr algn="l">
              <a:defRPr sz="2800">
                <a:solidFill>
                  <a:srgbClr val="005551"/>
                </a:solidFill>
              </a:defRPr>
            </a:lvl1pPr>
          </a:lstStyle>
          <a:p>
            <a:r>
              <a:rPr lang="lv-LV" dirty="0"/>
              <a:t>Click to edit Master title style</a:t>
            </a:r>
            <a:endParaRPr lang="en-US" dirty="0"/>
          </a:p>
        </p:txBody>
      </p:sp>
      <p:sp>
        <p:nvSpPr>
          <p:cNvPr id="7" name="Slide Number Placeholder 6"/>
          <p:cNvSpPr>
            <a:spLocks noGrp="1"/>
          </p:cNvSpPr>
          <p:nvPr>
            <p:ph type="sldNum" sz="quarter" idx="4"/>
          </p:nvPr>
        </p:nvSpPr>
        <p:spPr>
          <a:xfrm>
            <a:off x="457199" y="6272742"/>
            <a:ext cx="2472267" cy="365125"/>
          </a:xfrm>
          <a:prstGeom prst="rect">
            <a:avLst/>
          </a:prstGeom>
        </p:spPr>
        <p:txBody>
          <a:bodyPr/>
          <a:lstStyle>
            <a:lvl1pPr algn="l">
              <a:defRPr sz="1200">
                <a:solidFill>
                  <a:srgbClr val="A6A6A6"/>
                </a:solidFill>
                <a:latin typeface="Arial"/>
                <a:cs typeface="Arial"/>
              </a:defRPr>
            </a:lvl1pPr>
          </a:lstStyle>
          <a:p>
            <a:r>
              <a:rPr lang="en-US" dirty="0"/>
              <a:t>Riga Technical University</a:t>
            </a:r>
          </a:p>
        </p:txBody>
      </p:sp>
      <p:sp>
        <p:nvSpPr>
          <p:cNvPr id="9" name="Date Placeholder 3"/>
          <p:cNvSpPr>
            <a:spLocks noGrp="1"/>
          </p:cNvSpPr>
          <p:nvPr>
            <p:ph type="dt" sz="half" idx="14"/>
          </p:nvPr>
        </p:nvSpPr>
        <p:spPr>
          <a:xfrm>
            <a:off x="5977467" y="6272742"/>
            <a:ext cx="2133600" cy="365125"/>
          </a:xfrm>
          <a:prstGeom prst="rect">
            <a:avLst/>
          </a:prstGeom>
        </p:spPr>
        <p:txBody>
          <a:bodyPr vert="horz" lIns="91440" tIns="45720" rIns="91440" bIns="45720" rtlCol="0" anchor="ctr"/>
          <a:lstStyle>
            <a:lvl1pPr algn="l">
              <a:defRPr sz="1200">
                <a:solidFill>
                  <a:srgbClr val="A6A6A6"/>
                </a:solidFill>
              </a:defRPr>
            </a:lvl1pPr>
          </a:lstStyle>
          <a:p>
            <a:endParaRPr lang="en-US" dirty="0"/>
          </a:p>
        </p:txBody>
      </p:sp>
    </p:spTree>
    <p:extLst>
      <p:ext uri="{BB962C8B-B14F-4D97-AF65-F5344CB8AC3E}">
        <p14:creationId xmlns:p14="http://schemas.microsoft.com/office/powerpoint/2010/main" val="962014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ttēli 1">
    <p:bg>
      <p:bgRef idx="1001">
        <a:schemeClr val="bg2"/>
      </p:bgRef>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82601" y="1182076"/>
            <a:ext cx="8204200" cy="5015523"/>
          </a:xfrm>
        </p:spPr>
        <p:txBody>
          <a:bodyPr/>
          <a:lstStyle>
            <a:lvl1pPr>
              <a:defRPr>
                <a:solidFill>
                  <a:srgbClr val="005551"/>
                </a:solidFill>
              </a:defRPr>
            </a:lvl1pPr>
          </a:lstStyle>
          <a:p>
            <a:r>
              <a:rPr lang="lv-LV" dirty="0"/>
              <a:t>Drag picture to placeholder or click icon to add</a:t>
            </a:r>
            <a:endParaRPr lang="en-US" dirty="0"/>
          </a:p>
        </p:txBody>
      </p:sp>
      <p:sp>
        <p:nvSpPr>
          <p:cNvPr id="12" name="Title 1"/>
          <p:cNvSpPr>
            <a:spLocks noGrp="1"/>
          </p:cNvSpPr>
          <p:nvPr>
            <p:ph type="title"/>
          </p:nvPr>
        </p:nvSpPr>
        <p:spPr>
          <a:xfrm>
            <a:off x="457200" y="156859"/>
            <a:ext cx="8229600" cy="868909"/>
          </a:xfrm>
        </p:spPr>
        <p:txBody>
          <a:bodyPr anchor="t">
            <a:noAutofit/>
          </a:bodyPr>
          <a:lstStyle>
            <a:lvl1pPr algn="l">
              <a:defRPr sz="3600">
                <a:solidFill>
                  <a:srgbClr val="005551"/>
                </a:solidFill>
              </a:defRPr>
            </a:lvl1pPr>
          </a:lstStyle>
          <a:p>
            <a:r>
              <a:rPr lang="lv-LV" dirty="0"/>
              <a:t>Click to edit Master title style</a:t>
            </a:r>
            <a:endParaRPr lang="en-US" dirty="0"/>
          </a:p>
        </p:txBody>
      </p:sp>
      <p:sp>
        <p:nvSpPr>
          <p:cNvPr id="6" name="Slide Number Placeholder 6"/>
          <p:cNvSpPr>
            <a:spLocks noGrp="1"/>
          </p:cNvSpPr>
          <p:nvPr>
            <p:ph type="sldNum" sz="quarter" idx="4"/>
          </p:nvPr>
        </p:nvSpPr>
        <p:spPr>
          <a:xfrm>
            <a:off x="457199" y="6272742"/>
            <a:ext cx="2472267" cy="365125"/>
          </a:xfrm>
          <a:prstGeom prst="rect">
            <a:avLst/>
          </a:prstGeom>
        </p:spPr>
        <p:txBody>
          <a:bodyPr/>
          <a:lstStyle>
            <a:lvl1pPr algn="l">
              <a:defRPr sz="1200">
                <a:solidFill>
                  <a:srgbClr val="A6A6A6"/>
                </a:solidFill>
                <a:latin typeface="Arial"/>
                <a:cs typeface="Arial"/>
              </a:defRPr>
            </a:lvl1pPr>
          </a:lstStyle>
          <a:p>
            <a:r>
              <a:rPr lang="en-US" dirty="0"/>
              <a:t>Riga Technical University</a:t>
            </a:r>
          </a:p>
        </p:txBody>
      </p:sp>
      <p:sp>
        <p:nvSpPr>
          <p:cNvPr id="7" name="Date Placeholder 3"/>
          <p:cNvSpPr>
            <a:spLocks noGrp="1"/>
          </p:cNvSpPr>
          <p:nvPr>
            <p:ph type="dt" sz="half" idx="2"/>
          </p:nvPr>
        </p:nvSpPr>
        <p:spPr>
          <a:xfrm>
            <a:off x="5977467" y="6272742"/>
            <a:ext cx="2133600" cy="365125"/>
          </a:xfrm>
          <a:prstGeom prst="rect">
            <a:avLst/>
          </a:prstGeom>
        </p:spPr>
        <p:txBody>
          <a:bodyPr vert="horz" lIns="91440" tIns="45720" rIns="91440" bIns="45720" rtlCol="0" anchor="ctr"/>
          <a:lstStyle>
            <a:lvl1pPr algn="l">
              <a:defRPr sz="1200">
                <a:solidFill>
                  <a:srgbClr val="A6A6A6"/>
                </a:solidFill>
              </a:defRPr>
            </a:lvl1pPr>
          </a:lstStyle>
          <a:p>
            <a:endParaRPr lang="en-US" dirty="0"/>
          </a:p>
        </p:txBody>
      </p:sp>
    </p:spTree>
    <p:extLst>
      <p:ext uri="{BB962C8B-B14F-4D97-AF65-F5344CB8AC3E}">
        <p14:creationId xmlns:p14="http://schemas.microsoft.com/office/powerpoint/2010/main" val="657980291"/>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ttēli 2">
    <p:bg>
      <p:bgRef idx="1001">
        <a:schemeClr val="bg2"/>
      </p:bgRef>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85253" y="1182077"/>
            <a:ext cx="4103680" cy="2370665"/>
          </a:xfrm>
        </p:spPr>
        <p:txBody>
          <a:bodyPr>
            <a:normAutofit/>
          </a:bodyPr>
          <a:lstStyle>
            <a:lvl1pPr>
              <a:defRPr sz="2000">
                <a:solidFill>
                  <a:srgbClr val="989898"/>
                </a:solidFill>
              </a:defRPr>
            </a:lvl1pPr>
          </a:lstStyle>
          <a:p>
            <a:r>
              <a:rPr lang="lv-LV" dirty="0"/>
              <a:t>Drag picture to placeholder or click icon to add</a:t>
            </a:r>
            <a:endParaRPr lang="en-US" dirty="0"/>
          </a:p>
        </p:txBody>
      </p:sp>
      <p:sp>
        <p:nvSpPr>
          <p:cNvPr id="10" name="Picture Placeholder 7"/>
          <p:cNvSpPr>
            <a:spLocks noGrp="1"/>
          </p:cNvSpPr>
          <p:nvPr>
            <p:ph type="pic" sz="quarter" idx="14"/>
          </p:nvPr>
        </p:nvSpPr>
        <p:spPr>
          <a:xfrm>
            <a:off x="4682066" y="1182077"/>
            <a:ext cx="4004733" cy="4821320"/>
          </a:xfrm>
        </p:spPr>
        <p:txBody>
          <a:bodyPr>
            <a:normAutofit/>
          </a:bodyPr>
          <a:lstStyle>
            <a:lvl1pPr>
              <a:defRPr sz="2000">
                <a:solidFill>
                  <a:srgbClr val="989898"/>
                </a:solidFill>
              </a:defRPr>
            </a:lvl1pPr>
          </a:lstStyle>
          <a:p>
            <a:r>
              <a:rPr lang="lv-LV" dirty="0"/>
              <a:t>Drag picture to placeholder or click icon to add</a:t>
            </a:r>
            <a:endParaRPr lang="en-US" dirty="0"/>
          </a:p>
        </p:txBody>
      </p:sp>
      <p:sp>
        <p:nvSpPr>
          <p:cNvPr id="11" name="Picture Placeholder 7"/>
          <p:cNvSpPr>
            <a:spLocks noGrp="1"/>
          </p:cNvSpPr>
          <p:nvPr>
            <p:ph type="pic" sz="quarter" idx="15"/>
          </p:nvPr>
        </p:nvSpPr>
        <p:spPr>
          <a:xfrm>
            <a:off x="485253" y="3632730"/>
            <a:ext cx="4103680" cy="2370665"/>
          </a:xfrm>
        </p:spPr>
        <p:txBody>
          <a:bodyPr>
            <a:normAutofit/>
          </a:bodyPr>
          <a:lstStyle>
            <a:lvl1pPr>
              <a:defRPr sz="2000">
                <a:solidFill>
                  <a:srgbClr val="989898"/>
                </a:solidFill>
              </a:defRPr>
            </a:lvl1pPr>
          </a:lstStyle>
          <a:p>
            <a:r>
              <a:rPr lang="lv-LV" dirty="0"/>
              <a:t>Drag picture to placeholder or click icon to add</a:t>
            </a:r>
            <a:endParaRPr lang="en-US" dirty="0"/>
          </a:p>
        </p:txBody>
      </p:sp>
      <p:sp>
        <p:nvSpPr>
          <p:cNvPr id="14" name="Title 1"/>
          <p:cNvSpPr>
            <a:spLocks noGrp="1"/>
          </p:cNvSpPr>
          <p:nvPr>
            <p:ph type="title"/>
          </p:nvPr>
        </p:nvSpPr>
        <p:spPr>
          <a:xfrm>
            <a:off x="457200" y="156859"/>
            <a:ext cx="8229600" cy="868909"/>
          </a:xfrm>
        </p:spPr>
        <p:txBody>
          <a:bodyPr anchor="t">
            <a:noAutofit/>
          </a:bodyPr>
          <a:lstStyle>
            <a:lvl1pPr algn="l">
              <a:defRPr sz="3600">
                <a:solidFill>
                  <a:srgbClr val="005551"/>
                </a:solidFill>
              </a:defRPr>
            </a:lvl1pPr>
          </a:lstStyle>
          <a:p>
            <a:r>
              <a:rPr lang="lv-LV" dirty="0"/>
              <a:t>Click to edit Master title style</a:t>
            </a:r>
            <a:endParaRPr lang="en-US" dirty="0"/>
          </a:p>
        </p:txBody>
      </p:sp>
      <p:sp>
        <p:nvSpPr>
          <p:cNvPr id="9" name="Slide Number Placeholder 6"/>
          <p:cNvSpPr>
            <a:spLocks noGrp="1"/>
          </p:cNvSpPr>
          <p:nvPr>
            <p:ph type="sldNum" sz="quarter" idx="4"/>
          </p:nvPr>
        </p:nvSpPr>
        <p:spPr>
          <a:xfrm>
            <a:off x="457199" y="6272742"/>
            <a:ext cx="2472267" cy="365125"/>
          </a:xfrm>
          <a:prstGeom prst="rect">
            <a:avLst/>
          </a:prstGeom>
        </p:spPr>
        <p:txBody>
          <a:bodyPr/>
          <a:lstStyle>
            <a:lvl1pPr algn="l">
              <a:defRPr sz="1200">
                <a:solidFill>
                  <a:srgbClr val="A6A6A6"/>
                </a:solidFill>
                <a:latin typeface="Arial"/>
                <a:cs typeface="Arial"/>
              </a:defRPr>
            </a:lvl1pPr>
          </a:lstStyle>
          <a:p>
            <a:r>
              <a:rPr lang="en-US" dirty="0"/>
              <a:t>Riga Technical University</a:t>
            </a:r>
          </a:p>
          <a:p>
            <a:endParaRPr lang="en-US" dirty="0"/>
          </a:p>
        </p:txBody>
      </p:sp>
      <p:sp>
        <p:nvSpPr>
          <p:cNvPr id="12" name="Date Placeholder 3"/>
          <p:cNvSpPr>
            <a:spLocks noGrp="1"/>
          </p:cNvSpPr>
          <p:nvPr>
            <p:ph type="dt" sz="half" idx="2"/>
          </p:nvPr>
        </p:nvSpPr>
        <p:spPr>
          <a:xfrm>
            <a:off x="5977467" y="6272742"/>
            <a:ext cx="2133600" cy="365125"/>
          </a:xfrm>
          <a:prstGeom prst="rect">
            <a:avLst/>
          </a:prstGeom>
        </p:spPr>
        <p:txBody>
          <a:bodyPr vert="horz" lIns="91440" tIns="45720" rIns="91440" bIns="45720" rtlCol="0" anchor="ctr"/>
          <a:lstStyle>
            <a:lvl1pPr algn="l">
              <a:defRPr sz="1200">
                <a:solidFill>
                  <a:srgbClr val="A6A6A6"/>
                </a:solidFill>
              </a:defRPr>
            </a:lvl1pPr>
          </a:lstStyle>
          <a:p>
            <a:endParaRPr lang="en-US" dirty="0"/>
          </a:p>
        </p:txBody>
      </p:sp>
    </p:spTree>
    <p:extLst>
      <p:ext uri="{BB962C8B-B14F-4D97-AF65-F5344CB8AC3E}">
        <p14:creationId xmlns:p14="http://schemas.microsoft.com/office/powerpoint/2010/main" val="1554799256"/>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ttēli 5">
    <p:bg>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5107905" y="3669502"/>
            <a:ext cx="3109079" cy="2001761"/>
          </a:xfrm>
        </p:spPr>
        <p:txBody>
          <a:bodyPr>
            <a:normAutofit/>
          </a:bodyPr>
          <a:lstStyle>
            <a:lvl1pPr>
              <a:defRPr sz="1400"/>
            </a:lvl1pPr>
          </a:lstStyle>
          <a:p>
            <a:r>
              <a:rPr lang="lv-LV" dirty="0"/>
              <a:t>Drag picture to placeholder or click icon to add</a:t>
            </a:r>
            <a:endParaRPr lang="en-US" dirty="0"/>
          </a:p>
        </p:txBody>
      </p:sp>
      <p:sp>
        <p:nvSpPr>
          <p:cNvPr id="10" name="Picture Placeholder 7"/>
          <p:cNvSpPr>
            <a:spLocks noGrp="1"/>
          </p:cNvSpPr>
          <p:nvPr>
            <p:ph type="pic" sz="quarter" idx="14"/>
          </p:nvPr>
        </p:nvSpPr>
        <p:spPr>
          <a:xfrm>
            <a:off x="6727735" y="1523278"/>
            <a:ext cx="1483435" cy="1995032"/>
          </a:xfrm>
        </p:spPr>
        <p:txBody>
          <a:bodyPr>
            <a:normAutofit/>
          </a:bodyPr>
          <a:lstStyle>
            <a:lvl1pPr>
              <a:defRPr sz="1400"/>
            </a:lvl1pPr>
          </a:lstStyle>
          <a:p>
            <a:r>
              <a:rPr lang="lv-LV" dirty="0"/>
              <a:t>Drag picture to placeholder or click icon to add</a:t>
            </a:r>
            <a:endParaRPr lang="en-US" dirty="0"/>
          </a:p>
        </p:txBody>
      </p:sp>
      <p:sp>
        <p:nvSpPr>
          <p:cNvPr id="12" name="Picture Placeholder 7"/>
          <p:cNvSpPr>
            <a:spLocks noGrp="1"/>
          </p:cNvSpPr>
          <p:nvPr>
            <p:ph type="pic" sz="quarter" idx="16"/>
          </p:nvPr>
        </p:nvSpPr>
        <p:spPr>
          <a:xfrm>
            <a:off x="5108522" y="1523278"/>
            <a:ext cx="1483435" cy="1995032"/>
          </a:xfrm>
        </p:spPr>
        <p:txBody>
          <a:bodyPr>
            <a:normAutofit/>
          </a:bodyPr>
          <a:lstStyle>
            <a:lvl1pPr>
              <a:defRPr sz="1400"/>
            </a:lvl1pPr>
          </a:lstStyle>
          <a:p>
            <a:r>
              <a:rPr lang="lv-LV" dirty="0"/>
              <a:t>Drag picture to placeholder or click icon to add</a:t>
            </a:r>
            <a:endParaRPr lang="en-US" dirty="0"/>
          </a:p>
        </p:txBody>
      </p:sp>
      <p:sp>
        <p:nvSpPr>
          <p:cNvPr id="14" name="Content Placeholder 2"/>
          <p:cNvSpPr>
            <a:spLocks noGrp="1"/>
          </p:cNvSpPr>
          <p:nvPr>
            <p:ph idx="1"/>
          </p:nvPr>
        </p:nvSpPr>
        <p:spPr>
          <a:xfrm>
            <a:off x="457200" y="1182078"/>
            <a:ext cx="3534229" cy="4807487"/>
          </a:xfrm>
        </p:spPr>
        <p:txBody>
          <a:bodyPr/>
          <a:lstStyle>
            <a:lvl1pPr marL="342900" indent="-342900">
              <a:buFont typeface="Wingdings" charset="2"/>
              <a:buChar char="§"/>
              <a:defRPr sz="1800">
                <a:solidFill>
                  <a:schemeClr val="tx1"/>
                </a:solidFill>
              </a:defRPr>
            </a:lvl1pPr>
            <a:lvl2pPr>
              <a:defRPr sz="1800">
                <a:solidFill>
                  <a:schemeClr val="tx1"/>
                </a:solidFill>
              </a:defRPr>
            </a:lvl2pPr>
            <a:lvl3pPr marL="1143000" indent="-228600">
              <a:buSzPct val="75000"/>
              <a:buFont typeface="Wingdings" charset="2"/>
              <a:buChar char="§"/>
              <a:defRPr sz="1400">
                <a:solidFill>
                  <a:schemeClr val="tx1"/>
                </a:solidFill>
              </a:defRPr>
            </a:lvl3pPr>
            <a:lvl4pPr>
              <a:buSzPct val="75000"/>
              <a:defRPr sz="1400">
                <a:solidFill>
                  <a:schemeClr val="tx1"/>
                </a:solidFill>
              </a:defRPr>
            </a:lvl4pPr>
            <a:lvl5pPr marL="2114550" indent="-285750">
              <a:buSzPct val="50000"/>
              <a:buFont typeface="Wingdings" charset="2"/>
              <a:buChar char="§"/>
              <a:defRPr sz="1400">
                <a:solidFill>
                  <a:schemeClr val="tx1"/>
                </a:solidFill>
              </a:defRPr>
            </a:lvl5pPr>
          </a:lstStyle>
          <a:p>
            <a:pPr lvl="0"/>
            <a:r>
              <a:rPr lang="lv-LV" dirty="0"/>
              <a:t>Click to edit Master text styles</a:t>
            </a:r>
          </a:p>
          <a:p>
            <a:pPr lvl="1"/>
            <a:r>
              <a:rPr lang="lv-LV" dirty="0"/>
              <a:t>Second level</a:t>
            </a:r>
          </a:p>
          <a:p>
            <a:pPr lvl="2"/>
            <a:r>
              <a:rPr lang="lv-LV" dirty="0"/>
              <a:t>Third level</a:t>
            </a:r>
          </a:p>
          <a:p>
            <a:pPr lvl="3"/>
            <a:r>
              <a:rPr lang="lv-LV" dirty="0"/>
              <a:t>Fourth level</a:t>
            </a:r>
          </a:p>
          <a:p>
            <a:pPr lvl="4"/>
            <a:r>
              <a:rPr lang="lv-LV" dirty="0"/>
              <a:t>Fifth level</a:t>
            </a:r>
            <a:endParaRPr lang="en-US" dirty="0"/>
          </a:p>
        </p:txBody>
      </p:sp>
      <p:sp>
        <p:nvSpPr>
          <p:cNvPr id="15" name="Title 1"/>
          <p:cNvSpPr>
            <a:spLocks noGrp="1"/>
          </p:cNvSpPr>
          <p:nvPr>
            <p:ph type="title"/>
          </p:nvPr>
        </p:nvSpPr>
        <p:spPr>
          <a:xfrm>
            <a:off x="457200" y="156859"/>
            <a:ext cx="8229600" cy="868909"/>
          </a:xfrm>
        </p:spPr>
        <p:txBody>
          <a:bodyPr anchor="t">
            <a:noAutofit/>
          </a:bodyPr>
          <a:lstStyle>
            <a:lvl1pPr algn="l">
              <a:defRPr sz="3600">
                <a:solidFill>
                  <a:srgbClr val="005551"/>
                </a:solidFill>
              </a:defRPr>
            </a:lvl1pPr>
          </a:lstStyle>
          <a:p>
            <a:r>
              <a:rPr lang="lv-LV" dirty="0"/>
              <a:t>Click to edit Master title style</a:t>
            </a:r>
            <a:endParaRPr lang="en-US" dirty="0"/>
          </a:p>
        </p:txBody>
      </p:sp>
      <p:sp>
        <p:nvSpPr>
          <p:cNvPr id="11" name="Slide Number Placeholder 6"/>
          <p:cNvSpPr>
            <a:spLocks noGrp="1"/>
          </p:cNvSpPr>
          <p:nvPr>
            <p:ph type="sldNum" sz="quarter" idx="4"/>
          </p:nvPr>
        </p:nvSpPr>
        <p:spPr>
          <a:xfrm>
            <a:off x="457199" y="6272742"/>
            <a:ext cx="2472267" cy="365125"/>
          </a:xfrm>
          <a:prstGeom prst="rect">
            <a:avLst/>
          </a:prstGeom>
        </p:spPr>
        <p:txBody>
          <a:bodyPr/>
          <a:lstStyle>
            <a:lvl1pPr algn="l">
              <a:defRPr sz="1200">
                <a:solidFill>
                  <a:srgbClr val="A6A6A6"/>
                </a:solidFill>
                <a:latin typeface="Arial"/>
                <a:cs typeface="Arial"/>
              </a:defRPr>
            </a:lvl1pPr>
          </a:lstStyle>
          <a:p>
            <a:r>
              <a:rPr lang="en-US" dirty="0"/>
              <a:t>Riga Technical University</a:t>
            </a:r>
          </a:p>
        </p:txBody>
      </p:sp>
      <p:sp>
        <p:nvSpPr>
          <p:cNvPr id="13" name="Date Placeholder 3"/>
          <p:cNvSpPr>
            <a:spLocks noGrp="1"/>
          </p:cNvSpPr>
          <p:nvPr>
            <p:ph type="dt" sz="half" idx="2"/>
          </p:nvPr>
        </p:nvSpPr>
        <p:spPr>
          <a:xfrm>
            <a:off x="5977467" y="6272742"/>
            <a:ext cx="2133600" cy="365125"/>
          </a:xfrm>
          <a:prstGeom prst="rect">
            <a:avLst/>
          </a:prstGeom>
        </p:spPr>
        <p:txBody>
          <a:bodyPr vert="horz" lIns="91440" tIns="45720" rIns="91440" bIns="45720" rtlCol="0" anchor="ctr"/>
          <a:lstStyle>
            <a:lvl1pPr algn="l">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4102117534"/>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eigas 2">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694745" y="1271076"/>
            <a:ext cx="7772400" cy="1470025"/>
          </a:xfrm>
        </p:spPr>
        <p:txBody>
          <a:bodyPr>
            <a:normAutofit/>
          </a:bodyPr>
          <a:lstStyle>
            <a:lvl1pPr algn="ctr">
              <a:defRPr sz="3600" b="1" i="0">
                <a:solidFill>
                  <a:schemeClr val="accent1"/>
                </a:solidFill>
                <a:latin typeface="Arial"/>
                <a:cs typeface="Arial"/>
              </a:defRPr>
            </a:lvl1pPr>
          </a:lstStyle>
          <a:p>
            <a:r>
              <a:rPr lang="lv-LV" dirty="0"/>
              <a:t>Click to edit</a:t>
            </a:r>
            <a:br>
              <a:rPr lang="lv-LV" dirty="0"/>
            </a:br>
            <a:r>
              <a:rPr lang="lv-LV" dirty="0"/>
              <a:t>master text syle</a:t>
            </a:r>
            <a:endParaRPr lang="en-US" dirty="0"/>
          </a:p>
        </p:txBody>
      </p:sp>
      <p:sp>
        <p:nvSpPr>
          <p:cNvPr id="7" name="Subtitle 2"/>
          <p:cNvSpPr>
            <a:spLocks noGrp="1"/>
          </p:cNvSpPr>
          <p:nvPr>
            <p:ph type="subTitle" idx="1"/>
          </p:nvPr>
        </p:nvSpPr>
        <p:spPr>
          <a:xfrm>
            <a:off x="1380545" y="2883357"/>
            <a:ext cx="6400800" cy="1345396"/>
          </a:xfrm>
        </p:spPr>
        <p:txBody>
          <a:bodyPr anchor="ctr">
            <a:normAutofit/>
          </a:bodyPr>
          <a:lstStyle>
            <a:lvl1pPr marL="0" indent="0" algn="ctr">
              <a:buNone/>
              <a:defRPr sz="1400">
                <a:solidFill>
                  <a:srgbClr val="00555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lv-LV" dirty="0"/>
              <a:t>Click to edit Master subtitle style</a:t>
            </a:r>
            <a:endParaRPr lang="en-US" dirty="0"/>
          </a:p>
        </p:txBody>
      </p:sp>
      <p:sp>
        <p:nvSpPr>
          <p:cNvPr id="12" name="Rectangle 11"/>
          <p:cNvSpPr/>
          <p:nvPr userDrawn="1"/>
        </p:nvSpPr>
        <p:spPr>
          <a:xfrm>
            <a:off x="2431144" y="2741101"/>
            <a:ext cx="4330095" cy="7092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lide Number Placeholder 6"/>
          <p:cNvSpPr>
            <a:spLocks noGrp="1"/>
          </p:cNvSpPr>
          <p:nvPr>
            <p:ph type="sldNum" sz="quarter" idx="4"/>
          </p:nvPr>
        </p:nvSpPr>
        <p:spPr>
          <a:xfrm>
            <a:off x="457199" y="6272742"/>
            <a:ext cx="2472267" cy="365125"/>
          </a:xfrm>
          <a:prstGeom prst="rect">
            <a:avLst/>
          </a:prstGeom>
        </p:spPr>
        <p:txBody>
          <a:bodyPr/>
          <a:lstStyle>
            <a:lvl1pPr algn="l">
              <a:defRPr sz="1200">
                <a:solidFill>
                  <a:srgbClr val="A6A6A6"/>
                </a:solidFill>
                <a:latin typeface="Arial"/>
                <a:cs typeface="Arial"/>
              </a:defRPr>
            </a:lvl1pPr>
          </a:lstStyle>
          <a:p>
            <a:r>
              <a:rPr lang="en-US" dirty="0"/>
              <a:t>Riga Technical University</a:t>
            </a:r>
          </a:p>
        </p:txBody>
      </p:sp>
      <p:sp>
        <p:nvSpPr>
          <p:cNvPr id="8" name="Date Placeholder 3"/>
          <p:cNvSpPr>
            <a:spLocks noGrp="1"/>
          </p:cNvSpPr>
          <p:nvPr>
            <p:ph type="dt" sz="half" idx="2"/>
          </p:nvPr>
        </p:nvSpPr>
        <p:spPr>
          <a:xfrm>
            <a:off x="5977467" y="6272742"/>
            <a:ext cx="2133600" cy="365125"/>
          </a:xfrm>
          <a:prstGeom prst="rect">
            <a:avLst/>
          </a:prstGeom>
        </p:spPr>
        <p:txBody>
          <a:bodyPr vert="horz" lIns="91440" tIns="45720" rIns="91440" bIns="45720" rtlCol="0" anchor="ctr"/>
          <a:lstStyle>
            <a:lvl1pPr algn="l">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8756369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Nodalu_slaids_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itle 1"/>
          <p:cNvSpPr>
            <a:spLocks noGrp="1"/>
          </p:cNvSpPr>
          <p:nvPr>
            <p:ph type="ctrTitle" hasCustomPrompt="1"/>
          </p:nvPr>
        </p:nvSpPr>
        <p:spPr>
          <a:xfrm>
            <a:off x="733425" y="2547426"/>
            <a:ext cx="7677150" cy="1470025"/>
          </a:xfrm>
        </p:spPr>
        <p:txBody>
          <a:bodyPr>
            <a:noAutofit/>
          </a:bodyPr>
          <a:lstStyle>
            <a:lvl1pPr algn="ctr">
              <a:defRPr sz="5500" b="1" i="0">
                <a:solidFill>
                  <a:srgbClr val="005551"/>
                </a:solidFill>
                <a:latin typeface="Arial"/>
                <a:cs typeface="Arial"/>
              </a:defRPr>
            </a:lvl1pPr>
          </a:lstStyle>
          <a:p>
            <a:r>
              <a:rPr lang="en-US" dirty="0"/>
              <a:t>Thank you!</a:t>
            </a:r>
          </a:p>
        </p:txBody>
      </p:sp>
    </p:spTree>
    <p:extLst>
      <p:ext uri="{BB962C8B-B14F-4D97-AF65-F5344CB8AC3E}">
        <p14:creationId xmlns:p14="http://schemas.microsoft.com/office/powerpoint/2010/main" val="25654554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Nodalu_slaids_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itle 1"/>
          <p:cNvSpPr>
            <a:spLocks noGrp="1"/>
          </p:cNvSpPr>
          <p:nvPr>
            <p:ph type="ctrTitle" hasCustomPrompt="1"/>
          </p:nvPr>
        </p:nvSpPr>
        <p:spPr>
          <a:xfrm>
            <a:off x="733425" y="2547426"/>
            <a:ext cx="7677150" cy="1470025"/>
          </a:xfrm>
        </p:spPr>
        <p:txBody>
          <a:bodyPr>
            <a:noAutofit/>
          </a:bodyPr>
          <a:lstStyle>
            <a:lvl1pPr algn="ctr">
              <a:defRPr sz="5500" b="1" i="0">
                <a:solidFill>
                  <a:srgbClr val="005551"/>
                </a:solidFill>
                <a:latin typeface="Arial"/>
                <a:cs typeface="Arial"/>
              </a:defRPr>
            </a:lvl1pPr>
          </a:lstStyle>
          <a:p>
            <a:r>
              <a:rPr lang="en-US" dirty="0"/>
              <a:t>Thank you!</a:t>
            </a:r>
          </a:p>
        </p:txBody>
      </p:sp>
    </p:spTree>
    <p:extLst>
      <p:ext uri="{BB962C8B-B14F-4D97-AF65-F5344CB8AC3E}">
        <p14:creationId xmlns:p14="http://schemas.microsoft.com/office/powerpoint/2010/main" val="3163333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ulslaids">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1" hasCustomPrompt="1"/>
          </p:nvPr>
        </p:nvSpPr>
        <p:spPr>
          <a:xfrm>
            <a:off x="655638" y="3314700"/>
            <a:ext cx="7964487" cy="495300"/>
          </a:xfrm>
        </p:spPr>
        <p:txBody>
          <a:bodyPr>
            <a:no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700">
                <a:solidFill>
                  <a:srgbClr val="005551"/>
                </a:solidFill>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lv-LV" sz="2700" dirty="0" err="1"/>
              <a:t>Text</a:t>
            </a:r>
            <a:r>
              <a:rPr lang="lv-LV" sz="2700" dirty="0"/>
              <a:t>, </a:t>
            </a:r>
            <a:r>
              <a:rPr lang="lv-LV" sz="2700" dirty="0" err="1"/>
              <a:t>text</a:t>
            </a:r>
            <a:r>
              <a:rPr lang="lv-LV" sz="2700" dirty="0"/>
              <a:t>, </a:t>
            </a:r>
            <a:r>
              <a:rPr lang="lv-LV" sz="2700" dirty="0" err="1"/>
              <a:t>text</a:t>
            </a:r>
            <a:endParaRPr lang="en-US" sz="2700" dirty="0"/>
          </a:p>
        </p:txBody>
      </p:sp>
      <p:sp>
        <p:nvSpPr>
          <p:cNvPr id="11" name="Text Placeholder 10"/>
          <p:cNvSpPr>
            <a:spLocks noGrp="1"/>
          </p:cNvSpPr>
          <p:nvPr>
            <p:ph type="body" sz="quarter" idx="14" hasCustomPrompt="1"/>
          </p:nvPr>
        </p:nvSpPr>
        <p:spPr>
          <a:xfrm>
            <a:off x="635000" y="4162425"/>
            <a:ext cx="7964487" cy="276225"/>
          </a:xfrm>
        </p:spPr>
        <p:txBody>
          <a:bodyPr>
            <a:noAutofit/>
          </a:bodyPr>
          <a:lstStyle>
            <a:lvl1pPr marL="0" indent="0" algn="l">
              <a:buNone/>
              <a:defRPr sz="1400" baseline="0">
                <a:solidFill>
                  <a:srgbClr val="005551"/>
                </a:solidFill>
              </a:defRPr>
            </a:lvl1pPr>
          </a:lstStyle>
          <a:p>
            <a:pPr lvl="0"/>
            <a:r>
              <a:rPr lang="lv-LV" dirty="0"/>
              <a:t>Vārds, uzvārds</a:t>
            </a:r>
          </a:p>
        </p:txBody>
      </p:sp>
      <p:sp>
        <p:nvSpPr>
          <p:cNvPr id="13" name="Text Placeholder 12"/>
          <p:cNvSpPr>
            <a:spLocks noGrp="1"/>
          </p:cNvSpPr>
          <p:nvPr>
            <p:ph type="body" sz="quarter" idx="15" hasCustomPrompt="1"/>
          </p:nvPr>
        </p:nvSpPr>
        <p:spPr>
          <a:xfrm>
            <a:off x="635000" y="4438650"/>
            <a:ext cx="7964487" cy="285750"/>
          </a:xfrm>
        </p:spPr>
        <p:txBody>
          <a:bodyPr>
            <a:noAutofit/>
          </a:bodyPr>
          <a:lstStyle>
            <a:lvl1pPr marL="0" indent="0" algn="l">
              <a:buNone/>
              <a:defRPr sz="1400">
                <a:solidFill>
                  <a:srgbClr val="005551"/>
                </a:solidFill>
              </a:defRPr>
            </a:lvl1pPr>
          </a:lstStyle>
          <a:p>
            <a:pPr lvl="0"/>
            <a:r>
              <a:rPr lang="lv-LV" sz="1400" dirty="0"/>
              <a:t>Amats</a:t>
            </a:r>
            <a:endParaRPr lang="lv-LV" dirty="0"/>
          </a:p>
        </p:txBody>
      </p:sp>
      <p:sp>
        <p:nvSpPr>
          <p:cNvPr id="15" name="Text Placeholder 14"/>
          <p:cNvSpPr>
            <a:spLocks noGrp="1"/>
          </p:cNvSpPr>
          <p:nvPr>
            <p:ph type="body" sz="quarter" idx="16" hasCustomPrompt="1"/>
          </p:nvPr>
        </p:nvSpPr>
        <p:spPr>
          <a:xfrm>
            <a:off x="655638" y="1362075"/>
            <a:ext cx="7964487" cy="1809750"/>
          </a:xfrm>
        </p:spPr>
        <p:txBody>
          <a:bodyPr>
            <a:normAutofit/>
          </a:bodyPr>
          <a:lstStyle>
            <a:lvl1pPr marL="0" indent="0" algn="l">
              <a:buNone/>
              <a:defRPr sz="5500" b="1" baseline="0">
                <a:solidFill>
                  <a:srgbClr val="005551"/>
                </a:solidFill>
              </a:defRPr>
            </a:lvl1pPr>
          </a:lstStyle>
          <a:p>
            <a:pPr lvl="0"/>
            <a:r>
              <a:rPr lang="lv-LV" dirty="0"/>
              <a:t>Prezentācijas nosaukums</a:t>
            </a:r>
          </a:p>
        </p:txBody>
      </p:sp>
      <p:sp>
        <p:nvSpPr>
          <p:cNvPr id="9" name="Text Placeholder 10"/>
          <p:cNvSpPr>
            <a:spLocks noGrp="1"/>
          </p:cNvSpPr>
          <p:nvPr>
            <p:ph type="body" sz="quarter" idx="17" hasCustomPrompt="1"/>
          </p:nvPr>
        </p:nvSpPr>
        <p:spPr>
          <a:xfrm>
            <a:off x="635000" y="5057775"/>
            <a:ext cx="7964487" cy="276225"/>
          </a:xfrm>
        </p:spPr>
        <p:txBody>
          <a:bodyPr>
            <a:noAutofit/>
          </a:bodyPr>
          <a:lstStyle>
            <a:lvl1pPr marL="0" indent="0" algn="l">
              <a:buNone/>
              <a:defRPr sz="1400" baseline="0">
                <a:solidFill>
                  <a:srgbClr val="005551"/>
                </a:solidFill>
              </a:defRPr>
            </a:lvl1pPr>
          </a:lstStyle>
          <a:p>
            <a:pPr lvl="0"/>
            <a:r>
              <a:rPr lang="lv-LV" dirty="0"/>
              <a:t>Datums</a:t>
            </a:r>
          </a:p>
        </p:txBody>
      </p:sp>
      <p:pic>
        <p:nvPicPr>
          <p:cNvPr id="8" name="Picture 7"/>
          <p:cNvPicPr>
            <a:picLocks noChangeAspect="1"/>
          </p:cNvPicPr>
          <p:nvPr userDrawn="1"/>
        </p:nvPicPr>
        <p:blipFill>
          <a:blip r:embed="rId3"/>
          <a:stretch>
            <a:fillRect/>
          </a:stretch>
        </p:blipFill>
        <p:spPr>
          <a:xfrm>
            <a:off x="7042195" y="5230794"/>
            <a:ext cx="1660159" cy="1174732"/>
          </a:xfrm>
          <a:prstGeom prst="rect">
            <a:avLst/>
          </a:prstGeom>
        </p:spPr>
      </p:pic>
    </p:spTree>
    <p:extLst>
      <p:ext uri="{BB962C8B-B14F-4D97-AF65-F5344CB8AC3E}">
        <p14:creationId xmlns:p14="http://schemas.microsoft.com/office/powerpoint/2010/main" val="21952674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saukum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80545" y="2883357"/>
            <a:ext cx="6400800" cy="1197576"/>
          </a:xfrm>
        </p:spPr>
        <p:txBody>
          <a:bodyPr anchor="ctr">
            <a:normAutofit/>
          </a:bodyPr>
          <a:lstStyle>
            <a:lvl1pPr marL="0" indent="0" algn="ctr">
              <a:buNone/>
              <a:defRPr sz="2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lv-LV" dirty="0"/>
              <a:t>Click to edit Master subtitle style</a:t>
            </a:r>
            <a:endParaRPr lang="en-US" dirty="0"/>
          </a:p>
        </p:txBody>
      </p:sp>
      <p:sp>
        <p:nvSpPr>
          <p:cNvPr id="15" name="Text Placeholder 14"/>
          <p:cNvSpPr>
            <a:spLocks noGrp="1"/>
          </p:cNvSpPr>
          <p:nvPr>
            <p:ph type="body" sz="quarter" idx="10"/>
          </p:nvPr>
        </p:nvSpPr>
        <p:spPr>
          <a:xfrm>
            <a:off x="1380545" y="4354823"/>
            <a:ext cx="6400800" cy="1341437"/>
          </a:xfrm>
        </p:spPr>
        <p:txBody>
          <a:bodyPr anchor="ctr">
            <a:normAutofit/>
          </a:bodyPr>
          <a:lstStyle>
            <a:lvl1pPr marL="0" indent="0" algn="ctr">
              <a:buNone/>
              <a:defRPr sz="1400">
                <a:solidFill>
                  <a:schemeClr val="accent4"/>
                </a:solidFill>
              </a:defRPr>
            </a:lvl1pPr>
            <a:lvl2pPr marL="457200" indent="0">
              <a:buNone/>
              <a:defRPr/>
            </a:lvl2pPr>
            <a:lvl3pPr marL="914400" indent="0">
              <a:buNone/>
              <a:defRPr/>
            </a:lvl3pPr>
            <a:lvl4pPr marL="1371600" indent="0">
              <a:buNone/>
              <a:defRPr/>
            </a:lvl4pPr>
            <a:lvl5pPr marL="1828800" indent="0">
              <a:buNone/>
              <a:defRPr/>
            </a:lvl5pPr>
          </a:lstStyle>
          <a:p>
            <a:pPr lvl="0"/>
            <a:r>
              <a:rPr lang="lv-LV" dirty="0"/>
              <a:t>Click to edit Master text styles</a:t>
            </a:r>
          </a:p>
        </p:txBody>
      </p:sp>
      <p:sp>
        <p:nvSpPr>
          <p:cNvPr id="17" name="Rectangle 16"/>
          <p:cNvSpPr/>
          <p:nvPr userDrawn="1"/>
        </p:nvSpPr>
        <p:spPr>
          <a:xfrm>
            <a:off x="2415898" y="2741101"/>
            <a:ext cx="4330095" cy="36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userDrawn="1"/>
        </p:nvCxnSpPr>
        <p:spPr>
          <a:xfrm>
            <a:off x="2810642" y="4238143"/>
            <a:ext cx="3540606" cy="0"/>
          </a:xfrm>
          <a:prstGeom prst="line">
            <a:avLst/>
          </a:prstGeom>
          <a:ln w="3175" cmpd="sng">
            <a:solidFill>
              <a:schemeClr val="accent1"/>
            </a:solidFill>
          </a:ln>
        </p:spPr>
        <p:style>
          <a:lnRef idx="1">
            <a:schemeClr val="dk1"/>
          </a:lnRef>
          <a:fillRef idx="0">
            <a:schemeClr val="dk1"/>
          </a:fillRef>
          <a:effectRef idx="0">
            <a:schemeClr val="dk1"/>
          </a:effectRef>
          <a:fontRef idx="minor">
            <a:schemeClr val="tx1"/>
          </a:fontRef>
        </p:style>
      </p:cxnSp>
      <p:sp>
        <p:nvSpPr>
          <p:cNvPr id="8" name="Slide Number Placeholder 6"/>
          <p:cNvSpPr>
            <a:spLocks noGrp="1"/>
          </p:cNvSpPr>
          <p:nvPr>
            <p:ph type="sldNum" sz="quarter" idx="4"/>
          </p:nvPr>
        </p:nvSpPr>
        <p:spPr>
          <a:xfrm>
            <a:off x="457199" y="6272742"/>
            <a:ext cx="2472267" cy="365125"/>
          </a:xfrm>
          <a:prstGeom prst="rect">
            <a:avLst/>
          </a:prstGeom>
        </p:spPr>
        <p:txBody>
          <a:bodyPr/>
          <a:lstStyle>
            <a:lvl1pPr algn="l">
              <a:defRPr sz="1200">
                <a:solidFill>
                  <a:srgbClr val="A6A6A6"/>
                </a:solidFill>
                <a:latin typeface="Arial"/>
                <a:cs typeface="Arial"/>
              </a:defRPr>
            </a:lvl1pPr>
          </a:lstStyle>
          <a:p>
            <a:r>
              <a:rPr lang="en-US" dirty="0"/>
              <a:t>Riga Technical University</a:t>
            </a:r>
          </a:p>
        </p:txBody>
      </p:sp>
      <p:sp>
        <p:nvSpPr>
          <p:cNvPr id="10" name="Title 9"/>
          <p:cNvSpPr>
            <a:spLocks noGrp="1"/>
          </p:cNvSpPr>
          <p:nvPr>
            <p:ph type="title"/>
          </p:nvPr>
        </p:nvSpPr>
        <p:spPr>
          <a:xfrm>
            <a:off x="448736" y="1420280"/>
            <a:ext cx="8229600" cy="1143000"/>
          </a:xfrm>
        </p:spPr>
        <p:txBody>
          <a:bodyPr/>
          <a:lstStyle>
            <a:lvl1pPr algn="ctr">
              <a:defRPr/>
            </a:lvl1pPr>
          </a:lstStyle>
          <a:p>
            <a:r>
              <a:rPr lang="lv-LV" dirty="0"/>
              <a:t>Click to edit Master title style</a:t>
            </a:r>
            <a:endParaRPr lang="en-US" dirty="0"/>
          </a:p>
        </p:txBody>
      </p:sp>
    </p:spTree>
    <p:extLst>
      <p:ext uri="{BB962C8B-B14F-4D97-AF65-F5344CB8AC3E}">
        <p14:creationId xmlns:p14="http://schemas.microsoft.com/office/powerpoint/2010/main" val="3314672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Content Placeholder 2"/>
          <p:cNvSpPr>
            <a:spLocks noGrp="1"/>
          </p:cNvSpPr>
          <p:nvPr>
            <p:ph idx="1"/>
          </p:nvPr>
        </p:nvSpPr>
        <p:spPr>
          <a:xfrm>
            <a:off x="457200" y="1453931"/>
            <a:ext cx="8229600" cy="2789129"/>
          </a:xfrm>
        </p:spPr>
        <p:txBody>
          <a:bodyPr/>
          <a:lstStyle>
            <a:lvl1pPr marL="342900" indent="-342900">
              <a:buFont typeface="Wingdings" charset="2"/>
              <a:buChar char="§"/>
              <a:defRPr sz="2000">
                <a:solidFill>
                  <a:schemeClr val="accent1"/>
                </a:solidFill>
              </a:defRPr>
            </a:lvl1pPr>
            <a:lvl2pPr>
              <a:defRPr sz="1800">
                <a:solidFill>
                  <a:schemeClr val="accent1"/>
                </a:solidFill>
              </a:defRPr>
            </a:lvl2pPr>
            <a:lvl3pPr marL="1143000" indent="-228600">
              <a:buSzPct val="75000"/>
              <a:buFont typeface="Wingdings" charset="2"/>
              <a:buChar char="§"/>
              <a:defRPr sz="1400">
                <a:solidFill>
                  <a:schemeClr val="accent1"/>
                </a:solidFill>
              </a:defRPr>
            </a:lvl3pPr>
            <a:lvl4pPr>
              <a:buSzPct val="75000"/>
              <a:defRPr sz="1400">
                <a:solidFill>
                  <a:schemeClr val="accent1"/>
                </a:solidFill>
              </a:defRPr>
            </a:lvl4pPr>
            <a:lvl5pPr marL="2114550" indent="-285750">
              <a:buSzPct val="50000"/>
              <a:buFont typeface="Wingdings" charset="2"/>
              <a:buChar char="§"/>
              <a:defRPr sz="1400">
                <a:solidFill>
                  <a:schemeClr val="accent1"/>
                </a:solidFill>
              </a:defRPr>
            </a:lvl5pPr>
          </a:lstStyle>
          <a:p>
            <a:pPr lvl="0"/>
            <a:r>
              <a:rPr lang="lv-LV" dirty="0"/>
              <a:t>Click to edit Master text styles</a:t>
            </a:r>
          </a:p>
          <a:p>
            <a:pPr lvl="1"/>
            <a:r>
              <a:rPr lang="lv-LV" dirty="0"/>
              <a:t>Second level</a:t>
            </a:r>
          </a:p>
          <a:p>
            <a:pPr lvl="2"/>
            <a:r>
              <a:rPr lang="lv-LV" dirty="0"/>
              <a:t>Third level</a:t>
            </a:r>
          </a:p>
          <a:p>
            <a:pPr lvl="3"/>
            <a:r>
              <a:rPr lang="lv-LV" dirty="0"/>
              <a:t>Fourth level</a:t>
            </a:r>
          </a:p>
          <a:p>
            <a:pPr lvl="4"/>
            <a:r>
              <a:rPr lang="lv-LV" dirty="0"/>
              <a:t>Fifth level</a:t>
            </a:r>
            <a:endParaRPr lang="en-US" dirty="0"/>
          </a:p>
        </p:txBody>
      </p:sp>
      <p:sp>
        <p:nvSpPr>
          <p:cNvPr id="9" name="TextBox 8"/>
          <p:cNvSpPr txBox="1"/>
          <p:nvPr/>
        </p:nvSpPr>
        <p:spPr>
          <a:xfrm>
            <a:off x="9967310" y="1611586"/>
            <a:ext cx="184666" cy="369332"/>
          </a:xfrm>
          <a:prstGeom prst="rect">
            <a:avLst/>
          </a:prstGeom>
          <a:noFill/>
        </p:spPr>
        <p:txBody>
          <a:bodyPr wrap="none" rtlCol="0">
            <a:spAutoFit/>
          </a:bodyPr>
          <a:lstStyle/>
          <a:p>
            <a:endParaRPr lang="en-US" dirty="0"/>
          </a:p>
        </p:txBody>
      </p:sp>
      <p:sp>
        <p:nvSpPr>
          <p:cNvPr id="12" name="TextBox 11"/>
          <p:cNvSpPr txBox="1"/>
          <p:nvPr/>
        </p:nvSpPr>
        <p:spPr>
          <a:xfrm>
            <a:off x="9967310" y="1611586"/>
            <a:ext cx="184666" cy="369332"/>
          </a:xfrm>
          <a:prstGeom prst="rect">
            <a:avLst/>
          </a:prstGeom>
          <a:noFill/>
        </p:spPr>
        <p:txBody>
          <a:bodyPr wrap="none" rtlCol="0">
            <a:spAutoFit/>
          </a:bodyPr>
          <a:lstStyle/>
          <a:p>
            <a:endParaRPr lang="en-US" dirty="0"/>
          </a:p>
        </p:txBody>
      </p:sp>
      <p:sp>
        <p:nvSpPr>
          <p:cNvPr id="13" name="TextBox 12"/>
          <p:cNvSpPr txBox="1"/>
          <p:nvPr userDrawn="1"/>
        </p:nvSpPr>
        <p:spPr>
          <a:xfrm>
            <a:off x="9967310" y="1611586"/>
            <a:ext cx="184666" cy="369332"/>
          </a:xfrm>
          <a:prstGeom prst="rect">
            <a:avLst/>
          </a:prstGeom>
          <a:noFill/>
        </p:spPr>
        <p:txBody>
          <a:bodyPr wrap="none" rtlCol="0">
            <a:spAutoFit/>
          </a:bodyPr>
          <a:lstStyle/>
          <a:p>
            <a:endParaRPr lang="en-US" dirty="0"/>
          </a:p>
        </p:txBody>
      </p:sp>
      <p:sp>
        <p:nvSpPr>
          <p:cNvPr id="2" name="Title 1"/>
          <p:cNvSpPr>
            <a:spLocks noGrp="1"/>
          </p:cNvSpPr>
          <p:nvPr>
            <p:ph type="title"/>
          </p:nvPr>
        </p:nvSpPr>
        <p:spPr>
          <a:xfrm>
            <a:off x="457200" y="363964"/>
            <a:ext cx="8229600" cy="770685"/>
          </a:xfrm>
        </p:spPr>
        <p:txBody>
          <a:bodyPr anchor="t">
            <a:noAutofit/>
          </a:bodyPr>
          <a:lstStyle>
            <a:lvl1pPr algn="l">
              <a:defRPr sz="4400" b="1" i="0">
                <a:solidFill>
                  <a:schemeClr val="accent1"/>
                </a:solidFill>
                <a:latin typeface="Arial"/>
                <a:cs typeface="Arial"/>
              </a:defRPr>
            </a:lvl1pPr>
          </a:lstStyle>
          <a:p>
            <a:r>
              <a:rPr lang="lv-LV" dirty="0"/>
              <a:t>Click to edit Master title style</a:t>
            </a:r>
            <a:endParaRPr lang="en-US" dirty="0"/>
          </a:p>
        </p:txBody>
      </p:sp>
      <p:sp>
        <p:nvSpPr>
          <p:cNvPr id="10" name="Slide Number Placeholder 6"/>
          <p:cNvSpPr>
            <a:spLocks noGrp="1"/>
          </p:cNvSpPr>
          <p:nvPr>
            <p:ph type="sldNum" sz="quarter" idx="4"/>
          </p:nvPr>
        </p:nvSpPr>
        <p:spPr>
          <a:xfrm>
            <a:off x="457199" y="6272742"/>
            <a:ext cx="2472267" cy="365125"/>
          </a:xfrm>
          <a:prstGeom prst="rect">
            <a:avLst/>
          </a:prstGeom>
        </p:spPr>
        <p:txBody>
          <a:bodyPr/>
          <a:lstStyle>
            <a:lvl1pPr algn="l">
              <a:defRPr sz="1200">
                <a:solidFill>
                  <a:srgbClr val="A6A6A6"/>
                </a:solidFill>
                <a:latin typeface="Arial"/>
                <a:cs typeface="Arial"/>
              </a:defRPr>
            </a:lvl1pPr>
          </a:lstStyle>
          <a:p>
            <a:r>
              <a:rPr lang="en-US" dirty="0"/>
              <a:t>Riga Technical University</a:t>
            </a:r>
          </a:p>
        </p:txBody>
      </p:sp>
      <p:sp>
        <p:nvSpPr>
          <p:cNvPr id="11" name="Date Placeholder 3"/>
          <p:cNvSpPr>
            <a:spLocks noGrp="1"/>
          </p:cNvSpPr>
          <p:nvPr>
            <p:ph type="dt" sz="half" idx="2"/>
          </p:nvPr>
        </p:nvSpPr>
        <p:spPr>
          <a:xfrm>
            <a:off x="5977467" y="6272742"/>
            <a:ext cx="2133600" cy="365125"/>
          </a:xfrm>
          <a:prstGeom prst="rect">
            <a:avLst/>
          </a:prstGeom>
        </p:spPr>
        <p:txBody>
          <a:bodyPr vert="horz" lIns="91440" tIns="45720" rIns="91440" bIns="45720" rtlCol="0" anchor="ctr"/>
          <a:lstStyle>
            <a:lvl1pPr algn="l">
              <a:defRPr sz="1200">
                <a:solidFill>
                  <a:srgbClr val="A6A6A6"/>
                </a:solidFill>
              </a:defRPr>
            </a:lvl1pPr>
          </a:lstStyle>
          <a:p>
            <a:endParaRPr lang="en-US" dirty="0"/>
          </a:p>
        </p:txBody>
      </p:sp>
      <p:sp>
        <p:nvSpPr>
          <p:cNvPr id="14" name="Slide Number Placeholder 6"/>
          <p:cNvSpPr txBox="1">
            <a:spLocks/>
          </p:cNvSpPr>
          <p:nvPr userDrawn="1"/>
        </p:nvSpPr>
        <p:spPr>
          <a:xfrm>
            <a:off x="8204200" y="6272742"/>
            <a:ext cx="482600" cy="365125"/>
          </a:xfrm>
          <a:prstGeom prst="rect">
            <a:avLst/>
          </a:prstGeom>
        </p:spPr>
        <p:txBody>
          <a:bodyPr/>
          <a:lstStyle>
            <a:defPPr>
              <a:defRPr lang="en-US"/>
            </a:defPPr>
            <a:lvl1pPr marL="0" algn="l" defTabSz="457200" rtl="0" eaLnBrk="1" latinLnBrk="0" hangingPunct="1">
              <a:defRPr sz="1200" kern="1200">
                <a:solidFill>
                  <a:srgbClr val="102050"/>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EF746A6-E283-484D-A747-262174EE73C9}" type="slidenum">
              <a:rPr lang="en-US" smtClean="0">
                <a:solidFill>
                  <a:srgbClr val="A6A6A6"/>
                </a:solidFill>
              </a:rPr>
              <a:pPr/>
              <a:t>‹#›</a:t>
            </a:fld>
            <a:endParaRPr lang="en-US" dirty="0">
              <a:solidFill>
                <a:srgbClr val="A6A6A6"/>
              </a:solidFill>
            </a:endParaRPr>
          </a:p>
        </p:txBody>
      </p:sp>
    </p:spTree>
    <p:extLst>
      <p:ext uri="{BB962C8B-B14F-4D97-AF65-F5344CB8AC3E}">
        <p14:creationId xmlns:p14="http://schemas.microsoft.com/office/powerpoint/2010/main" val="19460142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dalu_slaids_1">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itle 1"/>
          <p:cNvSpPr>
            <a:spLocks noGrp="1"/>
          </p:cNvSpPr>
          <p:nvPr>
            <p:ph type="ctrTitle" hasCustomPrompt="1"/>
          </p:nvPr>
        </p:nvSpPr>
        <p:spPr>
          <a:xfrm>
            <a:off x="685800" y="2547426"/>
            <a:ext cx="7677150" cy="1470025"/>
          </a:xfrm>
        </p:spPr>
        <p:txBody>
          <a:bodyPr>
            <a:noAutofit/>
          </a:bodyPr>
          <a:lstStyle>
            <a:lvl1pPr algn="l">
              <a:defRPr sz="5500" b="1" i="0">
                <a:solidFill>
                  <a:srgbClr val="005551"/>
                </a:solidFill>
                <a:latin typeface="Arial"/>
                <a:cs typeface="Arial"/>
              </a:defRPr>
            </a:lvl1pPr>
          </a:lstStyle>
          <a:p>
            <a:r>
              <a:rPr lang="en-US" dirty="0"/>
              <a:t>Title</a:t>
            </a:r>
          </a:p>
        </p:txBody>
      </p:sp>
    </p:spTree>
    <p:extLst>
      <p:ext uri="{BB962C8B-B14F-4D97-AF65-F5344CB8AC3E}">
        <p14:creationId xmlns:p14="http://schemas.microsoft.com/office/powerpoint/2010/main" val="1849667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61948"/>
            <a:ext cx="8229600" cy="772587"/>
          </a:xfrm>
        </p:spPr>
        <p:txBody>
          <a:bodyPr/>
          <a:lstStyle/>
          <a:p>
            <a:r>
              <a:rPr lang="lv-LV" dirty="0"/>
              <a:t>Click to edit Master title style</a:t>
            </a:r>
            <a:endParaRPr lang="en-US" dirty="0"/>
          </a:p>
        </p:txBody>
      </p:sp>
      <p:sp>
        <p:nvSpPr>
          <p:cNvPr id="3" name="Slide Number Placeholder 2"/>
          <p:cNvSpPr>
            <a:spLocks noGrp="1"/>
          </p:cNvSpPr>
          <p:nvPr>
            <p:ph type="sldNum" sz="quarter" idx="10"/>
          </p:nvPr>
        </p:nvSpPr>
        <p:spPr/>
        <p:txBody>
          <a:bodyPr/>
          <a:lstStyle/>
          <a:p>
            <a:r>
              <a:rPr lang="en-US" dirty="0"/>
              <a:t>Riga Technical University</a:t>
            </a:r>
          </a:p>
        </p:txBody>
      </p:sp>
      <p:sp>
        <p:nvSpPr>
          <p:cNvPr id="4" name="Date Placeholder 3"/>
          <p:cNvSpPr>
            <a:spLocks noGrp="1"/>
          </p:cNvSpPr>
          <p:nvPr>
            <p:ph type="dt" sz="half" idx="11"/>
          </p:nvPr>
        </p:nvSpPr>
        <p:spPr/>
        <p:txBody>
          <a:bodyPr/>
          <a:lstStyle/>
          <a:p>
            <a:endParaRPr lang="en-US" dirty="0"/>
          </a:p>
        </p:txBody>
      </p:sp>
      <p:sp>
        <p:nvSpPr>
          <p:cNvPr id="5" name="Content Placeholder 2"/>
          <p:cNvSpPr>
            <a:spLocks noGrp="1"/>
          </p:cNvSpPr>
          <p:nvPr>
            <p:ph idx="1"/>
          </p:nvPr>
        </p:nvSpPr>
        <p:spPr>
          <a:xfrm>
            <a:off x="457200" y="1453931"/>
            <a:ext cx="8229600" cy="2789129"/>
          </a:xfrm>
        </p:spPr>
        <p:txBody>
          <a:bodyPr/>
          <a:lstStyle>
            <a:lvl1pPr marL="342900" indent="-342900">
              <a:buFont typeface="Wingdings" charset="2"/>
              <a:buChar char="§"/>
              <a:defRPr sz="2000">
                <a:solidFill>
                  <a:schemeClr val="accent1"/>
                </a:solidFill>
              </a:defRPr>
            </a:lvl1pPr>
            <a:lvl2pPr>
              <a:defRPr sz="1800">
                <a:solidFill>
                  <a:schemeClr val="accent1"/>
                </a:solidFill>
              </a:defRPr>
            </a:lvl2pPr>
            <a:lvl3pPr marL="1143000" indent="-228600">
              <a:buSzPct val="75000"/>
              <a:buFont typeface="Wingdings" charset="2"/>
              <a:buChar char="§"/>
              <a:defRPr sz="1400">
                <a:solidFill>
                  <a:schemeClr val="accent1"/>
                </a:solidFill>
              </a:defRPr>
            </a:lvl3pPr>
            <a:lvl4pPr>
              <a:buSzPct val="75000"/>
              <a:defRPr sz="1400">
                <a:solidFill>
                  <a:schemeClr val="accent1"/>
                </a:solidFill>
              </a:defRPr>
            </a:lvl4pPr>
            <a:lvl5pPr marL="2114550" indent="-285750">
              <a:buSzPct val="50000"/>
              <a:buFont typeface="Wingdings" charset="2"/>
              <a:buChar char="§"/>
              <a:defRPr sz="1400">
                <a:solidFill>
                  <a:schemeClr val="accent1"/>
                </a:solidFill>
              </a:defRPr>
            </a:lvl5pPr>
          </a:lstStyle>
          <a:p>
            <a:pPr lvl="0"/>
            <a:r>
              <a:rPr lang="lv-LV" dirty="0"/>
              <a:t>Click to edit Master text styles</a:t>
            </a:r>
          </a:p>
          <a:p>
            <a:pPr lvl="1"/>
            <a:r>
              <a:rPr lang="lv-LV" dirty="0"/>
              <a:t>Second level</a:t>
            </a:r>
          </a:p>
          <a:p>
            <a:pPr lvl="2"/>
            <a:r>
              <a:rPr lang="lv-LV" dirty="0"/>
              <a:t>Third level</a:t>
            </a:r>
          </a:p>
          <a:p>
            <a:pPr lvl="3"/>
            <a:r>
              <a:rPr lang="lv-LV" dirty="0"/>
              <a:t>Fourth level</a:t>
            </a:r>
          </a:p>
          <a:p>
            <a:pPr lvl="4"/>
            <a:r>
              <a:rPr lang="lv-LV" dirty="0"/>
              <a:t>Fifth level</a:t>
            </a:r>
            <a:endParaRPr lang="en-US" dirty="0"/>
          </a:p>
        </p:txBody>
      </p:sp>
    </p:spTree>
    <p:extLst>
      <p:ext uri="{BB962C8B-B14F-4D97-AF65-F5344CB8AC3E}">
        <p14:creationId xmlns:p14="http://schemas.microsoft.com/office/powerpoint/2010/main" val="370919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361948"/>
            <a:ext cx="8229600" cy="772587"/>
          </a:xfrm>
        </p:spPr>
        <p:txBody>
          <a:bodyPr/>
          <a:lstStyle/>
          <a:p>
            <a:r>
              <a:rPr lang="lv-LV" dirty="0"/>
              <a:t>Click to edit Master title style</a:t>
            </a:r>
            <a:endParaRPr lang="en-US" dirty="0"/>
          </a:p>
        </p:txBody>
      </p:sp>
      <p:sp>
        <p:nvSpPr>
          <p:cNvPr id="3" name="Slide Number Placeholder 2"/>
          <p:cNvSpPr>
            <a:spLocks noGrp="1"/>
          </p:cNvSpPr>
          <p:nvPr>
            <p:ph type="sldNum" sz="quarter" idx="10"/>
          </p:nvPr>
        </p:nvSpPr>
        <p:spPr/>
        <p:txBody>
          <a:bodyPr/>
          <a:lstStyle>
            <a:lvl1pPr>
              <a:defRPr/>
            </a:lvl1pPr>
          </a:lstStyle>
          <a:p>
            <a:r>
              <a:rPr lang="en-US" dirty="0"/>
              <a:t>Riga Technical University</a:t>
            </a:r>
          </a:p>
        </p:txBody>
      </p:sp>
      <p:sp>
        <p:nvSpPr>
          <p:cNvPr id="4" name="Date Placeholder 3"/>
          <p:cNvSpPr>
            <a:spLocks noGrp="1"/>
          </p:cNvSpPr>
          <p:nvPr>
            <p:ph type="dt" sz="half" idx="11"/>
          </p:nvPr>
        </p:nvSpPr>
        <p:spPr/>
        <p:txBody>
          <a:bodyPr/>
          <a:lstStyle/>
          <a:p>
            <a:endParaRPr lang="en-US" dirty="0"/>
          </a:p>
        </p:txBody>
      </p:sp>
      <p:sp>
        <p:nvSpPr>
          <p:cNvPr id="5" name="Content Placeholder 2"/>
          <p:cNvSpPr>
            <a:spLocks noGrp="1"/>
          </p:cNvSpPr>
          <p:nvPr>
            <p:ph idx="1"/>
          </p:nvPr>
        </p:nvSpPr>
        <p:spPr>
          <a:xfrm>
            <a:off x="457200" y="1453931"/>
            <a:ext cx="8229600" cy="2789129"/>
          </a:xfrm>
        </p:spPr>
        <p:txBody>
          <a:bodyPr/>
          <a:lstStyle>
            <a:lvl1pPr marL="342900" indent="-342900">
              <a:buFont typeface="Wingdings" charset="2"/>
              <a:buChar char="§"/>
              <a:defRPr sz="2000">
                <a:solidFill>
                  <a:schemeClr val="accent1"/>
                </a:solidFill>
              </a:defRPr>
            </a:lvl1pPr>
            <a:lvl2pPr>
              <a:defRPr sz="1800">
                <a:solidFill>
                  <a:schemeClr val="accent1"/>
                </a:solidFill>
              </a:defRPr>
            </a:lvl2pPr>
            <a:lvl3pPr marL="1143000" indent="-228600">
              <a:buSzPct val="75000"/>
              <a:buFont typeface="Wingdings" charset="2"/>
              <a:buChar char="§"/>
              <a:defRPr sz="1400">
                <a:solidFill>
                  <a:schemeClr val="accent1"/>
                </a:solidFill>
              </a:defRPr>
            </a:lvl3pPr>
            <a:lvl4pPr>
              <a:buSzPct val="75000"/>
              <a:defRPr sz="1400">
                <a:solidFill>
                  <a:schemeClr val="accent1"/>
                </a:solidFill>
              </a:defRPr>
            </a:lvl4pPr>
            <a:lvl5pPr marL="2114550" indent="-285750">
              <a:buSzPct val="50000"/>
              <a:buFont typeface="Wingdings" charset="2"/>
              <a:buChar char="§"/>
              <a:defRPr sz="1400">
                <a:solidFill>
                  <a:schemeClr val="accent1"/>
                </a:solidFill>
              </a:defRPr>
            </a:lvl5pPr>
          </a:lstStyle>
          <a:p>
            <a:pPr lvl="0"/>
            <a:r>
              <a:rPr lang="lv-LV" dirty="0"/>
              <a:t>Click to edit Master text styles</a:t>
            </a:r>
          </a:p>
          <a:p>
            <a:pPr lvl="1"/>
            <a:r>
              <a:rPr lang="lv-LV" dirty="0"/>
              <a:t>Second level</a:t>
            </a:r>
          </a:p>
          <a:p>
            <a:pPr lvl="2"/>
            <a:r>
              <a:rPr lang="lv-LV" dirty="0"/>
              <a:t>Third level</a:t>
            </a:r>
          </a:p>
          <a:p>
            <a:pPr lvl="3"/>
            <a:r>
              <a:rPr lang="lv-LV" dirty="0"/>
              <a:t>Fourth level</a:t>
            </a:r>
          </a:p>
          <a:p>
            <a:pPr lvl="4"/>
            <a:r>
              <a:rPr lang="lv-LV" dirty="0"/>
              <a:t>Fifth level</a:t>
            </a:r>
            <a:endParaRPr lang="en-US" dirty="0"/>
          </a:p>
        </p:txBody>
      </p:sp>
    </p:spTree>
    <p:extLst>
      <p:ext uri="{BB962C8B-B14F-4D97-AF65-F5344CB8AC3E}">
        <p14:creationId xmlns:p14="http://schemas.microsoft.com/office/powerpoint/2010/main" val="1456226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lstStyle>
            <a:lvl1pPr marL="342900" indent="-342900">
              <a:buFont typeface="Wingdings" charset="2"/>
              <a:buChar char="§"/>
              <a:defRPr sz="1800">
                <a:solidFill>
                  <a:srgbClr val="005551"/>
                </a:solidFill>
              </a:defRPr>
            </a:lvl1pPr>
            <a:lvl2pPr>
              <a:defRPr sz="1800">
                <a:solidFill>
                  <a:srgbClr val="005551"/>
                </a:solidFill>
              </a:defRPr>
            </a:lvl2pPr>
            <a:lvl3pPr marL="1143000" indent="-228600">
              <a:buSzPct val="75000"/>
              <a:buFont typeface="Wingdings" charset="2"/>
              <a:buChar char="§"/>
              <a:defRPr sz="1400">
                <a:solidFill>
                  <a:srgbClr val="005551"/>
                </a:solidFill>
              </a:defRPr>
            </a:lvl3pPr>
            <a:lvl4pPr>
              <a:buSzPct val="75000"/>
              <a:defRPr sz="1400">
                <a:solidFill>
                  <a:srgbClr val="005551"/>
                </a:solidFill>
              </a:defRPr>
            </a:lvl4pPr>
            <a:lvl5pPr marL="2057400" indent="-228600">
              <a:buSzPct val="50000"/>
              <a:buFont typeface="Wingdings" charset="2"/>
              <a:buChar char="§"/>
              <a:defRPr sz="1400">
                <a:solidFill>
                  <a:srgbClr val="005551"/>
                </a:solidFill>
              </a:defRPr>
            </a:lvl5pPr>
            <a:lvl6pPr>
              <a:defRPr sz="1800"/>
            </a:lvl6pPr>
            <a:lvl7pPr>
              <a:defRPr sz="1800"/>
            </a:lvl7pPr>
            <a:lvl8pPr>
              <a:defRPr sz="1800"/>
            </a:lvl8pPr>
            <a:lvl9pPr>
              <a:defRPr sz="1800"/>
            </a:lvl9pPr>
          </a:lstStyle>
          <a:p>
            <a:pPr lvl="0"/>
            <a:r>
              <a:rPr lang="lv-LV" dirty="0"/>
              <a:t>Click to edit Master text styles</a:t>
            </a:r>
          </a:p>
          <a:p>
            <a:pPr lvl="1"/>
            <a:r>
              <a:rPr lang="lv-LV" dirty="0"/>
              <a:t>Second level</a:t>
            </a:r>
          </a:p>
          <a:p>
            <a:pPr lvl="2"/>
            <a:r>
              <a:rPr lang="lv-LV" dirty="0"/>
              <a:t>Third level</a:t>
            </a:r>
          </a:p>
          <a:p>
            <a:pPr lvl="3"/>
            <a:r>
              <a:rPr lang="lv-LV" dirty="0"/>
              <a:t>Fourth level</a:t>
            </a:r>
          </a:p>
          <a:p>
            <a:pPr lvl="4"/>
            <a:r>
              <a:rPr lang="lv-LV" dirty="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marL="342900" indent="-342900">
              <a:buFont typeface="Wingdings" charset="2"/>
              <a:buChar char="§"/>
              <a:defRPr sz="1800">
                <a:solidFill>
                  <a:srgbClr val="005551"/>
                </a:solidFill>
              </a:defRPr>
            </a:lvl1pPr>
            <a:lvl2pPr>
              <a:defRPr sz="1800">
                <a:solidFill>
                  <a:srgbClr val="005551"/>
                </a:solidFill>
              </a:defRPr>
            </a:lvl2pPr>
            <a:lvl3pPr marL="1143000" indent="-228600">
              <a:buSzPct val="75000"/>
              <a:buFont typeface="Wingdings" charset="2"/>
              <a:buChar char="§"/>
              <a:defRPr sz="1400">
                <a:solidFill>
                  <a:srgbClr val="005551"/>
                </a:solidFill>
              </a:defRPr>
            </a:lvl3pPr>
            <a:lvl4pPr>
              <a:buSzPct val="75000"/>
              <a:defRPr sz="1400">
                <a:solidFill>
                  <a:srgbClr val="005551"/>
                </a:solidFill>
              </a:defRPr>
            </a:lvl4pPr>
            <a:lvl5pPr marL="2057400" indent="-228600">
              <a:buSzPct val="50000"/>
              <a:buFont typeface="Wingdings" charset="2"/>
              <a:buChar char="§"/>
              <a:defRPr sz="1400">
                <a:solidFill>
                  <a:srgbClr val="005551"/>
                </a:solidFill>
              </a:defRPr>
            </a:lvl5pPr>
            <a:lvl6pPr>
              <a:defRPr sz="1800"/>
            </a:lvl6pPr>
            <a:lvl7pPr>
              <a:defRPr sz="1800"/>
            </a:lvl7pPr>
            <a:lvl8pPr>
              <a:defRPr sz="1800"/>
            </a:lvl8pPr>
            <a:lvl9pPr>
              <a:defRPr sz="1800"/>
            </a:lvl9pPr>
          </a:lstStyle>
          <a:p>
            <a:pPr lvl="0"/>
            <a:r>
              <a:rPr lang="lv-LV" dirty="0"/>
              <a:t>Click to edit Master text styles</a:t>
            </a:r>
          </a:p>
          <a:p>
            <a:pPr lvl="1"/>
            <a:r>
              <a:rPr lang="lv-LV" dirty="0"/>
              <a:t>Second level</a:t>
            </a:r>
          </a:p>
          <a:p>
            <a:pPr lvl="2"/>
            <a:r>
              <a:rPr lang="lv-LV" dirty="0"/>
              <a:t>Third level</a:t>
            </a:r>
          </a:p>
          <a:p>
            <a:pPr lvl="3"/>
            <a:r>
              <a:rPr lang="lv-LV" dirty="0"/>
              <a:t>Fourth level</a:t>
            </a:r>
          </a:p>
          <a:p>
            <a:pPr lvl="4"/>
            <a:r>
              <a:rPr lang="lv-LV" dirty="0"/>
              <a:t>Fifth level</a:t>
            </a:r>
            <a:endParaRPr lang="en-US" dirty="0"/>
          </a:p>
        </p:txBody>
      </p:sp>
      <p:sp>
        <p:nvSpPr>
          <p:cNvPr id="8" name="Slide Number Placeholder 6"/>
          <p:cNvSpPr>
            <a:spLocks noGrp="1"/>
          </p:cNvSpPr>
          <p:nvPr>
            <p:ph type="sldNum" sz="quarter" idx="4"/>
          </p:nvPr>
        </p:nvSpPr>
        <p:spPr>
          <a:xfrm>
            <a:off x="457199" y="6272742"/>
            <a:ext cx="2472267" cy="365125"/>
          </a:xfrm>
          <a:prstGeom prst="rect">
            <a:avLst/>
          </a:prstGeom>
        </p:spPr>
        <p:txBody>
          <a:bodyPr/>
          <a:lstStyle>
            <a:lvl1pPr algn="l">
              <a:defRPr sz="1200">
                <a:solidFill>
                  <a:srgbClr val="A6A6A6"/>
                </a:solidFill>
                <a:latin typeface="Arial"/>
                <a:cs typeface="Arial"/>
              </a:defRPr>
            </a:lvl1pPr>
          </a:lstStyle>
          <a:p>
            <a:r>
              <a:rPr lang="en-US" dirty="0"/>
              <a:t>Riga Technical University</a:t>
            </a:r>
          </a:p>
        </p:txBody>
      </p:sp>
      <p:sp>
        <p:nvSpPr>
          <p:cNvPr id="9" name="Date Placeholder 3"/>
          <p:cNvSpPr>
            <a:spLocks noGrp="1"/>
          </p:cNvSpPr>
          <p:nvPr>
            <p:ph type="dt" sz="half" idx="10"/>
          </p:nvPr>
        </p:nvSpPr>
        <p:spPr>
          <a:xfrm>
            <a:off x="5977467" y="6272742"/>
            <a:ext cx="2133600" cy="365125"/>
          </a:xfrm>
          <a:prstGeom prst="rect">
            <a:avLst/>
          </a:prstGeom>
        </p:spPr>
        <p:txBody>
          <a:bodyPr vert="horz" lIns="91440" tIns="45720" rIns="91440" bIns="45720" rtlCol="0" anchor="ctr"/>
          <a:lstStyle>
            <a:lvl1pPr algn="l">
              <a:defRPr sz="1200">
                <a:solidFill>
                  <a:srgbClr val="A6A6A6"/>
                </a:solidFill>
              </a:defRPr>
            </a:lvl1pPr>
          </a:lstStyle>
          <a:p>
            <a:endParaRPr lang="en-US" dirty="0"/>
          </a:p>
        </p:txBody>
      </p:sp>
      <p:sp>
        <p:nvSpPr>
          <p:cNvPr id="5" name="Text Placeholder 4"/>
          <p:cNvSpPr>
            <a:spLocks noGrp="1"/>
          </p:cNvSpPr>
          <p:nvPr>
            <p:ph type="body" sz="quarter" idx="11"/>
          </p:nvPr>
        </p:nvSpPr>
        <p:spPr>
          <a:xfrm>
            <a:off x="457200" y="419100"/>
            <a:ext cx="8229600" cy="990600"/>
          </a:xfrm>
        </p:spPr>
        <p:txBody>
          <a:bodyPr>
            <a:normAutofit/>
          </a:bodyPr>
          <a:lstStyle>
            <a:lvl1pPr marL="0" indent="0">
              <a:buNone/>
              <a:defRPr sz="4400" b="1">
                <a:solidFill>
                  <a:srgbClr val="005551"/>
                </a:solidFill>
              </a:defRPr>
            </a:lvl1pPr>
          </a:lstStyle>
          <a:p>
            <a:pPr lvl="0"/>
            <a:endParaRPr lang="lv-LV" dirty="0"/>
          </a:p>
        </p:txBody>
      </p:sp>
    </p:spTree>
    <p:extLst>
      <p:ext uri="{BB962C8B-B14F-4D97-AF65-F5344CB8AC3E}">
        <p14:creationId xmlns:p14="http://schemas.microsoft.com/office/powerpoint/2010/main" val="1413618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2539999"/>
            <a:ext cx="4040188" cy="3586163"/>
          </a:xfrm>
        </p:spPr>
        <p:txBody>
          <a:bodyPr/>
          <a:lstStyle>
            <a:lvl1pPr marL="342900" indent="-342900">
              <a:buFont typeface="Wingdings" charset="2"/>
              <a:buChar char="§"/>
              <a:defRPr sz="1800">
                <a:solidFill>
                  <a:srgbClr val="005551"/>
                </a:solidFill>
              </a:defRPr>
            </a:lvl1pPr>
            <a:lvl2pPr>
              <a:defRPr sz="1800">
                <a:solidFill>
                  <a:srgbClr val="005551"/>
                </a:solidFill>
              </a:defRPr>
            </a:lvl2pPr>
            <a:lvl3pPr marL="1143000" indent="-228600">
              <a:buSzPct val="75000"/>
              <a:buFont typeface="Wingdings" charset="2"/>
              <a:buChar char="§"/>
              <a:defRPr sz="1400">
                <a:solidFill>
                  <a:srgbClr val="005551"/>
                </a:solidFill>
              </a:defRPr>
            </a:lvl3pPr>
            <a:lvl4pPr>
              <a:buSzPct val="75000"/>
              <a:defRPr sz="1400">
                <a:solidFill>
                  <a:srgbClr val="005551"/>
                </a:solidFill>
              </a:defRPr>
            </a:lvl4pPr>
            <a:lvl5pPr marL="2057400" indent="-228600">
              <a:buSzPct val="50000"/>
              <a:buFont typeface="Wingdings" charset="2"/>
              <a:buChar char="§"/>
              <a:defRPr sz="1400">
                <a:solidFill>
                  <a:srgbClr val="005551"/>
                </a:solidFill>
              </a:defRPr>
            </a:lvl5pPr>
            <a:lvl6pPr>
              <a:defRPr sz="1600"/>
            </a:lvl6pPr>
            <a:lvl7pPr>
              <a:defRPr sz="1600"/>
            </a:lvl7pPr>
            <a:lvl8pPr>
              <a:defRPr sz="1600"/>
            </a:lvl8pPr>
            <a:lvl9pPr>
              <a:defRPr sz="1600"/>
            </a:lvl9pPr>
          </a:lstStyle>
          <a:p>
            <a:pPr lvl="0"/>
            <a:r>
              <a:rPr lang="lv-LV" dirty="0" err="1"/>
              <a:t>Click</a:t>
            </a:r>
            <a:r>
              <a:rPr lang="lv-LV" dirty="0"/>
              <a:t> to </a:t>
            </a:r>
            <a:r>
              <a:rPr lang="lv-LV" dirty="0" err="1"/>
              <a:t>edit</a:t>
            </a:r>
            <a:r>
              <a:rPr lang="lv-LV" dirty="0"/>
              <a:t> </a:t>
            </a:r>
            <a:r>
              <a:rPr lang="lv-LV" dirty="0" err="1"/>
              <a:t>Master</a:t>
            </a:r>
            <a:r>
              <a:rPr lang="lv-LV" dirty="0"/>
              <a:t> </a:t>
            </a:r>
            <a:r>
              <a:rPr lang="lv-LV" dirty="0" err="1"/>
              <a:t>text</a:t>
            </a:r>
            <a:r>
              <a:rPr lang="lv-LV" dirty="0"/>
              <a:t> </a:t>
            </a:r>
            <a:r>
              <a:rPr lang="lv-LV" dirty="0" err="1"/>
              <a:t>styles</a:t>
            </a:r>
            <a:endParaRPr lang="lv-LV" dirty="0"/>
          </a:p>
          <a:p>
            <a:pPr lvl="1"/>
            <a:r>
              <a:rPr lang="lv-LV" dirty="0" err="1"/>
              <a:t>Second</a:t>
            </a:r>
            <a:r>
              <a:rPr lang="lv-LV" dirty="0"/>
              <a:t> </a:t>
            </a:r>
            <a:r>
              <a:rPr lang="lv-LV" dirty="0" err="1"/>
              <a:t>level</a:t>
            </a:r>
            <a:endParaRPr lang="lv-LV" dirty="0"/>
          </a:p>
          <a:p>
            <a:pPr lvl="2"/>
            <a:r>
              <a:rPr lang="lv-LV" dirty="0" err="1"/>
              <a:t>Third</a:t>
            </a:r>
            <a:r>
              <a:rPr lang="lv-LV" dirty="0"/>
              <a:t> </a:t>
            </a:r>
            <a:r>
              <a:rPr lang="lv-LV" dirty="0" err="1"/>
              <a:t>level</a:t>
            </a:r>
            <a:endParaRPr lang="lv-LV" dirty="0"/>
          </a:p>
          <a:p>
            <a:pPr lvl="3"/>
            <a:r>
              <a:rPr lang="lv-LV" dirty="0" err="1"/>
              <a:t>Fourth</a:t>
            </a:r>
            <a:r>
              <a:rPr lang="lv-LV" dirty="0"/>
              <a:t> </a:t>
            </a:r>
            <a:r>
              <a:rPr lang="lv-LV" dirty="0" err="1"/>
              <a:t>level</a:t>
            </a:r>
            <a:endParaRPr lang="lv-LV" dirty="0"/>
          </a:p>
          <a:p>
            <a:pPr lvl="4"/>
            <a:r>
              <a:rPr lang="lv-LV" dirty="0" err="1"/>
              <a:t>Fifth</a:t>
            </a:r>
            <a:r>
              <a:rPr lang="lv-LV" dirty="0"/>
              <a:t> </a:t>
            </a:r>
            <a:r>
              <a:rPr lang="lv-LV" dirty="0" err="1"/>
              <a:t>level</a:t>
            </a:r>
            <a:endParaRPr lang="en-US" dirty="0"/>
          </a:p>
        </p:txBody>
      </p:sp>
      <p:sp>
        <p:nvSpPr>
          <p:cNvPr id="6" name="Content Placeholder 5"/>
          <p:cNvSpPr>
            <a:spLocks noGrp="1"/>
          </p:cNvSpPr>
          <p:nvPr>
            <p:ph sz="quarter" idx="4"/>
          </p:nvPr>
        </p:nvSpPr>
        <p:spPr>
          <a:xfrm>
            <a:off x="4645025" y="2539999"/>
            <a:ext cx="4041775" cy="3586164"/>
          </a:xfrm>
        </p:spPr>
        <p:txBody>
          <a:bodyPr/>
          <a:lstStyle>
            <a:lvl1pPr marL="342900" indent="-342900">
              <a:buFont typeface="Wingdings" charset="2"/>
              <a:buChar char="§"/>
              <a:defRPr sz="1800">
                <a:solidFill>
                  <a:srgbClr val="005551"/>
                </a:solidFill>
              </a:defRPr>
            </a:lvl1pPr>
            <a:lvl2pPr>
              <a:defRPr sz="1800">
                <a:solidFill>
                  <a:srgbClr val="005551"/>
                </a:solidFill>
              </a:defRPr>
            </a:lvl2pPr>
            <a:lvl3pPr marL="1143000" indent="-228600">
              <a:buSzPct val="75000"/>
              <a:buFont typeface="Wingdings" charset="2"/>
              <a:buChar char="§"/>
              <a:defRPr sz="1400">
                <a:solidFill>
                  <a:srgbClr val="005551"/>
                </a:solidFill>
              </a:defRPr>
            </a:lvl3pPr>
            <a:lvl4pPr>
              <a:buSzPct val="75000"/>
              <a:defRPr sz="1400">
                <a:solidFill>
                  <a:srgbClr val="005551"/>
                </a:solidFill>
              </a:defRPr>
            </a:lvl4pPr>
            <a:lvl5pPr marL="2057400" indent="-228600">
              <a:buSzPct val="50000"/>
              <a:buFont typeface="Wingdings" charset="2"/>
              <a:buChar char="§"/>
              <a:defRPr sz="1400">
                <a:solidFill>
                  <a:srgbClr val="005551"/>
                </a:solidFill>
              </a:defRPr>
            </a:lvl5pPr>
            <a:lvl6pPr>
              <a:defRPr sz="1600"/>
            </a:lvl6pPr>
            <a:lvl7pPr>
              <a:defRPr sz="1600"/>
            </a:lvl7pPr>
            <a:lvl8pPr>
              <a:defRPr sz="1600"/>
            </a:lvl8pPr>
            <a:lvl9pPr>
              <a:defRPr sz="1600"/>
            </a:lvl9pPr>
          </a:lstStyle>
          <a:p>
            <a:pPr lvl="0"/>
            <a:r>
              <a:rPr lang="lv-LV" dirty="0" err="1"/>
              <a:t>Click</a:t>
            </a:r>
            <a:r>
              <a:rPr lang="lv-LV" dirty="0"/>
              <a:t> to </a:t>
            </a:r>
            <a:r>
              <a:rPr lang="lv-LV" dirty="0" err="1"/>
              <a:t>edit</a:t>
            </a:r>
            <a:r>
              <a:rPr lang="lv-LV" dirty="0"/>
              <a:t> </a:t>
            </a:r>
            <a:r>
              <a:rPr lang="lv-LV" dirty="0" err="1"/>
              <a:t>Master</a:t>
            </a:r>
            <a:r>
              <a:rPr lang="lv-LV" dirty="0"/>
              <a:t> </a:t>
            </a:r>
            <a:r>
              <a:rPr lang="lv-LV" dirty="0" err="1"/>
              <a:t>text</a:t>
            </a:r>
            <a:r>
              <a:rPr lang="lv-LV" dirty="0"/>
              <a:t> </a:t>
            </a:r>
            <a:r>
              <a:rPr lang="lv-LV" dirty="0" err="1"/>
              <a:t>styles</a:t>
            </a:r>
            <a:endParaRPr lang="lv-LV" dirty="0"/>
          </a:p>
          <a:p>
            <a:pPr lvl="1"/>
            <a:r>
              <a:rPr lang="lv-LV" dirty="0" err="1"/>
              <a:t>Second</a:t>
            </a:r>
            <a:r>
              <a:rPr lang="lv-LV" dirty="0"/>
              <a:t> </a:t>
            </a:r>
            <a:r>
              <a:rPr lang="lv-LV" dirty="0" err="1"/>
              <a:t>level</a:t>
            </a:r>
            <a:endParaRPr lang="lv-LV" dirty="0"/>
          </a:p>
          <a:p>
            <a:pPr lvl="2"/>
            <a:r>
              <a:rPr lang="lv-LV" dirty="0" err="1"/>
              <a:t>Third</a:t>
            </a:r>
            <a:r>
              <a:rPr lang="lv-LV" dirty="0"/>
              <a:t> </a:t>
            </a:r>
            <a:r>
              <a:rPr lang="lv-LV" dirty="0" err="1"/>
              <a:t>level</a:t>
            </a:r>
            <a:endParaRPr lang="lv-LV" dirty="0"/>
          </a:p>
          <a:p>
            <a:pPr lvl="3"/>
            <a:r>
              <a:rPr lang="lv-LV" dirty="0" err="1"/>
              <a:t>Fourth</a:t>
            </a:r>
            <a:r>
              <a:rPr lang="lv-LV" dirty="0"/>
              <a:t> </a:t>
            </a:r>
            <a:r>
              <a:rPr lang="lv-LV" dirty="0" err="1"/>
              <a:t>level</a:t>
            </a:r>
            <a:endParaRPr lang="lv-LV" dirty="0"/>
          </a:p>
          <a:p>
            <a:pPr lvl="4"/>
            <a:r>
              <a:rPr lang="lv-LV" dirty="0" err="1"/>
              <a:t>Fifth</a:t>
            </a:r>
            <a:r>
              <a:rPr lang="lv-LV" dirty="0"/>
              <a:t> </a:t>
            </a:r>
            <a:r>
              <a:rPr lang="lv-LV" dirty="0" err="1"/>
              <a:t>level</a:t>
            </a:r>
            <a:endParaRPr lang="en-US" dirty="0"/>
          </a:p>
        </p:txBody>
      </p:sp>
      <p:sp>
        <p:nvSpPr>
          <p:cNvPr id="14" name="Text Placeholder 3"/>
          <p:cNvSpPr>
            <a:spLocks noGrp="1"/>
          </p:cNvSpPr>
          <p:nvPr>
            <p:ph type="body" sz="half" idx="14" hasCustomPrompt="1"/>
          </p:nvPr>
        </p:nvSpPr>
        <p:spPr>
          <a:xfrm>
            <a:off x="465491" y="1146908"/>
            <a:ext cx="4031897" cy="1184275"/>
          </a:xfrm>
        </p:spPr>
        <p:txBody>
          <a:bodyPr>
            <a:noAutofit/>
          </a:bodyPr>
          <a:lstStyle>
            <a:lvl1pPr marL="0" indent="0">
              <a:buNone/>
              <a:defRPr sz="3600" b="1" i="0" baseline="0">
                <a:solidFill>
                  <a:schemeClr val="accent1"/>
                </a:solidFill>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v-LV" dirty="0"/>
              <a:t>Click to edit text title style</a:t>
            </a:r>
          </a:p>
        </p:txBody>
      </p:sp>
      <p:sp>
        <p:nvSpPr>
          <p:cNvPr id="15" name="Text Placeholder 3"/>
          <p:cNvSpPr>
            <a:spLocks noGrp="1"/>
          </p:cNvSpPr>
          <p:nvPr>
            <p:ph type="body" sz="half" idx="15" hasCustomPrompt="1"/>
          </p:nvPr>
        </p:nvSpPr>
        <p:spPr>
          <a:xfrm>
            <a:off x="4645025" y="1146908"/>
            <a:ext cx="4031897" cy="1184275"/>
          </a:xfrm>
        </p:spPr>
        <p:txBody>
          <a:bodyPr>
            <a:noAutofit/>
          </a:bodyPr>
          <a:lstStyle>
            <a:lvl1pPr marL="0" indent="0">
              <a:buNone/>
              <a:defRPr sz="3600" b="1" i="0" baseline="0">
                <a:solidFill>
                  <a:schemeClr val="accent1"/>
                </a:solidFill>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v-LV" dirty="0"/>
              <a:t>Click to edit text title style</a:t>
            </a:r>
          </a:p>
        </p:txBody>
      </p:sp>
      <p:sp>
        <p:nvSpPr>
          <p:cNvPr id="9" name="Title 1"/>
          <p:cNvSpPr>
            <a:spLocks noGrp="1"/>
          </p:cNvSpPr>
          <p:nvPr>
            <p:ph type="title"/>
          </p:nvPr>
        </p:nvSpPr>
        <p:spPr>
          <a:xfrm>
            <a:off x="457200" y="363964"/>
            <a:ext cx="8229600" cy="770685"/>
          </a:xfrm>
        </p:spPr>
        <p:txBody>
          <a:bodyPr anchor="t">
            <a:noAutofit/>
          </a:bodyPr>
          <a:lstStyle>
            <a:lvl1pPr algn="l">
              <a:defRPr sz="2600">
                <a:solidFill>
                  <a:schemeClr val="accent1"/>
                </a:solidFill>
              </a:defRPr>
            </a:lvl1pPr>
          </a:lstStyle>
          <a:p>
            <a:r>
              <a:rPr lang="lv-LV"/>
              <a:t>Click to edit Master title style</a:t>
            </a:r>
            <a:endParaRPr lang="en-US" dirty="0"/>
          </a:p>
        </p:txBody>
      </p:sp>
      <p:sp>
        <p:nvSpPr>
          <p:cNvPr id="2" name="TextBox 1"/>
          <p:cNvSpPr txBox="1"/>
          <p:nvPr userDrawn="1"/>
        </p:nvSpPr>
        <p:spPr>
          <a:xfrm>
            <a:off x="199571" y="6567714"/>
            <a:ext cx="184666" cy="369332"/>
          </a:xfrm>
          <a:prstGeom prst="rect">
            <a:avLst/>
          </a:prstGeom>
          <a:noFill/>
        </p:spPr>
        <p:txBody>
          <a:bodyPr wrap="none" rtlCol="0">
            <a:spAutoFit/>
          </a:bodyPr>
          <a:lstStyle/>
          <a:p>
            <a:endParaRPr lang="en-US" dirty="0"/>
          </a:p>
        </p:txBody>
      </p:sp>
      <p:sp>
        <p:nvSpPr>
          <p:cNvPr id="11" name="Slide Number Placeholder 6"/>
          <p:cNvSpPr>
            <a:spLocks noGrp="1"/>
          </p:cNvSpPr>
          <p:nvPr>
            <p:ph type="sldNum" sz="quarter" idx="16"/>
          </p:nvPr>
        </p:nvSpPr>
        <p:spPr>
          <a:xfrm>
            <a:off x="457199" y="6272742"/>
            <a:ext cx="2472267" cy="365125"/>
          </a:xfrm>
          <a:prstGeom prst="rect">
            <a:avLst/>
          </a:prstGeom>
        </p:spPr>
        <p:txBody>
          <a:bodyPr/>
          <a:lstStyle>
            <a:lvl1pPr algn="l">
              <a:defRPr sz="1200">
                <a:solidFill>
                  <a:srgbClr val="A6A6A6"/>
                </a:solidFill>
                <a:latin typeface="Arial"/>
                <a:cs typeface="Arial"/>
              </a:defRPr>
            </a:lvl1pPr>
          </a:lstStyle>
          <a:p>
            <a:r>
              <a:rPr lang="en-US" dirty="0"/>
              <a:t>Riga Technical University</a:t>
            </a:r>
          </a:p>
        </p:txBody>
      </p:sp>
      <p:sp>
        <p:nvSpPr>
          <p:cNvPr id="12" name="Date Placeholder 3"/>
          <p:cNvSpPr>
            <a:spLocks noGrp="1"/>
          </p:cNvSpPr>
          <p:nvPr>
            <p:ph type="dt" sz="half" idx="17"/>
          </p:nvPr>
        </p:nvSpPr>
        <p:spPr>
          <a:xfrm>
            <a:off x="5977467" y="6272742"/>
            <a:ext cx="2133600" cy="365125"/>
          </a:xfrm>
          <a:prstGeom prst="rect">
            <a:avLst/>
          </a:prstGeom>
        </p:spPr>
        <p:txBody>
          <a:bodyPr vert="horz" lIns="91440" tIns="45720" rIns="91440" bIns="45720" rtlCol="0" anchor="ctr"/>
          <a:lstStyle>
            <a:lvl1pPr algn="l">
              <a:defRPr sz="1200">
                <a:solidFill>
                  <a:srgbClr val="A6A6A6"/>
                </a:solidFill>
              </a:defRPr>
            </a:lvl1pPr>
          </a:lstStyle>
          <a:p>
            <a:endParaRPr lang="en-US" dirty="0"/>
          </a:p>
        </p:txBody>
      </p:sp>
    </p:spTree>
    <p:extLst>
      <p:ext uri="{BB962C8B-B14F-4D97-AF65-F5344CB8AC3E}">
        <p14:creationId xmlns:p14="http://schemas.microsoft.com/office/powerpoint/2010/main" val="1165892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19613"/>
            <a:ext cx="8229600" cy="1143000"/>
          </a:xfrm>
          <a:prstGeom prst="rect">
            <a:avLst/>
          </a:prstGeom>
        </p:spPr>
        <p:txBody>
          <a:bodyPr vert="horz" lIns="91440" tIns="45720" rIns="91440" bIns="45720" rtlCol="0" anchor="ctr">
            <a:normAutofit/>
          </a:bodyPr>
          <a:lstStyle/>
          <a:p>
            <a:r>
              <a:rPr lang="lv-LV" dirty="0"/>
              <a:t>Click to edit Master title style</a:t>
            </a:r>
            <a:endParaRPr lang="en-US" dirty="0"/>
          </a:p>
        </p:txBody>
      </p:sp>
      <p:sp>
        <p:nvSpPr>
          <p:cNvPr id="3" name="Text Placeholder 2"/>
          <p:cNvSpPr>
            <a:spLocks noGrp="1"/>
          </p:cNvSpPr>
          <p:nvPr>
            <p:ph type="body" idx="1"/>
          </p:nvPr>
        </p:nvSpPr>
        <p:spPr>
          <a:xfrm>
            <a:off x="457200" y="1645175"/>
            <a:ext cx="8229600" cy="4525963"/>
          </a:xfrm>
          <a:prstGeom prst="rect">
            <a:avLst/>
          </a:prstGeom>
        </p:spPr>
        <p:txBody>
          <a:bodyPr vert="horz" lIns="91440" tIns="45720" rIns="91440" bIns="45720" rtlCol="0">
            <a:normAutofit/>
          </a:bodyPr>
          <a:lstStyle/>
          <a:p>
            <a:pPr lvl="4"/>
            <a:r>
              <a:rPr lang="lv-LV" dirty="0"/>
              <a:t>Click to edit Master text styles</a:t>
            </a:r>
          </a:p>
          <a:p>
            <a:pPr lvl="5"/>
            <a:r>
              <a:rPr lang="lv-LV" dirty="0"/>
              <a:t>Second level</a:t>
            </a:r>
          </a:p>
          <a:p>
            <a:pPr lvl="6"/>
            <a:r>
              <a:rPr lang="lv-LV" dirty="0"/>
              <a:t>Third level</a:t>
            </a:r>
          </a:p>
          <a:p>
            <a:pPr lvl="7"/>
            <a:r>
              <a:rPr lang="lv-LV" dirty="0"/>
              <a:t>Fourth level</a:t>
            </a:r>
          </a:p>
          <a:p>
            <a:pPr lvl="8"/>
            <a:r>
              <a:rPr lang="lv-LV" dirty="0"/>
              <a:t>Fifth level</a:t>
            </a:r>
            <a:endParaRPr lang="en-US" dirty="0"/>
          </a:p>
        </p:txBody>
      </p:sp>
      <p:sp>
        <p:nvSpPr>
          <p:cNvPr id="8" name="Slide Number Placeholder 6"/>
          <p:cNvSpPr>
            <a:spLocks noGrp="1"/>
          </p:cNvSpPr>
          <p:nvPr>
            <p:ph type="sldNum" sz="quarter" idx="4"/>
          </p:nvPr>
        </p:nvSpPr>
        <p:spPr>
          <a:xfrm>
            <a:off x="457199" y="6272742"/>
            <a:ext cx="2472267" cy="365125"/>
          </a:xfrm>
          <a:prstGeom prst="rect">
            <a:avLst/>
          </a:prstGeom>
        </p:spPr>
        <p:txBody>
          <a:bodyPr/>
          <a:lstStyle>
            <a:lvl1pPr algn="l">
              <a:defRPr sz="1200">
                <a:solidFill>
                  <a:schemeClr val="bg1">
                    <a:lumMod val="65000"/>
                  </a:schemeClr>
                </a:solidFill>
                <a:latin typeface="Arial"/>
                <a:cs typeface="Arial"/>
              </a:defRPr>
            </a:lvl1pPr>
          </a:lstStyle>
          <a:p>
            <a:r>
              <a:rPr lang="en-US" dirty="0"/>
              <a:t>Rīgas Tehniskā universitāte</a:t>
            </a:r>
          </a:p>
        </p:txBody>
      </p:sp>
      <p:sp>
        <p:nvSpPr>
          <p:cNvPr id="10" name="TextBox 9"/>
          <p:cNvSpPr txBox="1"/>
          <p:nvPr/>
        </p:nvSpPr>
        <p:spPr>
          <a:xfrm>
            <a:off x="-3414889" y="2794000"/>
            <a:ext cx="184666" cy="369332"/>
          </a:xfrm>
          <a:prstGeom prst="rect">
            <a:avLst/>
          </a:prstGeom>
          <a:noFill/>
        </p:spPr>
        <p:txBody>
          <a:bodyPr wrap="none" rtlCol="0">
            <a:spAutoFit/>
          </a:bodyPr>
          <a:lstStyle/>
          <a:p>
            <a:endParaRPr lang="en-US" dirty="0"/>
          </a:p>
        </p:txBody>
      </p:sp>
      <p:sp>
        <p:nvSpPr>
          <p:cNvPr id="12" name="TextBox 11"/>
          <p:cNvSpPr txBox="1"/>
          <p:nvPr/>
        </p:nvSpPr>
        <p:spPr>
          <a:xfrm>
            <a:off x="11373556" y="6886222"/>
            <a:ext cx="184666" cy="369332"/>
          </a:xfrm>
          <a:prstGeom prst="rect">
            <a:avLst/>
          </a:prstGeom>
          <a:noFill/>
        </p:spPr>
        <p:txBody>
          <a:bodyPr wrap="none" rtlCol="0">
            <a:spAutoFit/>
          </a:bodyPr>
          <a:lstStyle/>
          <a:p>
            <a:endParaRPr lang="en-US" dirty="0"/>
          </a:p>
        </p:txBody>
      </p:sp>
      <p:sp>
        <p:nvSpPr>
          <p:cNvPr id="11" name="Slide Number Placeholder 6"/>
          <p:cNvSpPr txBox="1">
            <a:spLocks/>
          </p:cNvSpPr>
          <p:nvPr/>
        </p:nvSpPr>
        <p:spPr>
          <a:xfrm>
            <a:off x="8204200" y="6272742"/>
            <a:ext cx="482600" cy="365125"/>
          </a:xfrm>
          <a:prstGeom prst="rect">
            <a:avLst/>
          </a:prstGeom>
        </p:spPr>
        <p:txBody>
          <a:bodyPr/>
          <a:lstStyle>
            <a:defPPr>
              <a:defRPr lang="en-US"/>
            </a:defPPr>
            <a:lvl1pPr marL="0" algn="l" defTabSz="457200" rtl="0" eaLnBrk="1" latinLnBrk="0" hangingPunct="1">
              <a:defRPr sz="1200" kern="1200">
                <a:solidFill>
                  <a:srgbClr val="102050"/>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EF746A6-E283-484D-A747-262174EE73C9}" type="slidenum">
              <a:rPr lang="en-US" smtClean="0">
                <a:solidFill>
                  <a:srgbClr val="A6A6A6"/>
                </a:solidFill>
              </a:rPr>
              <a:pPr/>
              <a:t>‹#›</a:t>
            </a:fld>
            <a:endParaRPr lang="en-US" dirty="0">
              <a:solidFill>
                <a:srgbClr val="A6A6A6"/>
              </a:solidFill>
            </a:endParaRPr>
          </a:p>
        </p:txBody>
      </p:sp>
      <p:sp>
        <p:nvSpPr>
          <p:cNvPr id="4" name="Date Placeholder 3"/>
          <p:cNvSpPr>
            <a:spLocks noGrp="1"/>
          </p:cNvSpPr>
          <p:nvPr>
            <p:ph type="dt" sz="half" idx="2"/>
          </p:nvPr>
        </p:nvSpPr>
        <p:spPr>
          <a:xfrm>
            <a:off x="5977467" y="6272742"/>
            <a:ext cx="2133600" cy="365125"/>
          </a:xfrm>
          <a:prstGeom prst="rect">
            <a:avLst/>
          </a:prstGeom>
        </p:spPr>
        <p:txBody>
          <a:bodyPr vert="horz" lIns="91440" tIns="45720" rIns="91440" bIns="45720" rtlCol="0" anchor="ctr"/>
          <a:lstStyle>
            <a:lvl1pPr algn="l">
              <a:defRPr sz="1200">
                <a:solidFill>
                  <a:srgbClr val="A6A6A6"/>
                </a:solidFill>
              </a:defRPr>
            </a:lvl1pPr>
          </a:lstStyle>
          <a:p>
            <a:endParaRPr lang="en-US" dirty="0"/>
          </a:p>
        </p:txBody>
      </p:sp>
    </p:spTree>
    <p:extLst>
      <p:ext uri="{BB962C8B-B14F-4D97-AF65-F5344CB8AC3E}">
        <p14:creationId xmlns:p14="http://schemas.microsoft.com/office/powerpoint/2010/main" val="4217965320"/>
      </p:ext>
    </p:extLst>
  </p:cSld>
  <p:clrMap bg1="lt1" tx1="dk1" bg2="lt2" tx2="dk2" accent1="accent1" accent2="accent2" accent3="accent3" accent4="accent4" accent5="accent5" accent6="accent6" hlink="hlink" folHlink="folHlink"/>
  <p:sldLayoutIdLst>
    <p:sldLayoutId id="2147483762" r:id="rId1"/>
    <p:sldLayoutId id="2147483844" r:id="rId2"/>
    <p:sldLayoutId id="2147483803" r:id="rId3"/>
    <p:sldLayoutId id="2147483804" r:id="rId4"/>
    <p:sldLayoutId id="2147483838" r:id="rId5"/>
    <p:sldLayoutId id="2147483840" r:id="rId6"/>
    <p:sldLayoutId id="2147483842" r:id="rId7"/>
    <p:sldLayoutId id="2147483806" r:id="rId8"/>
    <p:sldLayoutId id="2147483807" r:id="rId9"/>
    <p:sldLayoutId id="2147483839" r:id="rId10"/>
    <p:sldLayoutId id="2147483810" r:id="rId11"/>
    <p:sldLayoutId id="2147483817" r:id="rId12"/>
    <p:sldLayoutId id="2147483818" r:id="rId13"/>
    <p:sldLayoutId id="2147483820" r:id="rId14"/>
    <p:sldLayoutId id="2147483821" r:id="rId15"/>
    <p:sldLayoutId id="2147483843" r:id="rId16"/>
    <p:sldLayoutId id="2147483845" r:id="rId17"/>
  </p:sldLayoutIdLst>
  <p:hf hdr="0" ftr="0" dt="0"/>
  <p:txStyles>
    <p:titleStyle>
      <a:lvl1pPr algn="l" defTabSz="457200" rtl="0" eaLnBrk="1" latinLnBrk="0" hangingPunct="1">
        <a:spcBef>
          <a:spcPct val="0"/>
        </a:spcBef>
        <a:buNone/>
        <a:defRPr sz="4400" b="1" i="0" kern="1200">
          <a:solidFill>
            <a:schemeClr val="accent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rgbClr val="323232"/>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rgbClr val="323232"/>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rgbClr val="323232"/>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rgbClr val="323232"/>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chemeClr val="accent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accen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accen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accent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s://www.aminer.org/pub/5cede10dda562983788ed050/local-aggregation-for-unsupervised-learning-of-visual-embeddings"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13.jpg"/><Relationship Id="rId2" Type="http://schemas.openxmlformats.org/officeDocument/2006/relationships/image" Target="../media/image8.jpg"/><Relationship Id="rId1" Type="http://schemas.openxmlformats.org/officeDocument/2006/relationships/slideLayout" Target="../slideLayouts/slideLayout7.xml"/><Relationship Id="rId6" Type="http://schemas.openxmlformats.org/officeDocument/2006/relationships/image" Target="../media/image12.jpg"/><Relationship Id="rId5" Type="http://schemas.openxmlformats.org/officeDocument/2006/relationships/image" Target="../media/image11.jpeg"/><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208344" y="4949487"/>
            <a:ext cx="7964487" cy="495300"/>
          </a:xfrm>
        </p:spPr>
        <p:txBody>
          <a:bodyPr/>
          <a:lstStyle/>
          <a:p>
            <a:r>
              <a:rPr lang="en-US" sz="1800" dirty="0"/>
              <a:t>Thesis author </a:t>
            </a:r>
            <a:r>
              <a:rPr lang="en-US" sz="1800" dirty="0" smtClean="0"/>
              <a:t>: </a:t>
            </a:r>
            <a:r>
              <a:rPr lang="en-US" sz="1800" dirty="0" err="1" smtClean="0"/>
              <a:t>Kahandawala</a:t>
            </a:r>
            <a:r>
              <a:rPr lang="en-US" sz="1800" dirty="0" smtClean="0"/>
              <a:t> </a:t>
            </a:r>
            <a:r>
              <a:rPr lang="en-US" sz="1800" dirty="0" err="1" smtClean="0"/>
              <a:t>Arachchige</a:t>
            </a:r>
            <a:r>
              <a:rPr lang="en-US" sz="1800" dirty="0" smtClean="0"/>
              <a:t> Amal </a:t>
            </a:r>
            <a:r>
              <a:rPr lang="en-US" sz="1800" dirty="0" err="1" smtClean="0"/>
              <a:t>Jayaranga</a:t>
            </a:r>
            <a:endParaRPr lang="lv-LV" sz="1800" dirty="0"/>
          </a:p>
        </p:txBody>
      </p:sp>
      <p:sp>
        <p:nvSpPr>
          <p:cNvPr id="5" name="Text Placeholder 4"/>
          <p:cNvSpPr>
            <a:spLocks noGrp="1"/>
          </p:cNvSpPr>
          <p:nvPr>
            <p:ph type="body" sz="quarter" idx="16"/>
          </p:nvPr>
        </p:nvSpPr>
        <p:spPr>
          <a:xfrm>
            <a:off x="208344" y="526865"/>
            <a:ext cx="8704162" cy="2107478"/>
          </a:xfrm>
        </p:spPr>
        <p:txBody>
          <a:bodyPr>
            <a:noAutofit/>
          </a:bodyPr>
          <a:lstStyle/>
          <a:p>
            <a:pPr algn="ctr"/>
            <a:r>
              <a:rPr lang="en-GB" sz="4000" dirty="0"/>
              <a:t>Improving Representations in Embedding Space Using Object Detection in the Scene</a:t>
            </a:r>
          </a:p>
        </p:txBody>
      </p:sp>
      <p:sp>
        <p:nvSpPr>
          <p:cNvPr id="7" name="Text Placeholder 1"/>
          <p:cNvSpPr>
            <a:spLocks noGrp="1"/>
          </p:cNvSpPr>
          <p:nvPr>
            <p:ph type="body" sz="quarter" idx="11"/>
          </p:nvPr>
        </p:nvSpPr>
        <p:spPr>
          <a:xfrm>
            <a:off x="208344" y="5940087"/>
            <a:ext cx="7964487" cy="495300"/>
          </a:xfrm>
        </p:spPr>
        <p:txBody>
          <a:bodyPr/>
          <a:lstStyle/>
          <a:p>
            <a:r>
              <a:rPr lang="en-US" sz="1800" dirty="0"/>
              <a:t>Thesis </a:t>
            </a:r>
            <a:r>
              <a:rPr lang="en-US" sz="1800" dirty="0" smtClean="0"/>
              <a:t>consultant : </a:t>
            </a:r>
            <a:r>
              <a:rPr lang="en-US" sz="1800" dirty="0" err="1" smtClean="0"/>
              <a:t>Evalds</a:t>
            </a:r>
            <a:r>
              <a:rPr lang="en-US" sz="1800" dirty="0" smtClean="0"/>
              <a:t> </a:t>
            </a:r>
            <a:r>
              <a:rPr lang="en-US" sz="1800" dirty="0" err="1" smtClean="0"/>
              <a:t>Urtans</a:t>
            </a:r>
            <a:endParaRPr lang="lv-LV" sz="1800" dirty="0"/>
          </a:p>
        </p:txBody>
      </p:sp>
      <p:sp>
        <p:nvSpPr>
          <p:cNvPr id="3" name="TextBox 2">
            <a:extLst>
              <a:ext uri="{FF2B5EF4-FFF2-40B4-BE49-F238E27FC236}">
                <a16:creationId xmlns:a16="http://schemas.microsoft.com/office/drawing/2014/main" xmlns="" id="{FFAD2B65-7C35-4CBE-850D-20624859BBF2}"/>
              </a:ext>
            </a:extLst>
          </p:cNvPr>
          <p:cNvSpPr txBox="1"/>
          <p:nvPr/>
        </p:nvSpPr>
        <p:spPr>
          <a:xfrm>
            <a:off x="-11575" y="3429000"/>
            <a:ext cx="9144000" cy="461665"/>
          </a:xfrm>
          <a:prstGeom prst="rect">
            <a:avLst/>
          </a:prstGeom>
          <a:noFill/>
        </p:spPr>
        <p:txBody>
          <a:bodyPr wrap="square" rtlCol="0">
            <a:spAutoFit/>
          </a:bodyPr>
          <a:lstStyle/>
          <a:p>
            <a:pPr algn="ctr"/>
            <a:r>
              <a:rPr lang="en-US" sz="2400" dirty="0" smtClean="0"/>
              <a:t>Master </a:t>
            </a:r>
            <a:r>
              <a:rPr lang="en-US" sz="2400" dirty="0"/>
              <a:t>Thesis </a:t>
            </a:r>
            <a:r>
              <a:rPr lang="en-US" sz="2400" dirty="0" smtClean="0"/>
              <a:t>Defense</a:t>
            </a:r>
            <a:endParaRPr lang="lv-LV" sz="2400" dirty="0"/>
          </a:p>
        </p:txBody>
      </p:sp>
      <p:sp>
        <p:nvSpPr>
          <p:cNvPr id="6" name="Text Placeholder 1"/>
          <p:cNvSpPr>
            <a:spLocks noGrp="1"/>
          </p:cNvSpPr>
          <p:nvPr>
            <p:ph type="body" sz="quarter" idx="11"/>
          </p:nvPr>
        </p:nvSpPr>
        <p:spPr>
          <a:xfrm>
            <a:off x="208344" y="5444787"/>
            <a:ext cx="7964487" cy="495300"/>
          </a:xfrm>
        </p:spPr>
        <p:txBody>
          <a:bodyPr/>
          <a:lstStyle/>
          <a:p>
            <a:r>
              <a:rPr lang="en-US" sz="1800" dirty="0"/>
              <a:t>Thesis </a:t>
            </a:r>
            <a:r>
              <a:rPr lang="en-US" sz="1800" dirty="0" smtClean="0"/>
              <a:t>supervisor : </a:t>
            </a:r>
            <a:r>
              <a:rPr lang="en-GB" sz="1800" dirty="0" smtClean="0"/>
              <a:t>Associate </a:t>
            </a:r>
            <a:r>
              <a:rPr lang="en-US" sz="1800" dirty="0" smtClean="0"/>
              <a:t>Professor </a:t>
            </a:r>
            <a:r>
              <a:rPr lang="en-US" sz="1800" dirty="0" err="1" smtClean="0"/>
              <a:t>Egons</a:t>
            </a:r>
            <a:r>
              <a:rPr lang="en-US" sz="1800" dirty="0" smtClean="0"/>
              <a:t> </a:t>
            </a:r>
            <a:r>
              <a:rPr lang="en-US" sz="1800" dirty="0" err="1" smtClean="0"/>
              <a:t>Lavendelis</a:t>
            </a:r>
            <a:endParaRPr lang="lv-LV" sz="1800" dirty="0"/>
          </a:p>
        </p:txBody>
      </p:sp>
    </p:spTree>
    <p:extLst>
      <p:ext uri="{BB962C8B-B14F-4D97-AF65-F5344CB8AC3E}">
        <p14:creationId xmlns:p14="http://schemas.microsoft.com/office/powerpoint/2010/main" val="19693009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777"/>
            <a:ext cx="8229600" cy="772587"/>
          </a:xfrm>
        </p:spPr>
        <p:txBody>
          <a:bodyPr>
            <a:normAutofit/>
          </a:bodyPr>
          <a:lstStyle/>
          <a:p>
            <a:r>
              <a:rPr lang="en-US" sz="3600" dirty="0"/>
              <a:t>The </a:t>
            </a:r>
            <a:r>
              <a:rPr lang="en-US" sz="3600" dirty="0" smtClean="0"/>
              <a:t>outcome of tasks:</a:t>
            </a:r>
            <a:endParaRPr lang="lv-LV" sz="3600" dirty="0"/>
          </a:p>
        </p:txBody>
      </p:sp>
      <mc:AlternateContent xmlns:mc="http://schemas.openxmlformats.org/markup-compatibility/2006" xmlns:a14="http://schemas.microsoft.com/office/drawing/2010/main">
        <mc:Choice Requires="a14">
          <p:sp>
            <p:nvSpPr>
              <p:cNvPr id="4" name="Content Placeholder 3"/>
              <p:cNvSpPr>
                <a:spLocks noGrp="1"/>
              </p:cNvSpPr>
              <p:nvPr>
                <p:ph idx="1"/>
              </p:nvPr>
            </p:nvSpPr>
            <p:spPr>
              <a:xfrm>
                <a:off x="457200" y="928364"/>
                <a:ext cx="8229600" cy="5670556"/>
              </a:xfrm>
            </p:spPr>
            <p:txBody>
              <a:bodyPr>
                <a:normAutofit/>
              </a:bodyPr>
              <a:lstStyle/>
              <a:p>
                <a:pPr marL="514350" lvl="1" indent="0">
                  <a:buNone/>
                </a:pPr>
                <a:r>
                  <a:rPr lang="en-GB" sz="2000" dirty="0" smtClean="0"/>
                  <a:t>1. Contrastive Loss</a:t>
                </a:r>
              </a:p>
              <a:p>
                <a:pPr marL="514350" lvl="1" indent="0" algn="ctr">
                  <a:buNone/>
                </a:pPr>
                <a14:m>
                  <m:oMath xmlns:m="http://schemas.openxmlformats.org/officeDocument/2006/math">
                    <m:sSub>
                      <m:sSubPr>
                        <m:ctrlPr>
                          <a:rPr lang="en-GB" i="1">
                            <a:latin typeface="Cambria Math"/>
                          </a:rPr>
                        </m:ctrlPr>
                      </m:sSubPr>
                      <m:e>
                        <m:r>
                          <a:rPr lang="en-GB" i="1">
                            <a:latin typeface="Cambria Math"/>
                          </a:rPr>
                          <m:t>𝐿</m:t>
                        </m:r>
                      </m:e>
                      <m:sub>
                        <m:r>
                          <a:rPr lang="en-GB" i="1">
                            <a:latin typeface="Cambria Math"/>
                          </a:rPr>
                          <m:t>𝑐𝑜𝑛𝑡𝑟𝑎𝑠𝑡𝑖𝑣𝑒</m:t>
                        </m:r>
                      </m:sub>
                    </m:sSub>
                    <m:r>
                      <a:rPr lang="en-GB" i="1">
                        <a:latin typeface="Cambria Math"/>
                      </a:rPr>
                      <m:t>=</m:t>
                    </m:r>
                    <m:d>
                      <m:dPr>
                        <m:ctrlPr>
                          <a:rPr lang="en-GB" i="1">
                            <a:latin typeface="Cambria Math"/>
                          </a:rPr>
                        </m:ctrlPr>
                      </m:dPr>
                      <m:e>
                        <m:r>
                          <a:rPr lang="en-GB" i="1">
                            <a:latin typeface="Cambria Math"/>
                          </a:rPr>
                          <m:t>1−</m:t>
                        </m:r>
                        <m:r>
                          <a:rPr lang="en-GB" i="1">
                            <a:latin typeface="Cambria Math"/>
                          </a:rPr>
                          <m:t>𝑌</m:t>
                        </m:r>
                      </m:e>
                    </m:d>
                    <m:f>
                      <m:fPr>
                        <m:ctrlPr>
                          <a:rPr lang="en-GB" i="1">
                            <a:latin typeface="Cambria Math"/>
                          </a:rPr>
                        </m:ctrlPr>
                      </m:fPr>
                      <m:num>
                        <m:r>
                          <a:rPr lang="en-GB" i="1">
                            <a:latin typeface="Cambria Math"/>
                          </a:rPr>
                          <m:t>1</m:t>
                        </m:r>
                      </m:num>
                      <m:den>
                        <m:r>
                          <a:rPr lang="en-GB" i="1">
                            <a:latin typeface="Cambria Math"/>
                          </a:rPr>
                          <m:t>2</m:t>
                        </m:r>
                      </m:den>
                    </m:f>
                    <m:r>
                      <a:rPr lang="en-GB" i="1">
                        <a:latin typeface="Cambria Math"/>
                      </a:rPr>
                      <m:t> </m:t>
                    </m:r>
                    <m:sSup>
                      <m:sSupPr>
                        <m:ctrlPr>
                          <a:rPr lang="en-GB" i="1">
                            <a:latin typeface="Cambria Math"/>
                          </a:rPr>
                        </m:ctrlPr>
                      </m:sSupPr>
                      <m:e>
                        <m:r>
                          <a:rPr lang="en-GB" i="1">
                            <a:latin typeface="Cambria Math"/>
                          </a:rPr>
                          <m:t>(</m:t>
                        </m:r>
                        <m:sSub>
                          <m:sSubPr>
                            <m:ctrlPr>
                              <a:rPr lang="en-GB" i="1">
                                <a:latin typeface="Cambria Math"/>
                              </a:rPr>
                            </m:ctrlPr>
                          </m:sSubPr>
                          <m:e>
                            <m:r>
                              <a:rPr lang="en-GB" i="1">
                                <a:latin typeface="Cambria Math"/>
                              </a:rPr>
                              <m:t>𝐷</m:t>
                            </m:r>
                          </m:e>
                          <m:sub>
                            <m:r>
                              <a:rPr lang="en-GB" i="1">
                                <a:latin typeface="Cambria Math"/>
                              </a:rPr>
                              <m:t>𝑤</m:t>
                            </m:r>
                            <m:r>
                              <a:rPr lang="en-GB" i="1">
                                <a:latin typeface="Cambria Math"/>
                              </a:rPr>
                              <m:t> </m:t>
                            </m:r>
                          </m:sub>
                        </m:sSub>
                        <m:r>
                          <a:rPr lang="en-GB" i="1">
                            <a:latin typeface="Cambria Math"/>
                          </a:rPr>
                          <m:t>)</m:t>
                        </m:r>
                      </m:e>
                      <m:sup>
                        <m:r>
                          <a:rPr lang="en-GB" i="1">
                            <a:latin typeface="Cambria Math"/>
                          </a:rPr>
                          <m:t>2</m:t>
                        </m:r>
                      </m:sup>
                    </m:sSup>
                    <m:r>
                      <a:rPr lang="en-GB" i="1">
                        <a:latin typeface="Cambria Math"/>
                      </a:rPr>
                      <m:t>+(</m:t>
                    </m:r>
                    <m:r>
                      <a:rPr lang="en-GB" i="1">
                        <a:latin typeface="Cambria Math"/>
                      </a:rPr>
                      <m:t>𝑌</m:t>
                    </m:r>
                    <m:r>
                      <a:rPr lang="en-GB" i="1">
                        <a:latin typeface="Cambria Math"/>
                      </a:rPr>
                      <m:t>)</m:t>
                    </m:r>
                    <m:f>
                      <m:fPr>
                        <m:ctrlPr>
                          <a:rPr lang="en-GB" i="1">
                            <a:latin typeface="Cambria Math"/>
                          </a:rPr>
                        </m:ctrlPr>
                      </m:fPr>
                      <m:num>
                        <m:r>
                          <a:rPr lang="en-GB" i="1">
                            <a:latin typeface="Cambria Math"/>
                          </a:rPr>
                          <m:t>1</m:t>
                        </m:r>
                      </m:num>
                      <m:den>
                        <m:r>
                          <a:rPr lang="en-GB" i="1">
                            <a:latin typeface="Cambria Math"/>
                          </a:rPr>
                          <m:t>2</m:t>
                        </m:r>
                      </m:den>
                    </m:f>
                    <m:sSup>
                      <m:sSupPr>
                        <m:ctrlPr>
                          <a:rPr lang="en-GB" i="1">
                            <a:latin typeface="Cambria Math"/>
                          </a:rPr>
                        </m:ctrlPr>
                      </m:sSupPr>
                      <m:e>
                        <m:d>
                          <m:dPr>
                            <m:begChr m:val="{"/>
                            <m:endChr m:val="}"/>
                            <m:ctrlPr>
                              <a:rPr lang="en-GB" i="1">
                                <a:latin typeface="Cambria Math"/>
                              </a:rPr>
                            </m:ctrlPr>
                          </m:dPr>
                          <m:e>
                            <m:r>
                              <m:rPr>
                                <m:sty m:val="p"/>
                              </m:rPr>
                              <a:rPr lang="en-GB">
                                <a:latin typeface="Cambria Math"/>
                              </a:rPr>
                              <m:t>max</m:t>
                            </m:r>
                            <m:r>
                              <a:rPr lang="en-GB" i="1">
                                <a:latin typeface="Cambria Math"/>
                              </a:rPr>
                              <m:t>(0,</m:t>
                            </m:r>
                            <m:r>
                              <a:rPr lang="en-GB" i="1">
                                <a:latin typeface="Cambria Math"/>
                              </a:rPr>
                              <m:t>𝑚</m:t>
                            </m:r>
                            <m:r>
                              <a:rPr lang="en-GB" i="1">
                                <a:latin typeface="Cambria Math"/>
                              </a:rPr>
                              <m:t>− </m:t>
                            </m:r>
                            <m:sSub>
                              <m:sSubPr>
                                <m:ctrlPr>
                                  <a:rPr lang="en-GB" i="1">
                                    <a:latin typeface="Cambria Math"/>
                                  </a:rPr>
                                </m:ctrlPr>
                              </m:sSubPr>
                              <m:e>
                                <m:r>
                                  <a:rPr lang="en-GB" i="1">
                                    <a:latin typeface="Cambria Math"/>
                                  </a:rPr>
                                  <m:t>𝐷</m:t>
                                </m:r>
                              </m:e>
                              <m:sub>
                                <m:r>
                                  <a:rPr lang="en-GB" i="1">
                                    <a:latin typeface="Cambria Math"/>
                                  </a:rPr>
                                  <m:t>𝑤</m:t>
                                </m:r>
                              </m:sub>
                            </m:sSub>
                            <m:r>
                              <a:rPr lang="en-GB" i="1">
                                <a:latin typeface="Cambria Math"/>
                              </a:rPr>
                              <m:t>)</m:t>
                            </m:r>
                          </m:e>
                        </m:d>
                      </m:e>
                      <m:sup>
                        <m:r>
                          <a:rPr lang="en-GB" i="1">
                            <a:latin typeface="Cambria Math"/>
                          </a:rPr>
                          <m:t>2</m:t>
                        </m:r>
                      </m:sup>
                    </m:sSup>
                  </m:oMath>
                </a14:m>
                <a:r>
                  <a:rPr lang="en-GB" dirty="0" smtClean="0"/>
                  <a:t> </a:t>
                </a:r>
                <a:endParaRPr lang="en-US" dirty="0" smtClean="0"/>
              </a:p>
              <a:p>
                <a:pPr marL="914400" lvl="2" indent="0" algn="just">
                  <a:buNone/>
                </a:pPr>
                <a:r>
                  <a:rPr lang="en-US" sz="1800" dirty="0" err="1" smtClean="0"/>
                  <a:t>Dw</a:t>
                </a:r>
                <a:r>
                  <a:rPr lang="en-US" sz="1800" dirty="0" smtClean="0"/>
                  <a:t> – Euclidean distance between pair of input</a:t>
                </a:r>
                <a:r>
                  <a:rPr lang="en-US" sz="1800" dirty="0"/>
                  <a:t> </a:t>
                </a:r>
                <a:r>
                  <a:rPr lang="en-US" sz="1800" dirty="0" err="1" smtClean="0"/>
                  <a:t>embedings</a:t>
                </a:r>
                <a:endParaRPr lang="en-US" sz="1800" dirty="0" smtClean="0"/>
              </a:p>
              <a:p>
                <a:pPr marL="914400" lvl="2" indent="0" algn="just">
                  <a:buNone/>
                </a:pPr>
                <a:r>
                  <a:rPr lang="en-US" sz="1800" dirty="0" smtClean="0"/>
                  <a:t>Y    – Target ( either 0 or 1)</a:t>
                </a:r>
              </a:p>
              <a:p>
                <a:pPr marL="914400" lvl="2" indent="0" algn="just">
                  <a:buNone/>
                </a:pPr>
                <a:r>
                  <a:rPr lang="en-US" sz="1800" dirty="0" smtClean="0"/>
                  <a:t>m   – Contrastive loss margin specifies the distance of the     		   dissimilar pairs (m&gt;0)  </a:t>
                </a:r>
                <a:endParaRPr lang="en-GB" sz="1800" dirty="0" smtClean="0"/>
              </a:p>
            </p:txBody>
          </p:sp>
        </mc:Choice>
        <mc:Fallback xmlns="">
          <p:sp>
            <p:nvSpPr>
              <p:cNvPr id="4" name="Content Placeholder 3"/>
              <p:cNvSpPr>
                <a:spLocks noGrp="1" noRot="1" noChangeAspect="1" noMove="1" noResize="1" noEditPoints="1" noAdjustHandles="1" noChangeArrowheads="1" noChangeShapeType="1" noTextEdit="1"/>
              </p:cNvSpPr>
              <p:nvPr>
                <p:ph idx="1"/>
              </p:nvPr>
            </p:nvSpPr>
            <p:spPr>
              <a:xfrm>
                <a:off x="457200" y="928364"/>
                <a:ext cx="8229600" cy="5670556"/>
              </a:xfrm>
              <a:blipFill rotWithShape="1">
                <a:blip r:embed="rId2"/>
                <a:stretch>
                  <a:fillRect t="-430"/>
                </a:stretch>
              </a:blipFill>
            </p:spPr>
            <p:txBody>
              <a:bodyPr/>
              <a:lstStyle/>
              <a:p>
                <a:r>
                  <a:rPr lang="en-GB">
                    <a:noFill/>
                  </a:rPr>
                  <a:t> </a:t>
                </a:r>
              </a:p>
            </p:txBody>
          </p:sp>
        </mc:Fallback>
      </mc:AlternateContent>
      <p:sp>
        <p:nvSpPr>
          <p:cNvPr id="6" name="Date Placeholder 5"/>
          <p:cNvSpPr>
            <a:spLocks noGrp="1"/>
          </p:cNvSpPr>
          <p:nvPr>
            <p:ph type="dt" sz="half" idx="11"/>
          </p:nvPr>
        </p:nvSpPr>
        <p:spPr>
          <a:xfrm>
            <a:off x="8496813" y="6333976"/>
            <a:ext cx="777815" cy="365125"/>
          </a:xfrm>
        </p:spPr>
        <p:txBody>
          <a:bodyPr/>
          <a:lstStyle/>
          <a:p>
            <a:r>
              <a:rPr lang="en-US" sz="1400" b="1" dirty="0" smtClean="0">
                <a:solidFill>
                  <a:schemeClr val="tx1"/>
                </a:solidFill>
              </a:rPr>
              <a:t>10</a:t>
            </a:r>
            <a:endParaRPr lang="en-US" sz="1400" b="1" dirty="0">
              <a:solidFill>
                <a:schemeClr val="tx1"/>
              </a:solidFill>
            </a:endParaRPr>
          </a:p>
        </p:txBody>
      </p:sp>
      <p:sp>
        <p:nvSpPr>
          <p:cNvPr id="15" name="Content Placeholder 3"/>
          <p:cNvSpPr txBox="1">
            <a:spLocks/>
          </p:cNvSpPr>
          <p:nvPr/>
        </p:nvSpPr>
        <p:spPr>
          <a:xfrm>
            <a:off x="518160" y="3997284"/>
            <a:ext cx="8229600" cy="182439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2000" kern="1200">
                <a:solidFill>
                  <a:schemeClr val="accent1"/>
                </a:solidFill>
                <a:latin typeface="Arial"/>
                <a:ea typeface="+mn-ea"/>
                <a:cs typeface="Arial"/>
              </a:defRPr>
            </a:lvl1pPr>
            <a:lvl2pPr marL="742950" indent="-285750" algn="l" defTabSz="457200" rtl="0" eaLnBrk="1" latinLnBrk="0" hangingPunct="1">
              <a:spcBef>
                <a:spcPct val="20000"/>
              </a:spcBef>
              <a:buFont typeface="Arial"/>
              <a:buChar char="–"/>
              <a:defRPr sz="1800" kern="1200">
                <a:solidFill>
                  <a:schemeClr val="accent1"/>
                </a:solidFill>
                <a:latin typeface="Arial"/>
                <a:ea typeface="+mn-ea"/>
                <a:cs typeface="Arial"/>
              </a:defRPr>
            </a:lvl2pPr>
            <a:lvl3pPr marL="1143000" indent="-228600" algn="l" defTabSz="457200" rtl="0" eaLnBrk="1" latinLnBrk="0" hangingPunct="1">
              <a:spcBef>
                <a:spcPct val="20000"/>
              </a:spcBef>
              <a:buSzPct val="75000"/>
              <a:buFont typeface="Wingdings" charset="2"/>
              <a:buChar char="§"/>
              <a:defRPr sz="1400" kern="1200">
                <a:solidFill>
                  <a:schemeClr val="accent1"/>
                </a:solidFill>
                <a:latin typeface="Arial"/>
                <a:ea typeface="+mn-ea"/>
                <a:cs typeface="Arial"/>
              </a:defRPr>
            </a:lvl3pPr>
            <a:lvl4pPr marL="1600200" indent="-228600" algn="l" defTabSz="457200" rtl="0" eaLnBrk="1" latinLnBrk="0" hangingPunct="1">
              <a:spcBef>
                <a:spcPct val="20000"/>
              </a:spcBef>
              <a:buSzPct val="75000"/>
              <a:buFont typeface="Arial"/>
              <a:buChar char="–"/>
              <a:defRPr sz="1400" kern="1200">
                <a:solidFill>
                  <a:schemeClr val="accent1"/>
                </a:solidFill>
                <a:latin typeface="Arial"/>
                <a:ea typeface="+mn-ea"/>
                <a:cs typeface="Arial"/>
              </a:defRPr>
            </a:lvl4pPr>
            <a:lvl5pPr marL="2114550" indent="-285750" algn="l" defTabSz="457200" rtl="0" eaLnBrk="1" latinLnBrk="0" hangingPunct="1">
              <a:spcBef>
                <a:spcPct val="20000"/>
              </a:spcBef>
              <a:buSzPct val="50000"/>
              <a:buFont typeface="Wingdings" charset="2"/>
              <a:buChar char="§"/>
              <a:defRPr sz="1400" kern="1200">
                <a:solidFill>
                  <a:schemeClr val="accent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accen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accen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accent1"/>
                </a:solidFill>
                <a:latin typeface="+mn-lt"/>
                <a:ea typeface="+mn-ea"/>
                <a:cs typeface="+mn-cs"/>
              </a:defRPr>
            </a:lvl9pPr>
          </a:lstStyle>
          <a:p>
            <a:endParaRPr lang="lv-LV" dirty="0"/>
          </a:p>
        </p:txBody>
      </p:sp>
      <p:pic>
        <p:nvPicPr>
          <p:cNvPr id="1026" name="Picture 2" descr="D:\Academic\Latvia\RTU\Thesis\Writing\Draft 1\DF5\rt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073" y="3028166"/>
            <a:ext cx="7055485" cy="367093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984644" y="3163294"/>
            <a:ext cx="2650096" cy="584775"/>
          </a:xfrm>
          <a:prstGeom prst="rect">
            <a:avLst/>
          </a:prstGeom>
          <a:noFill/>
        </p:spPr>
        <p:txBody>
          <a:bodyPr wrap="square" rtlCol="0">
            <a:spAutoFit/>
          </a:bodyPr>
          <a:lstStyle/>
          <a:p>
            <a:pPr marL="285750" indent="-285750">
              <a:buFont typeface="Wingdings" panose="05000000000000000000" pitchFamily="2" charset="2"/>
              <a:buChar char="§"/>
            </a:pPr>
            <a:r>
              <a:rPr lang="en-US" sz="1400" u="sng" dirty="0" smtClean="0"/>
              <a:t>Same </a:t>
            </a:r>
            <a:r>
              <a:rPr lang="en-US" sz="1400" u="sng" dirty="0"/>
              <a:t>class </a:t>
            </a:r>
            <a:r>
              <a:rPr lang="en-US" sz="1400" u="sng" dirty="0" smtClean="0"/>
              <a:t>objects</a:t>
            </a:r>
            <a:endParaRPr lang="en-GB" sz="1400" u="sng" dirty="0"/>
          </a:p>
          <a:p>
            <a:endParaRPr lang="en-GB" dirty="0"/>
          </a:p>
        </p:txBody>
      </p:sp>
      <p:sp>
        <p:nvSpPr>
          <p:cNvPr id="9" name="TextBox 8"/>
          <p:cNvSpPr txBox="1"/>
          <p:nvPr/>
        </p:nvSpPr>
        <p:spPr>
          <a:xfrm>
            <a:off x="4762815" y="3144454"/>
            <a:ext cx="2650096" cy="584775"/>
          </a:xfrm>
          <a:prstGeom prst="rect">
            <a:avLst/>
          </a:prstGeom>
          <a:noFill/>
        </p:spPr>
        <p:txBody>
          <a:bodyPr wrap="square" rtlCol="0">
            <a:spAutoFit/>
          </a:bodyPr>
          <a:lstStyle/>
          <a:p>
            <a:pPr marL="285750" indent="-285750">
              <a:buFont typeface="Wingdings" panose="05000000000000000000" pitchFamily="2" charset="2"/>
              <a:buChar char="§"/>
            </a:pPr>
            <a:r>
              <a:rPr lang="en-US" sz="1400" u="sng" dirty="0" smtClean="0"/>
              <a:t>Different class objects</a:t>
            </a:r>
            <a:endParaRPr lang="en-GB" sz="1400" u="sng" dirty="0"/>
          </a:p>
          <a:p>
            <a:endParaRPr lang="en-GB" dirty="0"/>
          </a:p>
        </p:txBody>
      </p:sp>
    </p:spTree>
    <p:extLst>
      <p:ext uri="{BB962C8B-B14F-4D97-AF65-F5344CB8AC3E}">
        <p14:creationId xmlns:p14="http://schemas.microsoft.com/office/powerpoint/2010/main" val="7327754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777"/>
            <a:ext cx="8229600" cy="772587"/>
          </a:xfrm>
        </p:spPr>
        <p:txBody>
          <a:bodyPr>
            <a:normAutofit/>
          </a:bodyPr>
          <a:lstStyle/>
          <a:p>
            <a:r>
              <a:rPr lang="en-US" sz="3600" dirty="0"/>
              <a:t>The </a:t>
            </a:r>
            <a:r>
              <a:rPr lang="en-US" sz="3600" dirty="0" smtClean="0"/>
              <a:t>outcome of tasks:</a:t>
            </a:r>
            <a:endParaRPr lang="lv-LV" sz="3600" dirty="0"/>
          </a:p>
        </p:txBody>
      </p:sp>
      <p:sp>
        <p:nvSpPr>
          <p:cNvPr id="4" name="Content Placeholder 3"/>
          <p:cNvSpPr>
            <a:spLocks noGrp="1"/>
          </p:cNvSpPr>
          <p:nvPr>
            <p:ph idx="1"/>
          </p:nvPr>
        </p:nvSpPr>
        <p:spPr>
          <a:xfrm>
            <a:off x="457200" y="928364"/>
            <a:ext cx="8229600" cy="5670556"/>
          </a:xfrm>
        </p:spPr>
        <p:txBody>
          <a:bodyPr>
            <a:normAutofit/>
          </a:bodyPr>
          <a:lstStyle/>
          <a:p>
            <a:pPr marL="514350" lvl="1" indent="0" algn="just">
              <a:buNone/>
            </a:pPr>
            <a:r>
              <a:rPr lang="en-US" sz="2000" dirty="0"/>
              <a:t>	</a:t>
            </a:r>
            <a:r>
              <a:rPr lang="en-US" dirty="0" smtClean="0"/>
              <a:t>2.  Siamese Architecture</a:t>
            </a:r>
          </a:p>
          <a:p>
            <a:pPr marL="514350" lvl="1" indent="0" algn="just">
              <a:buNone/>
            </a:pPr>
            <a:endParaRPr lang="en-US" dirty="0"/>
          </a:p>
          <a:p>
            <a:pPr marL="514350" lvl="1" indent="0" algn="just">
              <a:buNone/>
            </a:pPr>
            <a:r>
              <a:rPr lang="en-US" dirty="0"/>
              <a:t>      </a:t>
            </a:r>
          </a:p>
          <a:p>
            <a:pPr marL="514350" lvl="1" indent="0" algn="just">
              <a:buNone/>
            </a:pPr>
            <a:endParaRPr lang="en-US" dirty="0"/>
          </a:p>
          <a:p>
            <a:pPr marL="514350" lvl="1" indent="0" algn="just">
              <a:buNone/>
            </a:pPr>
            <a:r>
              <a:rPr lang="en-US" dirty="0"/>
              <a:t>      - Zero-Shot learning was identified as learning method.</a:t>
            </a:r>
            <a:endParaRPr lang="en-GB" dirty="0"/>
          </a:p>
          <a:p>
            <a:pPr marL="914400" lvl="2" indent="0" algn="just">
              <a:buNone/>
            </a:pPr>
            <a:endParaRPr lang="en-US" sz="1800" dirty="0"/>
          </a:p>
          <a:p>
            <a:pPr marL="914400" lvl="2" indent="0" algn="just">
              <a:buNone/>
            </a:pPr>
            <a:endParaRPr lang="en-US" sz="1800" dirty="0" smtClean="0"/>
          </a:p>
          <a:p>
            <a:pPr marL="514350" lvl="1" indent="0" algn="just">
              <a:buNone/>
            </a:pPr>
            <a:r>
              <a:rPr lang="en-US" sz="2000" dirty="0" smtClean="0"/>
              <a:t>	</a:t>
            </a:r>
          </a:p>
          <a:p>
            <a:pPr marL="514350" lvl="1" indent="0" algn="just">
              <a:buNone/>
            </a:pPr>
            <a:r>
              <a:rPr lang="en-US" sz="2000" dirty="0" smtClean="0"/>
              <a:t>      </a:t>
            </a:r>
            <a:endParaRPr lang="en-GB" sz="2000" dirty="0" smtClean="0"/>
          </a:p>
        </p:txBody>
      </p:sp>
      <p:sp>
        <p:nvSpPr>
          <p:cNvPr id="6" name="Date Placeholder 5"/>
          <p:cNvSpPr>
            <a:spLocks noGrp="1"/>
          </p:cNvSpPr>
          <p:nvPr>
            <p:ph type="dt" sz="half" idx="11"/>
          </p:nvPr>
        </p:nvSpPr>
        <p:spPr>
          <a:xfrm>
            <a:off x="8496813" y="6333976"/>
            <a:ext cx="777815" cy="365125"/>
          </a:xfrm>
        </p:spPr>
        <p:txBody>
          <a:bodyPr/>
          <a:lstStyle/>
          <a:p>
            <a:r>
              <a:rPr lang="en-US" sz="1400" b="1" dirty="0" smtClean="0">
                <a:solidFill>
                  <a:schemeClr val="tx1"/>
                </a:solidFill>
              </a:rPr>
              <a:t>4</a:t>
            </a:r>
            <a:endParaRPr lang="en-US" sz="1400" b="1" dirty="0">
              <a:solidFill>
                <a:schemeClr val="tx1"/>
              </a:solidFill>
            </a:endParaRPr>
          </a:p>
        </p:txBody>
      </p:sp>
      <p:sp>
        <p:nvSpPr>
          <p:cNvPr id="15" name="Content Placeholder 3"/>
          <p:cNvSpPr txBox="1">
            <a:spLocks/>
          </p:cNvSpPr>
          <p:nvPr/>
        </p:nvSpPr>
        <p:spPr>
          <a:xfrm>
            <a:off x="518160" y="3997284"/>
            <a:ext cx="8229600" cy="182439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2000" kern="1200">
                <a:solidFill>
                  <a:schemeClr val="accent1"/>
                </a:solidFill>
                <a:latin typeface="Arial"/>
                <a:ea typeface="+mn-ea"/>
                <a:cs typeface="Arial"/>
              </a:defRPr>
            </a:lvl1pPr>
            <a:lvl2pPr marL="742950" indent="-285750" algn="l" defTabSz="457200" rtl="0" eaLnBrk="1" latinLnBrk="0" hangingPunct="1">
              <a:spcBef>
                <a:spcPct val="20000"/>
              </a:spcBef>
              <a:buFont typeface="Arial"/>
              <a:buChar char="–"/>
              <a:defRPr sz="1800" kern="1200">
                <a:solidFill>
                  <a:schemeClr val="accent1"/>
                </a:solidFill>
                <a:latin typeface="Arial"/>
                <a:ea typeface="+mn-ea"/>
                <a:cs typeface="Arial"/>
              </a:defRPr>
            </a:lvl2pPr>
            <a:lvl3pPr marL="1143000" indent="-228600" algn="l" defTabSz="457200" rtl="0" eaLnBrk="1" latinLnBrk="0" hangingPunct="1">
              <a:spcBef>
                <a:spcPct val="20000"/>
              </a:spcBef>
              <a:buSzPct val="75000"/>
              <a:buFont typeface="Wingdings" charset="2"/>
              <a:buChar char="§"/>
              <a:defRPr sz="1400" kern="1200">
                <a:solidFill>
                  <a:schemeClr val="accent1"/>
                </a:solidFill>
                <a:latin typeface="Arial"/>
                <a:ea typeface="+mn-ea"/>
                <a:cs typeface="Arial"/>
              </a:defRPr>
            </a:lvl3pPr>
            <a:lvl4pPr marL="1600200" indent="-228600" algn="l" defTabSz="457200" rtl="0" eaLnBrk="1" latinLnBrk="0" hangingPunct="1">
              <a:spcBef>
                <a:spcPct val="20000"/>
              </a:spcBef>
              <a:buSzPct val="75000"/>
              <a:buFont typeface="Arial"/>
              <a:buChar char="–"/>
              <a:defRPr sz="1400" kern="1200">
                <a:solidFill>
                  <a:schemeClr val="accent1"/>
                </a:solidFill>
                <a:latin typeface="Arial"/>
                <a:ea typeface="+mn-ea"/>
                <a:cs typeface="Arial"/>
              </a:defRPr>
            </a:lvl4pPr>
            <a:lvl5pPr marL="2114550" indent="-285750" algn="l" defTabSz="457200" rtl="0" eaLnBrk="1" latinLnBrk="0" hangingPunct="1">
              <a:spcBef>
                <a:spcPct val="20000"/>
              </a:spcBef>
              <a:buSzPct val="50000"/>
              <a:buFont typeface="Wingdings" charset="2"/>
              <a:buChar char="§"/>
              <a:defRPr sz="1400" kern="1200">
                <a:solidFill>
                  <a:schemeClr val="accent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accen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accen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accent1"/>
                </a:solidFill>
                <a:latin typeface="+mn-lt"/>
                <a:ea typeface="+mn-ea"/>
                <a:cs typeface="+mn-cs"/>
              </a:defRPr>
            </a:lvl9pPr>
          </a:lstStyle>
          <a:p>
            <a:endParaRPr lang="lv-LV" dirty="0"/>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b="23333"/>
          <a:stretch/>
        </p:blipFill>
        <p:spPr>
          <a:xfrm>
            <a:off x="571500" y="1414172"/>
            <a:ext cx="8458200" cy="5344768"/>
          </a:xfrm>
          <a:prstGeom prst="rect">
            <a:avLst/>
          </a:prstGeom>
        </p:spPr>
      </p:pic>
      <p:sp>
        <p:nvSpPr>
          <p:cNvPr id="9" name="TextBox 8"/>
          <p:cNvSpPr txBox="1"/>
          <p:nvPr/>
        </p:nvSpPr>
        <p:spPr>
          <a:xfrm>
            <a:off x="5846204" y="1545433"/>
            <a:ext cx="2840596" cy="615553"/>
          </a:xfrm>
          <a:prstGeom prst="rect">
            <a:avLst/>
          </a:prstGeom>
          <a:noFill/>
        </p:spPr>
        <p:txBody>
          <a:bodyPr wrap="square" rtlCol="0">
            <a:spAutoFit/>
          </a:bodyPr>
          <a:lstStyle/>
          <a:p>
            <a:r>
              <a:rPr lang="en-US" sz="1600" dirty="0" smtClean="0"/>
              <a:t>Same </a:t>
            </a:r>
            <a:r>
              <a:rPr lang="en-US" sz="1600" dirty="0"/>
              <a:t>class objects </a:t>
            </a:r>
            <a:r>
              <a:rPr lang="en-US" sz="1600" dirty="0" smtClean="0">
                <a:sym typeface="Wingdings" panose="05000000000000000000" pitchFamily="2" charset="2"/>
              </a:rPr>
              <a:t></a:t>
            </a:r>
            <a:r>
              <a:rPr lang="en-US" sz="1600" dirty="0" smtClean="0"/>
              <a:t> </a:t>
            </a:r>
            <a:r>
              <a:rPr lang="en-US" sz="1600" dirty="0"/>
              <a:t>Closer  </a:t>
            </a:r>
            <a:endParaRPr lang="en-GB" sz="1600" dirty="0"/>
          </a:p>
          <a:p>
            <a:endParaRPr lang="en-GB" dirty="0"/>
          </a:p>
        </p:txBody>
      </p:sp>
      <p:sp>
        <p:nvSpPr>
          <p:cNvPr id="10" name="TextBox 9"/>
          <p:cNvSpPr txBox="1"/>
          <p:nvPr/>
        </p:nvSpPr>
        <p:spPr>
          <a:xfrm>
            <a:off x="5656217" y="4292605"/>
            <a:ext cx="3924301" cy="615553"/>
          </a:xfrm>
          <a:prstGeom prst="rect">
            <a:avLst/>
          </a:prstGeom>
          <a:noFill/>
        </p:spPr>
        <p:txBody>
          <a:bodyPr wrap="square" rtlCol="0">
            <a:spAutoFit/>
          </a:bodyPr>
          <a:lstStyle/>
          <a:p>
            <a:r>
              <a:rPr lang="en-US" sz="1600" dirty="0" smtClean="0"/>
              <a:t>Different class </a:t>
            </a:r>
            <a:r>
              <a:rPr lang="en-US" sz="1600" dirty="0"/>
              <a:t>objects </a:t>
            </a:r>
            <a:r>
              <a:rPr lang="en-US" sz="1600" dirty="0" smtClean="0">
                <a:sym typeface="Wingdings" panose="05000000000000000000" pitchFamily="2" charset="2"/>
              </a:rPr>
              <a:t></a:t>
            </a:r>
            <a:r>
              <a:rPr lang="en-US" sz="1600" dirty="0" smtClean="0"/>
              <a:t> Far away</a:t>
            </a:r>
            <a:endParaRPr lang="en-GB" sz="1600" dirty="0"/>
          </a:p>
          <a:p>
            <a:endParaRPr lang="en-GB" dirty="0"/>
          </a:p>
        </p:txBody>
      </p:sp>
      <p:sp>
        <p:nvSpPr>
          <p:cNvPr id="11" name="Date Placeholder 5"/>
          <p:cNvSpPr txBox="1">
            <a:spLocks/>
          </p:cNvSpPr>
          <p:nvPr/>
        </p:nvSpPr>
        <p:spPr>
          <a:xfrm>
            <a:off x="8443441" y="6355449"/>
            <a:ext cx="777815"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rgbClr val="A6A6A6"/>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400" b="1" dirty="0" smtClean="0">
                <a:solidFill>
                  <a:schemeClr val="tx1"/>
                </a:solidFill>
              </a:rPr>
              <a:t>11</a:t>
            </a:r>
            <a:endParaRPr lang="en-US" sz="1400" b="1" dirty="0">
              <a:solidFill>
                <a:schemeClr val="tx1"/>
              </a:solidFill>
            </a:endParaRPr>
          </a:p>
        </p:txBody>
      </p:sp>
    </p:spTree>
    <p:extLst>
      <p:ext uri="{BB962C8B-B14F-4D97-AF65-F5344CB8AC3E}">
        <p14:creationId xmlns:p14="http://schemas.microsoft.com/office/powerpoint/2010/main" val="19436595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777"/>
            <a:ext cx="8229600" cy="772587"/>
          </a:xfrm>
        </p:spPr>
        <p:txBody>
          <a:bodyPr>
            <a:normAutofit/>
          </a:bodyPr>
          <a:lstStyle/>
          <a:p>
            <a:r>
              <a:rPr lang="en-US" sz="3600" dirty="0"/>
              <a:t>The </a:t>
            </a:r>
            <a:r>
              <a:rPr lang="en-US" sz="3600" dirty="0" smtClean="0"/>
              <a:t>outcome of tasks:</a:t>
            </a:r>
            <a:endParaRPr lang="lv-LV" sz="3600" dirty="0"/>
          </a:p>
        </p:txBody>
      </p:sp>
      <p:sp>
        <p:nvSpPr>
          <p:cNvPr id="4" name="Content Placeholder 3"/>
          <p:cNvSpPr>
            <a:spLocks noGrp="1"/>
          </p:cNvSpPr>
          <p:nvPr>
            <p:ph idx="1"/>
          </p:nvPr>
        </p:nvSpPr>
        <p:spPr>
          <a:xfrm>
            <a:off x="457200" y="928364"/>
            <a:ext cx="8389620" cy="5670556"/>
          </a:xfrm>
        </p:spPr>
        <p:txBody>
          <a:bodyPr>
            <a:normAutofit lnSpcReduction="10000"/>
          </a:bodyPr>
          <a:lstStyle/>
          <a:p>
            <a:pPr marL="800100" lvl="1" algn="just">
              <a:buFont typeface="Wingdings" panose="05000000000000000000" pitchFamily="2" charset="2"/>
              <a:buChar char="§"/>
            </a:pPr>
            <a:r>
              <a:rPr lang="en-GB" sz="2000" dirty="0"/>
              <a:t>Overview of the usage of pre-trained models and the network structure of some of them to reuse them. </a:t>
            </a:r>
          </a:p>
          <a:p>
            <a:pPr marL="800100" lvl="1" algn="just">
              <a:buFont typeface="Wingdings" panose="05000000000000000000" pitchFamily="2" charset="2"/>
              <a:buChar char="§"/>
            </a:pPr>
            <a:endParaRPr lang="en-GB" sz="2000" dirty="0" smtClean="0"/>
          </a:p>
          <a:p>
            <a:pPr marL="1257300" lvl="2" indent="-285750" algn="just">
              <a:buFontTx/>
              <a:buChar char="-"/>
            </a:pPr>
            <a:r>
              <a:rPr lang="en-US" sz="1800" dirty="0" smtClean="0"/>
              <a:t>Identified usage as </a:t>
            </a:r>
          </a:p>
          <a:p>
            <a:pPr marL="1714500" lvl="3" indent="-285750" algn="just">
              <a:buFont typeface="Wingdings" panose="05000000000000000000" pitchFamily="2" charset="2"/>
              <a:buChar char="§"/>
            </a:pPr>
            <a:r>
              <a:rPr lang="en-GB" sz="1800" dirty="0" smtClean="0"/>
              <a:t>Pre-trained </a:t>
            </a:r>
            <a:r>
              <a:rPr lang="en-GB" sz="1800" dirty="0"/>
              <a:t>models as feature </a:t>
            </a:r>
            <a:r>
              <a:rPr lang="en-GB" sz="1800" dirty="0" smtClean="0"/>
              <a:t>extractors (used in practical implementation)</a:t>
            </a:r>
            <a:endParaRPr lang="en-GB" sz="1800" dirty="0"/>
          </a:p>
          <a:p>
            <a:pPr marL="1714500" lvl="3" indent="-285750" algn="just">
              <a:buFont typeface="Wingdings" panose="05000000000000000000" pitchFamily="2" charset="2"/>
              <a:buChar char="§"/>
            </a:pPr>
            <a:r>
              <a:rPr lang="en-GB" sz="1800" dirty="0" smtClean="0"/>
              <a:t>Fine </a:t>
            </a:r>
            <a:r>
              <a:rPr lang="en-GB" sz="1800" dirty="0"/>
              <a:t>tuning pre-trained models </a:t>
            </a:r>
            <a:endParaRPr lang="en-GB" sz="1800" dirty="0" smtClean="0"/>
          </a:p>
          <a:p>
            <a:pPr marL="971550" lvl="2" indent="0" algn="just">
              <a:buNone/>
            </a:pPr>
            <a:endParaRPr lang="en-GB" sz="1800" dirty="0"/>
          </a:p>
          <a:p>
            <a:pPr lvl="2" algn="just">
              <a:buFontTx/>
              <a:buChar char="-"/>
            </a:pPr>
            <a:r>
              <a:rPr lang="en-US" sz="1800" dirty="0" smtClean="0"/>
              <a:t>Network structure was discussed of</a:t>
            </a:r>
          </a:p>
          <a:p>
            <a:pPr lvl="3" algn="just">
              <a:buFont typeface="Wingdings" panose="05000000000000000000" pitchFamily="2" charset="2"/>
              <a:buChar char="§"/>
            </a:pPr>
            <a:r>
              <a:rPr lang="en-GB" sz="1800" dirty="0" err="1"/>
              <a:t>ResNet</a:t>
            </a:r>
            <a:r>
              <a:rPr lang="en-GB" sz="1800" dirty="0"/>
              <a:t> </a:t>
            </a:r>
            <a:endParaRPr lang="en-GB" sz="1800" dirty="0" smtClean="0"/>
          </a:p>
          <a:p>
            <a:pPr lvl="3" algn="just">
              <a:buFont typeface="Wingdings" panose="05000000000000000000" pitchFamily="2" charset="2"/>
              <a:buChar char="§"/>
            </a:pPr>
            <a:r>
              <a:rPr lang="en-GB" sz="1800" dirty="0" err="1"/>
              <a:t>ShuffleNet</a:t>
            </a:r>
            <a:r>
              <a:rPr lang="en-GB" sz="1800" dirty="0"/>
              <a:t> </a:t>
            </a:r>
            <a:endParaRPr lang="en-GB" sz="1800" dirty="0" smtClean="0"/>
          </a:p>
          <a:p>
            <a:pPr lvl="3" algn="just">
              <a:buFont typeface="Wingdings" panose="05000000000000000000" pitchFamily="2" charset="2"/>
              <a:buChar char="§"/>
            </a:pPr>
            <a:r>
              <a:rPr lang="en-GB" sz="1800" dirty="0" err="1"/>
              <a:t>Xception</a:t>
            </a:r>
            <a:r>
              <a:rPr lang="en-GB" sz="1800" dirty="0"/>
              <a:t> </a:t>
            </a:r>
            <a:endParaRPr lang="en-GB" sz="1800" dirty="0" smtClean="0"/>
          </a:p>
          <a:p>
            <a:pPr lvl="3" algn="just">
              <a:buFont typeface="Wingdings" panose="05000000000000000000" pitchFamily="2" charset="2"/>
              <a:buChar char="§"/>
            </a:pPr>
            <a:r>
              <a:rPr lang="en-GB" sz="1800" dirty="0" err="1"/>
              <a:t>ResNeXt</a:t>
            </a:r>
            <a:r>
              <a:rPr lang="en-GB" sz="1800" dirty="0"/>
              <a:t> </a:t>
            </a:r>
            <a:endParaRPr lang="en-GB" sz="1800" dirty="0" smtClean="0"/>
          </a:p>
          <a:p>
            <a:pPr lvl="3" algn="just">
              <a:buFont typeface="Wingdings" panose="05000000000000000000" pitchFamily="2" charset="2"/>
              <a:buChar char="§"/>
            </a:pPr>
            <a:r>
              <a:rPr lang="en-GB" sz="1800" dirty="0" err="1"/>
              <a:t>DenseNet</a:t>
            </a:r>
            <a:r>
              <a:rPr lang="en-GB" sz="1800" dirty="0"/>
              <a:t> </a:t>
            </a:r>
            <a:endParaRPr lang="en-GB" sz="1800" dirty="0" smtClean="0"/>
          </a:p>
          <a:p>
            <a:pPr lvl="3" algn="just">
              <a:buFont typeface="Wingdings" panose="05000000000000000000" pitchFamily="2" charset="2"/>
              <a:buChar char="§"/>
            </a:pPr>
            <a:endParaRPr lang="en-US" sz="1800" dirty="0" smtClean="0"/>
          </a:p>
          <a:p>
            <a:pPr marL="914400" lvl="2" indent="0" algn="just">
              <a:buNone/>
            </a:pPr>
            <a:r>
              <a:rPr lang="en-US" sz="1800" dirty="0" smtClean="0"/>
              <a:t>- </a:t>
            </a:r>
            <a:r>
              <a:rPr lang="en-GB" sz="1800" dirty="0" smtClean="0"/>
              <a:t>The </a:t>
            </a:r>
            <a:r>
              <a:rPr lang="en-GB" sz="1800" dirty="0"/>
              <a:t>models </a:t>
            </a:r>
            <a:r>
              <a:rPr lang="en-GB" sz="1800" dirty="0" err="1"/>
              <a:t>ResNet</a:t>
            </a:r>
            <a:r>
              <a:rPr lang="en-GB" sz="1800" dirty="0"/>
              <a:t>, </a:t>
            </a:r>
            <a:r>
              <a:rPr lang="en-GB" sz="1800" dirty="0" err="1"/>
              <a:t>ShuffleNet</a:t>
            </a:r>
            <a:r>
              <a:rPr lang="en-GB" sz="1800" dirty="0"/>
              <a:t>, </a:t>
            </a:r>
            <a:r>
              <a:rPr lang="en-GB" sz="1800" dirty="0" err="1"/>
              <a:t>Xception</a:t>
            </a:r>
            <a:r>
              <a:rPr lang="en-GB" sz="1800" dirty="0"/>
              <a:t>, </a:t>
            </a:r>
            <a:r>
              <a:rPr lang="en-GB" sz="1800" dirty="0" smtClean="0"/>
              <a:t>and </a:t>
            </a:r>
            <a:r>
              <a:rPr lang="en-GB" sz="1800" dirty="0" err="1"/>
              <a:t>DenseNet</a:t>
            </a:r>
            <a:r>
              <a:rPr lang="en-GB" sz="1800" dirty="0"/>
              <a:t> are chosen as the candidates to use </a:t>
            </a:r>
            <a:r>
              <a:rPr lang="en-GB" sz="1800" dirty="0" smtClean="0"/>
              <a:t>in the practical implementation based on </a:t>
            </a:r>
            <a:r>
              <a:rPr lang="en-GB" sz="1800" dirty="0"/>
              <a:t>number of floating-point </a:t>
            </a:r>
            <a:r>
              <a:rPr lang="en-GB" sz="1800" dirty="0" smtClean="0"/>
              <a:t>operations (FLOPs</a:t>
            </a:r>
            <a:r>
              <a:rPr lang="en-US" sz="1800" dirty="0" smtClean="0"/>
              <a:t>) and lowest error rates.</a:t>
            </a:r>
            <a:endParaRPr lang="en-GB" sz="1800" dirty="0" smtClean="0"/>
          </a:p>
        </p:txBody>
      </p:sp>
      <p:sp>
        <p:nvSpPr>
          <p:cNvPr id="6" name="Date Placeholder 5"/>
          <p:cNvSpPr>
            <a:spLocks noGrp="1"/>
          </p:cNvSpPr>
          <p:nvPr>
            <p:ph type="dt" sz="half" idx="11"/>
          </p:nvPr>
        </p:nvSpPr>
        <p:spPr>
          <a:xfrm>
            <a:off x="8496813" y="6333976"/>
            <a:ext cx="777815" cy="365125"/>
          </a:xfrm>
        </p:spPr>
        <p:txBody>
          <a:bodyPr/>
          <a:lstStyle/>
          <a:p>
            <a:r>
              <a:rPr lang="en-US" sz="1400" b="1" dirty="0" smtClean="0">
                <a:solidFill>
                  <a:schemeClr val="tx1"/>
                </a:solidFill>
              </a:rPr>
              <a:t>12</a:t>
            </a:r>
            <a:endParaRPr lang="en-US" sz="1400" b="1" dirty="0">
              <a:solidFill>
                <a:schemeClr val="tx1"/>
              </a:solidFill>
            </a:endParaRPr>
          </a:p>
        </p:txBody>
      </p:sp>
      <p:sp>
        <p:nvSpPr>
          <p:cNvPr id="15" name="Content Placeholder 3"/>
          <p:cNvSpPr txBox="1">
            <a:spLocks/>
          </p:cNvSpPr>
          <p:nvPr/>
        </p:nvSpPr>
        <p:spPr>
          <a:xfrm>
            <a:off x="518160" y="3997284"/>
            <a:ext cx="8229600" cy="182439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2000" kern="1200">
                <a:solidFill>
                  <a:schemeClr val="accent1"/>
                </a:solidFill>
                <a:latin typeface="Arial"/>
                <a:ea typeface="+mn-ea"/>
                <a:cs typeface="Arial"/>
              </a:defRPr>
            </a:lvl1pPr>
            <a:lvl2pPr marL="742950" indent="-285750" algn="l" defTabSz="457200" rtl="0" eaLnBrk="1" latinLnBrk="0" hangingPunct="1">
              <a:spcBef>
                <a:spcPct val="20000"/>
              </a:spcBef>
              <a:buFont typeface="Arial"/>
              <a:buChar char="–"/>
              <a:defRPr sz="1800" kern="1200">
                <a:solidFill>
                  <a:schemeClr val="accent1"/>
                </a:solidFill>
                <a:latin typeface="Arial"/>
                <a:ea typeface="+mn-ea"/>
                <a:cs typeface="Arial"/>
              </a:defRPr>
            </a:lvl2pPr>
            <a:lvl3pPr marL="1143000" indent="-228600" algn="l" defTabSz="457200" rtl="0" eaLnBrk="1" latinLnBrk="0" hangingPunct="1">
              <a:spcBef>
                <a:spcPct val="20000"/>
              </a:spcBef>
              <a:buSzPct val="75000"/>
              <a:buFont typeface="Wingdings" charset="2"/>
              <a:buChar char="§"/>
              <a:defRPr sz="1400" kern="1200">
                <a:solidFill>
                  <a:schemeClr val="accent1"/>
                </a:solidFill>
                <a:latin typeface="Arial"/>
                <a:ea typeface="+mn-ea"/>
                <a:cs typeface="Arial"/>
              </a:defRPr>
            </a:lvl3pPr>
            <a:lvl4pPr marL="1600200" indent="-228600" algn="l" defTabSz="457200" rtl="0" eaLnBrk="1" latinLnBrk="0" hangingPunct="1">
              <a:spcBef>
                <a:spcPct val="20000"/>
              </a:spcBef>
              <a:buSzPct val="75000"/>
              <a:buFont typeface="Arial"/>
              <a:buChar char="–"/>
              <a:defRPr sz="1400" kern="1200">
                <a:solidFill>
                  <a:schemeClr val="accent1"/>
                </a:solidFill>
                <a:latin typeface="Arial"/>
                <a:ea typeface="+mn-ea"/>
                <a:cs typeface="Arial"/>
              </a:defRPr>
            </a:lvl4pPr>
            <a:lvl5pPr marL="2114550" indent="-285750" algn="l" defTabSz="457200" rtl="0" eaLnBrk="1" latinLnBrk="0" hangingPunct="1">
              <a:spcBef>
                <a:spcPct val="20000"/>
              </a:spcBef>
              <a:buSzPct val="50000"/>
              <a:buFont typeface="Wingdings" charset="2"/>
              <a:buChar char="§"/>
              <a:defRPr sz="1400" kern="1200">
                <a:solidFill>
                  <a:schemeClr val="accent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accen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accen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accent1"/>
                </a:solidFill>
                <a:latin typeface="+mn-lt"/>
                <a:ea typeface="+mn-ea"/>
                <a:cs typeface="+mn-cs"/>
              </a:defRPr>
            </a:lvl9pPr>
          </a:lstStyle>
          <a:p>
            <a:endParaRPr lang="lv-LV" dirty="0"/>
          </a:p>
        </p:txBody>
      </p:sp>
    </p:spTree>
    <p:extLst>
      <p:ext uri="{BB962C8B-B14F-4D97-AF65-F5344CB8AC3E}">
        <p14:creationId xmlns:p14="http://schemas.microsoft.com/office/powerpoint/2010/main" val="26388411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777"/>
            <a:ext cx="8229600" cy="772587"/>
          </a:xfrm>
        </p:spPr>
        <p:txBody>
          <a:bodyPr>
            <a:normAutofit/>
          </a:bodyPr>
          <a:lstStyle/>
          <a:p>
            <a:r>
              <a:rPr lang="en-US" sz="3600" dirty="0"/>
              <a:t>The </a:t>
            </a:r>
            <a:r>
              <a:rPr lang="en-US" sz="3600" dirty="0" smtClean="0"/>
              <a:t>outcome of tasks:</a:t>
            </a:r>
            <a:endParaRPr lang="lv-LV" sz="3600" dirty="0"/>
          </a:p>
        </p:txBody>
      </p:sp>
      <p:sp>
        <p:nvSpPr>
          <p:cNvPr id="4" name="Content Placeholder 3"/>
          <p:cNvSpPr>
            <a:spLocks noGrp="1"/>
          </p:cNvSpPr>
          <p:nvPr>
            <p:ph idx="1"/>
          </p:nvPr>
        </p:nvSpPr>
        <p:spPr>
          <a:xfrm>
            <a:off x="457200" y="928364"/>
            <a:ext cx="8389620" cy="5670556"/>
          </a:xfrm>
        </p:spPr>
        <p:txBody>
          <a:bodyPr>
            <a:normAutofit/>
          </a:bodyPr>
          <a:lstStyle/>
          <a:p>
            <a:pPr marL="800100" lvl="1" algn="just">
              <a:buFont typeface="Wingdings" panose="05000000000000000000" pitchFamily="2" charset="2"/>
              <a:buChar char="§"/>
            </a:pPr>
            <a:r>
              <a:rPr lang="en-GB" sz="2000" dirty="0"/>
              <a:t>Analyse of the different object detection architectures.</a:t>
            </a:r>
          </a:p>
          <a:p>
            <a:pPr marL="857250" lvl="1" indent="-342900" algn="just">
              <a:buFontTx/>
              <a:buChar char="-"/>
            </a:pPr>
            <a:r>
              <a:rPr lang="en-US" sz="2000" dirty="0" smtClean="0"/>
              <a:t>12 different state of art object detection architectures were analyzed.</a:t>
            </a:r>
          </a:p>
          <a:p>
            <a:pPr marL="857250" lvl="1" indent="-342900" algn="just">
              <a:buFontTx/>
              <a:buChar char="-"/>
            </a:pPr>
            <a:endParaRPr lang="en-GB" sz="2000" dirty="0" smtClean="0"/>
          </a:p>
        </p:txBody>
      </p:sp>
      <p:sp>
        <p:nvSpPr>
          <p:cNvPr id="6" name="Date Placeholder 5"/>
          <p:cNvSpPr>
            <a:spLocks noGrp="1"/>
          </p:cNvSpPr>
          <p:nvPr>
            <p:ph type="dt" sz="half" idx="11"/>
          </p:nvPr>
        </p:nvSpPr>
        <p:spPr>
          <a:xfrm>
            <a:off x="8496813" y="6333976"/>
            <a:ext cx="777815" cy="365125"/>
          </a:xfrm>
        </p:spPr>
        <p:txBody>
          <a:bodyPr/>
          <a:lstStyle/>
          <a:p>
            <a:r>
              <a:rPr lang="en-US" sz="1400" b="1" dirty="0" smtClean="0">
                <a:solidFill>
                  <a:schemeClr val="tx1"/>
                </a:solidFill>
              </a:rPr>
              <a:t>4</a:t>
            </a:r>
            <a:endParaRPr lang="en-US" sz="1400" b="1" dirty="0">
              <a:solidFill>
                <a:schemeClr val="tx1"/>
              </a:solidFill>
            </a:endParaRPr>
          </a:p>
        </p:txBody>
      </p:sp>
      <p:sp>
        <p:nvSpPr>
          <p:cNvPr id="15" name="Content Placeholder 3"/>
          <p:cNvSpPr txBox="1">
            <a:spLocks/>
          </p:cNvSpPr>
          <p:nvPr/>
        </p:nvSpPr>
        <p:spPr>
          <a:xfrm>
            <a:off x="518160" y="3997284"/>
            <a:ext cx="8229600" cy="182439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2000" kern="1200">
                <a:solidFill>
                  <a:schemeClr val="accent1"/>
                </a:solidFill>
                <a:latin typeface="Arial"/>
                <a:ea typeface="+mn-ea"/>
                <a:cs typeface="Arial"/>
              </a:defRPr>
            </a:lvl1pPr>
            <a:lvl2pPr marL="742950" indent="-285750" algn="l" defTabSz="457200" rtl="0" eaLnBrk="1" latinLnBrk="0" hangingPunct="1">
              <a:spcBef>
                <a:spcPct val="20000"/>
              </a:spcBef>
              <a:buFont typeface="Arial"/>
              <a:buChar char="–"/>
              <a:defRPr sz="1800" kern="1200">
                <a:solidFill>
                  <a:schemeClr val="accent1"/>
                </a:solidFill>
                <a:latin typeface="Arial"/>
                <a:ea typeface="+mn-ea"/>
                <a:cs typeface="Arial"/>
              </a:defRPr>
            </a:lvl2pPr>
            <a:lvl3pPr marL="1143000" indent="-228600" algn="l" defTabSz="457200" rtl="0" eaLnBrk="1" latinLnBrk="0" hangingPunct="1">
              <a:spcBef>
                <a:spcPct val="20000"/>
              </a:spcBef>
              <a:buSzPct val="75000"/>
              <a:buFont typeface="Wingdings" charset="2"/>
              <a:buChar char="§"/>
              <a:defRPr sz="1400" kern="1200">
                <a:solidFill>
                  <a:schemeClr val="accent1"/>
                </a:solidFill>
                <a:latin typeface="Arial"/>
                <a:ea typeface="+mn-ea"/>
                <a:cs typeface="Arial"/>
              </a:defRPr>
            </a:lvl3pPr>
            <a:lvl4pPr marL="1600200" indent="-228600" algn="l" defTabSz="457200" rtl="0" eaLnBrk="1" latinLnBrk="0" hangingPunct="1">
              <a:spcBef>
                <a:spcPct val="20000"/>
              </a:spcBef>
              <a:buSzPct val="75000"/>
              <a:buFont typeface="Arial"/>
              <a:buChar char="–"/>
              <a:defRPr sz="1400" kern="1200">
                <a:solidFill>
                  <a:schemeClr val="accent1"/>
                </a:solidFill>
                <a:latin typeface="Arial"/>
                <a:ea typeface="+mn-ea"/>
                <a:cs typeface="Arial"/>
              </a:defRPr>
            </a:lvl4pPr>
            <a:lvl5pPr marL="2114550" indent="-285750" algn="l" defTabSz="457200" rtl="0" eaLnBrk="1" latinLnBrk="0" hangingPunct="1">
              <a:spcBef>
                <a:spcPct val="20000"/>
              </a:spcBef>
              <a:buSzPct val="50000"/>
              <a:buFont typeface="Wingdings" charset="2"/>
              <a:buChar char="§"/>
              <a:defRPr sz="1400" kern="1200">
                <a:solidFill>
                  <a:schemeClr val="accent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accen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accen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accent1"/>
                </a:solidFill>
                <a:latin typeface="+mn-lt"/>
                <a:ea typeface="+mn-ea"/>
                <a:cs typeface="+mn-cs"/>
              </a:defRPr>
            </a:lvl9pPr>
          </a:lstStyle>
          <a:p>
            <a:endParaRPr lang="lv-LV"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2477" y="1949762"/>
            <a:ext cx="8004343" cy="4848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Date Placeholder 5"/>
          <p:cNvSpPr txBox="1">
            <a:spLocks/>
          </p:cNvSpPr>
          <p:nvPr/>
        </p:nvSpPr>
        <p:spPr>
          <a:xfrm>
            <a:off x="8443441" y="6355449"/>
            <a:ext cx="777815"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rgbClr val="A6A6A6"/>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400" b="1" dirty="0" smtClean="0">
                <a:solidFill>
                  <a:schemeClr val="tx1"/>
                </a:solidFill>
              </a:rPr>
              <a:t>13</a:t>
            </a:r>
            <a:endParaRPr lang="en-US" sz="1400" b="1" dirty="0">
              <a:solidFill>
                <a:schemeClr val="tx1"/>
              </a:solidFill>
            </a:endParaRPr>
          </a:p>
        </p:txBody>
      </p:sp>
    </p:spTree>
    <p:extLst>
      <p:ext uri="{BB962C8B-B14F-4D97-AF65-F5344CB8AC3E}">
        <p14:creationId xmlns:p14="http://schemas.microsoft.com/office/powerpoint/2010/main" val="40195646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777"/>
            <a:ext cx="8229600" cy="772587"/>
          </a:xfrm>
        </p:spPr>
        <p:txBody>
          <a:bodyPr>
            <a:normAutofit/>
          </a:bodyPr>
          <a:lstStyle/>
          <a:p>
            <a:r>
              <a:rPr lang="en-US" sz="3600" dirty="0"/>
              <a:t>The </a:t>
            </a:r>
            <a:r>
              <a:rPr lang="en-US" sz="3600" dirty="0" smtClean="0"/>
              <a:t>outcome of tasks:</a:t>
            </a:r>
            <a:endParaRPr lang="lv-LV" sz="3600" dirty="0"/>
          </a:p>
        </p:txBody>
      </p:sp>
      <p:sp>
        <p:nvSpPr>
          <p:cNvPr id="4" name="Content Placeholder 3"/>
          <p:cNvSpPr>
            <a:spLocks noGrp="1"/>
          </p:cNvSpPr>
          <p:nvPr>
            <p:ph idx="1"/>
          </p:nvPr>
        </p:nvSpPr>
        <p:spPr>
          <a:xfrm>
            <a:off x="457200" y="928364"/>
            <a:ext cx="8389620" cy="5670556"/>
          </a:xfrm>
        </p:spPr>
        <p:txBody>
          <a:bodyPr>
            <a:normAutofit/>
          </a:bodyPr>
          <a:lstStyle/>
          <a:p>
            <a:pPr marL="800100" lvl="1" algn="just">
              <a:buFontTx/>
              <a:buChar char="-"/>
            </a:pPr>
            <a:r>
              <a:rPr lang="en-US" dirty="0" smtClean="0"/>
              <a:t>The six object detection architectures were selected as the candidates to use in the practical implementation based on their higher </a:t>
            </a:r>
            <a:r>
              <a:rPr lang="en-GB" dirty="0"/>
              <a:t>Mean Average Precision (</a:t>
            </a:r>
            <a:r>
              <a:rPr lang="en-GB" dirty="0" err="1"/>
              <a:t>mAP</a:t>
            </a:r>
            <a:r>
              <a:rPr lang="en-GB" dirty="0"/>
              <a:t>) </a:t>
            </a:r>
            <a:r>
              <a:rPr lang="en-GB" dirty="0" smtClean="0"/>
              <a:t>published by the authors of the architectures.</a:t>
            </a:r>
          </a:p>
          <a:p>
            <a:pPr marL="514350" lvl="1" indent="0" algn="just">
              <a:buNone/>
            </a:pPr>
            <a:endParaRPr lang="en-US" dirty="0"/>
          </a:p>
          <a:p>
            <a:pPr marL="514350" lvl="1" indent="0" algn="just">
              <a:buNone/>
            </a:pPr>
            <a:r>
              <a:rPr lang="en-US" dirty="0" smtClean="0"/>
              <a:t>    </a:t>
            </a:r>
            <a:endParaRPr lang="en-GB" dirty="0" smtClean="0"/>
          </a:p>
          <a:p>
            <a:pPr marL="800100" lvl="1" algn="just">
              <a:buFontTx/>
              <a:buChar char="-"/>
            </a:pPr>
            <a:endParaRPr lang="en-GB" dirty="0" smtClean="0"/>
          </a:p>
          <a:p>
            <a:pPr marL="514350" lvl="1" indent="0" algn="just">
              <a:buNone/>
            </a:pPr>
            <a:endParaRPr lang="en-GB" dirty="0" smtClean="0"/>
          </a:p>
          <a:p>
            <a:pPr marL="514350" lvl="1" indent="0" algn="just">
              <a:buNone/>
            </a:pPr>
            <a:r>
              <a:rPr lang="en-GB" sz="2000" dirty="0"/>
              <a:t>	</a:t>
            </a:r>
          </a:p>
          <a:p>
            <a:pPr marL="514350" lvl="1" indent="0" algn="just">
              <a:buNone/>
            </a:pPr>
            <a:endParaRPr lang="en-US" sz="2000" dirty="0" smtClean="0"/>
          </a:p>
          <a:p>
            <a:pPr marL="514350" lvl="1" indent="0" algn="just">
              <a:buNone/>
            </a:pPr>
            <a:endParaRPr lang="en-US" sz="2000" dirty="0"/>
          </a:p>
          <a:p>
            <a:pPr marL="514350" lvl="1" indent="0" algn="just">
              <a:buNone/>
            </a:pPr>
            <a:endParaRPr lang="en-US" sz="2000" dirty="0" smtClean="0"/>
          </a:p>
          <a:p>
            <a:pPr marL="514350" lvl="1" indent="0" algn="just">
              <a:buNone/>
            </a:pPr>
            <a:endParaRPr lang="en-US" sz="2000" dirty="0"/>
          </a:p>
          <a:p>
            <a:pPr marL="514350" lvl="1" indent="0" algn="just">
              <a:buNone/>
            </a:pPr>
            <a:endParaRPr lang="en-US" sz="2000" dirty="0" smtClean="0"/>
          </a:p>
          <a:p>
            <a:pPr marL="514350" lvl="1" indent="0" algn="just">
              <a:buNone/>
            </a:pPr>
            <a:r>
              <a:rPr lang="en-US" dirty="0" smtClean="0"/>
              <a:t>- </a:t>
            </a:r>
            <a:r>
              <a:rPr lang="en-GB" dirty="0"/>
              <a:t>The object detection architecture that has the highest number of correctly detected images from the Davis </a:t>
            </a:r>
            <a:r>
              <a:rPr lang="en-GB" dirty="0" smtClean="0"/>
              <a:t>2017) </a:t>
            </a:r>
            <a:r>
              <a:rPr lang="en-GB" dirty="0"/>
              <a:t>is selected as the final object detection architecture. </a:t>
            </a:r>
            <a:endParaRPr lang="en-GB" dirty="0" smtClean="0"/>
          </a:p>
        </p:txBody>
      </p:sp>
      <p:sp>
        <p:nvSpPr>
          <p:cNvPr id="6" name="Date Placeholder 5"/>
          <p:cNvSpPr>
            <a:spLocks noGrp="1"/>
          </p:cNvSpPr>
          <p:nvPr>
            <p:ph type="dt" sz="half" idx="11"/>
          </p:nvPr>
        </p:nvSpPr>
        <p:spPr>
          <a:xfrm>
            <a:off x="8496813" y="6333976"/>
            <a:ext cx="777815" cy="365125"/>
          </a:xfrm>
        </p:spPr>
        <p:txBody>
          <a:bodyPr/>
          <a:lstStyle/>
          <a:p>
            <a:r>
              <a:rPr lang="en-US" sz="1400" b="1" dirty="0" smtClean="0">
                <a:solidFill>
                  <a:schemeClr val="tx1"/>
                </a:solidFill>
              </a:rPr>
              <a:t>14</a:t>
            </a:r>
            <a:endParaRPr lang="en-US" sz="1400" b="1" dirty="0">
              <a:solidFill>
                <a:schemeClr val="tx1"/>
              </a:solidFill>
            </a:endParaRPr>
          </a:p>
        </p:txBody>
      </p:sp>
      <p:sp>
        <p:nvSpPr>
          <p:cNvPr id="15" name="Content Placeholder 3"/>
          <p:cNvSpPr txBox="1">
            <a:spLocks/>
          </p:cNvSpPr>
          <p:nvPr/>
        </p:nvSpPr>
        <p:spPr>
          <a:xfrm>
            <a:off x="518160" y="3997284"/>
            <a:ext cx="8229600" cy="182439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2000" kern="1200">
                <a:solidFill>
                  <a:schemeClr val="accent1"/>
                </a:solidFill>
                <a:latin typeface="Arial"/>
                <a:ea typeface="+mn-ea"/>
                <a:cs typeface="Arial"/>
              </a:defRPr>
            </a:lvl1pPr>
            <a:lvl2pPr marL="742950" indent="-285750" algn="l" defTabSz="457200" rtl="0" eaLnBrk="1" latinLnBrk="0" hangingPunct="1">
              <a:spcBef>
                <a:spcPct val="20000"/>
              </a:spcBef>
              <a:buFont typeface="Arial"/>
              <a:buChar char="–"/>
              <a:defRPr sz="1800" kern="1200">
                <a:solidFill>
                  <a:schemeClr val="accent1"/>
                </a:solidFill>
                <a:latin typeface="Arial"/>
                <a:ea typeface="+mn-ea"/>
                <a:cs typeface="Arial"/>
              </a:defRPr>
            </a:lvl2pPr>
            <a:lvl3pPr marL="1143000" indent="-228600" algn="l" defTabSz="457200" rtl="0" eaLnBrk="1" latinLnBrk="0" hangingPunct="1">
              <a:spcBef>
                <a:spcPct val="20000"/>
              </a:spcBef>
              <a:buSzPct val="75000"/>
              <a:buFont typeface="Wingdings" charset="2"/>
              <a:buChar char="§"/>
              <a:defRPr sz="1400" kern="1200">
                <a:solidFill>
                  <a:schemeClr val="accent1"/>
                </a:solidFill>
                <a:latin typeface="Arial"/>
                <a:ea typeface="+mn-ea"/>
                <a:cs typeface="Arial"/>
              </a:defRPr>
            </a:lvl3pPr>
            <a:lvl4pPr marL="1600200" indent="-228600" algn="l" defTabSz="457200" rtl="0" eaLnBrk="1" latinLnBrk="0" hangingPunct="1">
              <a:spcBef>
                <a:spcPct val="20000"/>
              </a:spcBef>
              <a:buSzPct val="75000"/>
              <a:buFont typeface="Arial"/>
              <a:buChar char="–"/>
              <a:defRPr sz="1400" kern="1200">
                <a:solidFill>
                  <a:schemeClr val="accent1"/>
                </a:solidFill>
                <a:latin typeface="Arial"/>
                <a:ea typeface="+mn-ea"/>
                <a:cs typeface="Arial"/>
              </a:defRPr>
            </a:lvl4pPr>
            <a:lvl5pPr marL="2114550" indent="-285750" algn="l" defTabSz="457200" rtl="0" eaLnBrk="1" latinLnBrk="0" hangingPunct="1">
              <a:spcBef>
                <a:spcPct val="20000"/>
              </a:spcBef>
              <a:buSzPct val="50000"/>
              <a:buFont typeface="Wingdings" charset="2"/>
              <a:buChar char="§"/>
              <a:defRPr sz="1400" kern="1200">
                <a:solidFill>
                  <a:schemeClr val="accent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accen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accen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accent1"/>
                </a:solidFill>
                <a:latin typeface="+mn-lt"/>
                <a:ea typeface="+mn-ea"/>
                <a:cs typeface="+mn-cs"/>
              </a:defRPr>
            </a:lvl9pPr>
          </a:lstStyle>
          <a:p>
            <a:endParaRPr lang="lv-LV" dirty="0"/>
          </a:p>
        </p:txBody>
      </p:sp>
      <p:graphicFrame>
        <p:nvGraphicFramePr>
          <p:cNvPr id="3" name="Table 2"/>
          <p:cNvGraphicFramePr>
            <a:graphicFrameLocks noGrp="1"/>
          </p:cNvGraphicFramePr>
          <p:nvPr>
            <p:extLst>
              <p:ext uri="{D42A27DB-BD31-4B8C-83A1-F6EECF244321}">
                <p14:modId xmlns:p14="http://schemas.microsoft.com/office/powerpoint/2010/main" val="2873798949"/>
              </p:ext>
            </p:extLst>
          </p:nvPr>
        </p:nvGraphicFramePr>
        <p:xfrm>
          <a:off x="1371600" y="2044700"/>
          <a:ext cx="7125212" cy="2865120"/>
        </p:xfrm>
        <a:graphic>
          <a:graphicData uri="http://schemas.openxmlformats.org/drawingml/2006/table">
            <a:tbl>
              <a:tblPr firstRow="1" bandRow="1">
                <a:tableStyleId>{5C22544A-7EE6-4342-B048-85BDC9FD1C3A}</a:tableStyleId>
              </a:tblPr>
              <a:tblGrid>
                <a:gridCol w="3562606"/>
                <a:gridCol w="3562606"/>
              </a:tblGrid>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b="1" i="0" u="none" strike="noStrike" kern="1200" baseline="0" dirty="0" smtClean="0">
                          <a:solidFill>
                            <a:schemeClr val="lt1"/>
                          </a:solidFill>
                          <a:latin typeface="+mn-lt"/>
                          <a:ea typeface="+mn-ea"/>
                          <a:cs typeface="+mn-cs"/>
                        </a:rPr>
                        <a:t>Object detection architecture </a:t>
                      </a:r>
                      <a:r>
                        <a:rPr lang="en-GB" sz="1800" b="0" i="0" u="none" strike="noStrike" kern="1200" baseline="0" dirty="0" smtClean="0">
                          <a:solidFill>
                            <a:schemeClr val="lt1"/>
                          </a:solidFill>
                          <a:latin typeface="+mn-lt"/>
                          <a:ea typeface="+mn-ea"/>
                          <a:cs typeface="+mn-cs"/>
                        </a:rPr>
                        <a:t>	</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b="1" i="0" u="none" strike="noStrike" kern="1200" baseline="0" dirty="0" smtClean="0">
                          <a:solidFill>
                            <a:schemeClr val="lt1"/>
                          </a:solidFill>
                          <a:latin typeface="+mn-lt"/>
                          <a:ea typeface="+mn-ea"/>
                          <a:cs typeface="+mn-cs"/>
                        </a:rPr>
                        <a:t>Mean Average Precision (</a:t>
                      </a:r>
                      <a:r>
                        <a:rPr lang="en-GB" sz="1800" b="1" i="0" u="none" strike="noStrike" kern="1200" baseline="0" dirty="0" err="1" smtClean="0">
                          <a:solidFill>
                            <a:schemeClr val="lt1"/>
                          </a:solidFill>
                          <a:latin typeface="+mn-lt"/>
                          <a:ea typeface="+mn-ea"/>
                          <a:cs typeface="+mn-cs"/>
                        </a:rPr>
                        <a:t>mAP</a:t>
                      </a:r>
                      <a:r>
                        <a:rPr lang="en-GB" sz="1800" b="1" i="0" u="none" strike="noStrike" kern="1200" baseline="0" dirty="0" smtClean="0">
                          <a:solidFill>
                            <a:schemeClr val="lt1"/>
                          </a:solidFill>
                          <a:latin typeface="+mn-lt"/>
                          <a:ea typeface="+mn-ea"/>
                          <a:cs typeface="+mn-cs"/>
                        </a:rPr>
                        <a:t>) for Pascal VOC 2007 </a:t>
                      </a:r>
                      <a:r>
                        <a:rPr lang="en-GB" sz="1800" b="0" i="0" u="none" strike="noStrike" kern="1200" baseline="0" dirty="0" smtClean="0">
                          <a:solidFill>
                            <a:schemeClr val="lt1"/>
                          </a:solidFill>
                          <a:latin typeface="+mn-lt"/>
                          <a:ea typeface="+mn-ea"/>
                          <a:cs typeface="+mn-cs"/>
                        </a:rPr>
                        <a:t>	</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Faster R-CNN 	</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73.2% 	</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YOLOv2 	</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78.6% 	</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DSSD 	</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81.5% 	</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SSD 	</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81.6% 	</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DSOD 	</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81.7% 	</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R-FCN 	</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83.6% 	</a:t>
                      </a:r>
                    </a:p>
                  </a:txBody>
                  <a:tcPr/>
                </a:tc>
              </a:tr>
            </a:tbl>
          </a:graphicData>
        </a:graphic>
      </p:graphicFrame>
    </p:spTree>
    <p:extLst>
      <p:ext uri="{BB962C8B-B14F-4D97-AF65-F5344CB8AC3E}">
        <p14:creationId xmlns:p14="http://schemas.microsoft.com/office/powerpoint/2010/main" val="1533450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777"/>
            <a:ext cx="8229600" cy="772587"/>
          </a:xfrm>
        </p:spPr>
        <p:txBody>
          <a:bodyPr>
            <a:normAutofit/>
          </a:bodyPr>
          <a:lstStyle/>
          <a:p>
            <a:r>
              <a:rPr lang="en-US" sz="3600" dirty="0"/>
              <a:t>The proposed novel model</a:t>
            </a:r>
            <a:endParaRPr lang="lv-LV" sz="3600" dirty="0"/>
          </a:p>
        </p:txBody>
      </p:sp>
      <p:sp>
        <p:nvSpPr>
          <p:cNvPr id="4" name="Content Placeholder 3"/>
          <p:cNvSpPr>
            <a:spLocks noGrp="1"/>
          </p:cNvSpPr>
          <p:nvPr>
            <p:ph idx="1"/>
          </p:nvPr>
        </p:nvSpPr>
        <p:spPr>
          <a:xfrm>
            <a:off x="457200" y="928364"/>
            <a:ext cx="8389620" cy="5670556"/>
          </a:xfrm>
        </p:spPr>
        <p:txBody>
          <a:bodyPr>
            <a:normAutofit/>
          </a:bodyPr>
          <a:lstStyle/>
          <a:p>
            <a:pPr marL="800100" lvl="1" algn="just">
              <a:buFontTx/>
              <a:buChar char="-"/>
            </a:pPr>
            <a:endParaRPr lang="en-GB" dirty="0" smtClean="0"/>
          </a:p>
        </p:txBody>
      </p:sp>
      <p:sp>
        <p:nvSpPr>
          <p:cNvPr id="6" name="Date Placeholder 5"/>
          <p:cNvSpPr>
            <a:spLocks noGrp="1"/>
          </p:cNvSpPr>
          <p:nvPr>
            <p:ph type="dt" sz="half" idx="11"/>
          </p:nvPr>
        </p:nvSpPr>
        <p:spPr>
          <a:xfrm>
            <a:off x="8496813" y="6333976"/>
            <a:ext cx="777815" cy="365125"/>
          </a:xfrm>
        </p:spPr>
        <p:txBody>
          <a:bodyPr/>
          <a:lstStyle/>
          <a:p>
            <a:r>
              <a:rPr lang="en-US" sz="1400" b="1" dirty="0" smtClean="0">
                <a:solidFill>
                  <a:schemeClr val="tx1"/>
                </a:solidFill>
              </a:rPr>
              <a:t>15</a:t>
            </a:r>
            <a:endParaRPr lang="en-US" sz="1400" b="1" dirty="0">
              <a:solidFill>
                <a:schemeClr val="tx1"/>
              </a:solidFill>
            </a:endParaRPr>
          </a:p>
        </p:txBody>
      </p:sp>
      <p:sp>
        <p:nvSpPr>
          <p:cNvPr id="15" name="Content Placeholder 3"/>
          <p:cNvSpPr txBox="1">
            <a:spLocks/>
          </p:cNvSpPr>
          <p:nvPr/>
        </p:nvSpPr>
        <p:spPr>
          <a:xfrm>
            <a:off x="518160" y="3997284"/>
            <a:ext cx="8229600" cy="182439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2000" kern="1200">
                <a:solidFill>
                  <a:schemeClr val="accent1"/>
                </a:solidFill>
                <a:latin typeface="Arial"/>
                <a:ea typeface="+mn-ea"/>
                <a:cs typeface="Arial"/>
              </a:defRPr>
            </a:lvl1pPr>
            <a:lvl2pPr marL="742950" indent="-285750" algn="l" defTabSz="457200" rtl="0" eaLnBrk="1" latinLnBrk="0" hangingPunct="1">
              <a:spcBef>
                <a:spcPct val="20000"/>
              </a:spcBef>
              <a:buFont typeface="Arial"/>
              <a:buChar char="–"/>
              <a:defRPr sz="1800" kern="1200">
                <a:solidFill>
                  <a:schemeClr val="accent1"/>
                </a:solidFill>
                <a:latin typeface="Arial"/>
                <a:ea typeface="+mn-ea"/>
                <a:cs typeface="Arial"/>
              </a:defRPr>
            </a:lvl2pPr>
            <a:lvl3pPr marL="1143000" indent="-228600" algn="l" defTabSz="457200" rtl="0" eaLnBrk="1" latinLnBrk="0" hangingPunct="1">
              <a:spcBef>
                <a:spcPct val="20000"/>
              </a:spcBef>
              <a:buSzPct val="75000"/>
              <a:buFont typeface="Wingdings" charset="2"/>
              <a:buChar char="§"/>
              <a:defRPr sz="1400" kern="1200">
                <a:solidFill>
                  <a:schemeClr val="accent1"/>
                </a:solidFill>
                <a:latin typeface="Arial"/>
                <a:ea typeface="+mn-ea"/>
                <a:cs typeface="Arial"/>
              </a:defRPr>
            </a:lvl3pPr>
            <a:lvl4pPr marL="1600200" indent="-228600" algn="l" defTabSz="457200" rtl="0" eaLnBrk="1" latinLnBrk="0" hangingPunct="1">
              <a:spcBef>
                <a:spcPct val="20000"/>
              </a:spcBef>
              <a:buSzPct val="75000"/>
              <a:buFont typeface="Arial"/>
              <a:buChar char="–"/>
              <a:defRPr sz="1400" kern="1200">
                <a:solidFill>
                  <a:schemeClr val="accent1"/>
                </a:solidFill>
                <a:latin typeface="Arial"/>
                <a:ea typeface="+mn-ea"/>
                <a:cs typeface="Arial"/>
              </a:defRPr>
            </a:lvl4pPr>
            <a:lvl5pPr marL="2114550" indent="-285750" algn="l" defTabSz="457200" rtl="0" eaLnBrk="1" latinLnBrk="0" hangingPunct="1">
              <a:spcBef>
                <a:spcPct val="20000"/>
              </a:spcBef>
              <a:buSzPct val="50000"/>
              <a:buFont typeface="Wingdings" charset="2"/>
              <a:buChar char="§"/>
              <a:defRPr sz="1400" kern="1200">
                <a:solidFill>
                  <a:schemeClr val="accent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accen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accen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accent1"/>
                </a:solidFill>
                <a:latin typeface="+mn-lt"/>
                <a:ea typeface="+mn-ea"/>
                <a:cs typeface="+mn-cs"/>
              </a:defRPr>
            </a:lvl9pPr>
          </a:lstStyle>
          <a:p>
            <a:endParaRPr lang="lv-LV"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b="8248"/>
          <a:stretch/>
        </p:blipFill>
        <p:spPr>
          <a:xfrm>
            <a:off x="293923" y="928364"/>
            <a:ext cx="8569337" cy="5169289"/>
          </a:xfrm>
          <a:prstGeom prst="rect">
            <a:avLst/>
          </a:prstGeom>
        </p:spPr>
      </p:pic>
      <p:sp>
        <p:nvSpPr>
          <p:cNvPr id="8" name="Right Brace 7"/>
          <p:cNvSpPr/>
          <p:nvPr/>
        </p:nvSpPr>
        <p:spPr>
          <a:xfrm rot="5400000">
            <a:off x="1571353" y="5044461"/>
            <a:ext cx="299357" cy="2405744"/>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9" name="Right Brace 8"/>
          <p:cNvSpPr/>
          <p:nvPr/>
        </p:nvSpPr>
        <p:spPr>
          <a:xfrm rot="5400000">
            <a:off x="5562003" y="5735843"/>
            <a:ext cx="292525" cy="1090963"/>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0" name="Right Brace 9"/>
          <p:cNvSpPr/>
          <p:nvPr/>
        </p:nvSpPr>
        <p:spPr>
          <a:xfrm rot="5400000">
            <a:off x="3726722" y="5490776"/>
            <a:ext cx="299359" cy="1513113"/>
          </a:xfrm>
          <a:prstGeom prst="rightBrace">
            <a:avLst>
              <a:gd name="adj1" fmla="val 30151"/>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1" name="Right Brace 10"/>
          <p:cNvSpPr/>
          <p:nvPr/>
        </p:nvSpPr>
        <p:spPr>
          <a:xfrm rot="5400000">
            <a:off x="7444416" y="5419328"/>
            <a:ext cx="299359" cy="1730828"/>
          </a:xfrm>
          <a:prstGeom prst="rightBrace">
            <a:avLst>
              <a:gd name="adj1" fmla="val 30151"/>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2" name="TextBox 11"/>
          <p:cNvSpPr txBox="1"/>
          <p:nvPr/>
        </p:nvSpPr>
        <p:spPr>
          <a:xfrm>
            <a:off x="895640" y="6360547"/>
            <a:ext cx="1758815" cy="338554"/>
          </a:xfrm>
          <a:prstGeom prst="rect">
            <a:avLst/>
          </a:prstGeom>
          <a:noFill/>
        </p:spPr>
        <p:txBody>
          <a:bodyPr wrap="none" rtlCol="0">
            <a:spAutoFit/>
          </a:bodyPr>
          <a:lstStyle/>
          <a:p>
            <a:r>
              <a:rPr lang="en-US" sz="1600" dirty="0" smtClean="0"/>
              <a:t>Object  Detection</a:t>
            </a:r>
            <a:endParaRPr lang="en-GB" sz="1600" dirty="0"/>
          </a:p>
        </p:txBody>
      </p:sp>
      <p:sp>
        <p:nvSpPr>
          <p:cNvPr id="13" name="TextBox 12"/>
          <p:cNvSpPr txBox="1"/>
          <p:nvPr/>
        </p:nvSpPr>
        <p:spPr>
          <a:xfrm>
            <a:off x="4658203" y="6355485"/>
            <a:ext cx="2100127" cy="338554"/>
          </a:xfrm>
          <a:prstGeom prst="rect">
            <a:avLst/>
          </a:prstGeom>
          <a:noFill/>
        </p:spPr>
        <p:txBody>
          <a:bodyPr wrap="none" rtlCol="0">
            <a:spAutoFit/>
          </a:bodyPr>
          <a:lstStyle/>
          <a:p>
            <a:r>
              <a:rPr lang="en-US" sz="1600" dirty="0" smtClean="0"/>
              <a:t>Context  Aggregation</a:t>
            </a:r>
            <a:endParaRPr lang="en-GB" sz="1600" dirty="0"/>
          </a:p>
        </p:txBody>
      </p:sp>
      <p:sp>
        <p:nvSpPr>
          <p:cNvPr id="14" name="TextBox 13"/>
          <p:cNvSpPr txBox="1"/>
          <p:nvPr/>
        </p:nvSpPr>
        <p:spPr>
          <a:xfrm>
            <a:off x="3015344" y="6360547"/>
            <a:ext cx="1563248" cy="338554"/>
          </a:xfrm>
          <a:prstGeom prst="rect">
            <a:avLst/>
          </a:prstGeom>
          <a:noFill/>
        </p:spPr>
        <p:txBody>
          <a:bodyPr wrap="none" rtlCol="0">
            <a:spAutoFit/>
          </a:bodyPr>
          <a:lstStyle/>
          <a:p>
            <a:r>
              <a:rPr lang="en-US" sz="1600" dirty="0" smtClean="0"/>
              <a:t>Encoder Model</a:t>
            </a:r>
            <a:endParaRPr lang="en-GB" sz="1600" dirty="0"/>
          </a:p>
        </p:txBody>
      </p:sp>
      <p:sp>
        <p:nvSpPr>
          <p:cNvPr id="16" name="TextBox 15"/>
          <p:cNvSpPr txBox="1"/>
          <p:nvPr/>
        </p:nvSpPr>
        <p:spPr>
          <a:xfrm>
            <a:off x="6811670" y="6360547"/>
            <a:ext cx="1564852" cy="338554"/>
          </a:xfrm>
          <a:prstGeom prst="rect">
            <a:avLst/>
          </a:prstGeom>
          <a:noFill/>
        </p:spPr>
        <p:txBody>
          <a:bodyPr wrap="none" rtlCol="0">
            <a:spAutoFit/>
          </a:bodyPr>
          <a:lstStyle/>
          <a:p>
            <a:r>
              <a:rPr lang="en-US" sz="1600" dirty="0" smtClean="0"/>
              <a:t>Context  Model</a:t>
            </a:r>
            <a:endParaRPr lang="en-GB" sz="1600" dirty="0"/>
          </a:p>
        </p:txBody>
      </p:sp>
    </p:spTree>
    <p:extLst>
      <p:ext uri="{BB962C8B-B14F-4D97-AF65-F5344CB8AC3E}">
        <p14:creationId xmlns:p14="http://schemas.microsoft.com/office/powerpoint/2010/main" val="12042021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977"/>
            <a:ext cx="8229600" cy="487137"/>
          </a:xfrm>
        </p:spPr>
        <p:txBody>
          <a:bodyPr>
            <a:normAutofit fontScale="90000"/>
          </a:bodyPr>
          <a:lstStyle/>
          <a:p>
            <a:r>
              <a:rPr lang="en-US" sz="4000" dirty="0" smtClean="0"/>
              <a:t>Experimental Setup </a:t>
            </a:r>
            <a:r>
              <a:rPr lang="en-US" dirty="0" smtClean="0"/>
              <a:t>:</a:t>
            </a:r>
            <a:endParaRPr lang="lv-LV" dirty="0"/>
          </a:p>
        </p:txBody>
      </p:sp>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200" y="895049"/>
            <a:ext cx="8229600" cy="5255379"/>
          </a:xfrm>
        </p:spPr>
        <p:txBody>
          <a:bodyPr>
            <a:normAutofit/>
          </a:bodyPr>
          <a:lstStyle/>
          <a:p>
            <a:r>
              <a:rPr lang="lv-LV" dirty="0" smtClean="0"/>
              <a:t>Programming </a:t>
            </a:r>
            <a:r>
              <a:rPr lang="lv-LV" dirty="0"/>
              <a:t>Language : Python 3.6</a:t>
            </a:r>
            <a:endParaRPr lang="en-GB" dirty="0"/>
          </a:p>
          <a:p>
            <a:r>
              <a:rPr lang="lv-LV" dirty="0"/>
              <a:t>Machine Learning Framework : Pytorch 1.4.0</a:t>
            </a:r>
            <a:endParaRPr lang="en-GB" dirty="0"/>
          </a:p>
          <a:p>
            <a:r>
              <a:rPr lang="lv-LV" dirty="0"/>
              <a:t>Integrated Development Environment (IDE) : PyCharm, Google Colab</a:t>
            </a:r>
            <a:endParaRPr lang="en-GB" dirty="0"/>
          </a:p>
          <a:p>
            <a:r>
              <a:rPr lang="lv-LV" dirty="0"/>
              <a:t>Visualization Toolkit : TensorBoard </a:t>
            </a:r>
            <a:endParaRPr lang="en-GB" dirty="0"/>
          </a:p>
          <a:p>
            <a:r>
              <a:rPr lang="lv-LV" dirty="0"/>
              <a:t>Libraries : torchvision, numpy, </a:t>
            </a:r>
            <a:r>
              <a:rPr lang="en-US" dirty="0" err="1" smtClean="0"/>
              <a:t>opencv</a:t>
            </a:r>
            <a:r>
              <a:rPr lang="en-US" dirty="0" smtClean="0"/>
              <a:t>, </a:t>
            </a:r>
            <a:r>
              <a:rPr lang="lv-LV" dirty="0" smtClean="0"/>
              <a:t>matplotlib</a:t>
            </a:r>
            <a:r>
              <a:rPr lang="lv-LV" dirty="0"/>
              <a:t>, math, </a:t>
            </a:r>
            <a:r>
              <a:rPr lang="en-US" dirty="0" err="1" smtClean="0"/>
              <a:t>json</a:t>
            </a:r>
            <a:r>
              <a:rPr lang="en-US" dirty="0" smtClean="0"/>
              <a:t>, </a:t>
            </a:r>
            <a:r>
              <a:rPr lang="lv-LV" dirty="0" smtClean="0"/>
              <a:t>torch</a:t>
            </a:r>
            <a:r>
              <a:rPr lang="lv-LV" dirty="0"/>
              <a:t>, seaborn, </a:t>
            </a:r>
            <a:r>
              <a:rPr lang="lv-LV" dirty="0" smtClean="0"/>
              <a:t>argument</a:t>
            </a:r>
            <a:r>
              <a:rPr lang="en-US" dirty="0" smtClean="0"/>
              <a:t> </a:t>
            </a:r>
            <a:r>
              <a:rPr lang="lv-LV" dirty="0" smtClean="0"/>
              <a:t>parser</a:t>
            </a:r>
            <a:r>
              <a:rPr lang="en-US" dirty="0" smtClean="0"/>
              <a:t>, </a:t>
            </a:r>
            <a:r>
              <a:rPr lang="en-US" dirty="0" err="1" smtClean="0"/>
              <a:t>scikit</a:t>
            </a:r>
            <a:r>
              <a:rPr lang="en-US" dirty="0" smtClean="0"/>
              <a:t> learn, </a:t>
            </a:r>
            <a:r>
              <a:rPr lang="en-US" dirty="0" err="1" smtClean="0"/>
              <a:t>itertools</a:t>
            </a:r>
            <a:endParaRPr lang="en-GB" dirty="0"/>
          </a:p>
          <a:p>
            <a:r>
              <a:rPr lang="lv-LV" dirty="0" smtClean="0"/>
              <a:t>Computer </a:t>
            </a:r>
            <a:r>
              <a:rPr lang="lv-LV" dirty="0"/>
              <a:t>: RTU HPC  </a:t>
            </a:r>
            <a:endParaRPr lang="en-GB" dirty="0"/>
          </a:p>
          <a:p>
            <a:r>
              <a:rPr lang="lv-LV" dirty="0"/>
              <a:t>Node GPU : NVIDIA Tesla </a:t>
            </a:r>
            <a:r>
              <a:rPr lang="lv-LV" dirty="0" smtClean="0"/>
              <a:t>V100</a:t>
            </a:r>
            <a:endParaRPr lang="en-US" dirty="0" smtClean="0"/>
          </a:p>
          <a:p>
            <a:endParaRPr lang="en-GB" dirty="0"/>
          </a:p>
          <a:p>
            <a:pPr>
              <a:buFont typeface="Wingdings" panose="05000000000000000000" pitchFamily="2" charset="2"/>
              <a:buChar char="§"/>
            </a:pPr>
            <a:endParaRPr lang="en-US" dirty="0" smtClean="0"/>
          </a:p>
          <a:p>
            <a:pPr marL="0" indent="0">
              <a:buNone/>
            </a:pPr>
            <a:endParaRPr lang="en-US" dirty="0" smtClean="0"/>
          </a:p>
          <a:p>
            <a:pPr>
              <a:buFont typeface="Wingdings" panose="05000000000000000000" pitchFamily="2" charset="2"/>
              <a:buChar char="§"/>
            </a:pPr>
            <a:r>
              <a:rPr lang="lv-LV" dirty="0" smtClean="0"/>
              <a:t>Davis </a:t>
            </a:r>
            <a:r>
              <a:rPr lang="lv-LV" dirty="0"/>
              <a:t>2017 (Caelles </a:t>
            </a:r>
            <a:r>
              <a:rPr lang="lv-LV" i="1" dirty="0"/>
              <a:t>et al</a:t>
            </a:r>
            <a:r>
              <a:rPr lang="lv-LV" dirty="0"/>
              <a:t>, 2017)</a:t>
            </a:r>
            <a:endParaRPr lang="en-GB" dirty="0"/>
          </a:p>
          <a:p>
            <a:pPr>
              <a:buFont typeface="Wingdings" panose="05000000000000000000" pitchFamily="2" charset="2"/>
              <a:buChar char="§"/>
            </a:pPr>
            <a:r>
              <a:rPr lang="en-US" dirty="0" smtClean="0"/>
              <a:t>90 Scenes, 6208 Full Resolution Images</a:t>
            </a:r>
          </a:p>
          <a:p>
            <a:pPr marL="0" indent="0">
              <a:buNone/>
            </a:pPr>
            <a:endParaRPr lang="lv-LV" dirty="0"/>
          </a:p>
        </p:txBody>
      </p:sp>
      <p:sp>
        <p:nvSpPr>
          <p:cNvPr id="8" name="Date Placeholder 5"/>
          <p:cNvSpPr>
            <a:spLocks noGrp="1"/>
          </p:cNvSpPr>
          <p:nvPr>
            <p:ph type="dt" sz="half" idx="11"/>
          </p:nvPr>
        </p:nvSpPr>
        <p:spPr>
          <a:xfrm>
            <a:off x="8391937" y="6368218"/>
            <a:ext cx="777815" cy="365125"/>
          </a:xfrm>
        </p:spPr>
        <p:txBody>
          <a:bodyPr/>
          <a:lstStyle/>
          <a:p>
            <a:r>
              <a:rPr lang="en-US" sz="1400" b="1" dirty="0" smtClean="0">
                <a:solidFill>
                  <a:schemeClr val="tx1"/>
                </a:solidFill>
              </a:rPr>
              <a:t>16</a:t>
            </a:r>
            <a:endParaRPr lang="en-US" sz="1400" b="1" dirty="0">
              <a:solidFill>
                <a:schemeClr val="tx1"/>
              </a:solidFill>
            </a:endParaRPr>
          </a:p>
        </p:txBody>
      </p:sp>
      <p:sp>
        <p:nvSpPr>
          <p:cNvPr id="10" name="Title 1"/>
          <p:cNvSpPr txBox="1">
            <a:spLocks/>
          </p:cNvSpPr>
          <p:nvPr/>
        </p:nvSpPr>
        <p:spPr>
          <a:xfrm>
            <a:off x="457199" y="4454974"/>
            <a:ext cx="8229600" cy="487137"/>
          </a:xfrm>
          <a:prstGeom prst="rect">
            <a:avLst/>
          </a:prstGeom>
        </p:spPr>
        <p:txBody>
          <a:bodyPr vert="horz" lIns="91440" tIns="45720" rIns="91440" bIns="45720" rtlCol="0" anchor="ctr">
            <a:noAutofit/>
          </a:bodyPr>
          <a:lstStyle>
            <a:lvl1pPr algn="l" defTabSz="457200" rtl="0" eaLnBrk="1" latinLnBrk="0" hangingPunct="1">
              <a:spcBef>
                <a:spcPct val="0"/>
              </a:spcBef>
              <a:buNone/>
              <a:defRPr sz="4400" b="1" i="0" kern="1200">
                <a:solidFill>
                  <a:schemeClr val="accent1"/>
                </a:solidFill>
                <a:latin typeface="Arial"/>
                <a:ea typeface="+mj-ea"/>
                <a:cs typeface="Arial"/>
              </a:defRPr>
            </a:lvl1pPr>
          </a:lstStyle>
          <a:p>
            <a:r>
              <a:rPr lang="en-US" sz="3600" dirty="0" smtClean="0"/>
              <a:t>Dataset :</a:t>
            </a:r>
            <a:endParaRPr lang="lv-LV" sz="3600" dirty="0"/>
          </a:p>
        </p:txBody>
      </p:sp>
    </p:spTree>
    <p:extLst>
      <p:ext uri="{BB962C8B-B14F-4D97-AF65-F5344CB8AC3E}">
        <p14:creationId xmlns:p14="http://schemas.microsoft.com/office/powerpoint/2010/main" val="39004737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977"/>
            <a:ext cx="8229600" cy="772587"/>
          </a:xfrm>
        </p:spPr>
        <p:txBody>
          <a:bodyPr>
            <a:normAutofit/>
          </a:bodyPr>
          <a:lstStyle/>
          <a:p>
            <a:r>
              <a:rPr lang="en-US" sz="3600" dirty="0" smtClean="0"/>
              <a:t>Object Detection Results</a:t>
            </a:r>
            <a:endParaRPr lang="lv-LV" sz="3600" dirty="0"/>
          </a:p>
        </p:txBody>
      </p:sp>
      <p:sp>
        <p:nvSpPr>
          <p:cNvPr id="3" name="Slide Number Placeholder 2"/>
          <p:cNvSpPr>
            <a:spLocks noGrp="1"/>
          </p:cNvSpPr>
          <p:nvPr>
            <p:ph type="sldNum" sz="quarter" idx="10"/>
          </p:nvPr>
        </p:nvSpPr>
        <p:spPr>
          <a:xfrm>
            <a:off x="457200" y="6411307"/>
            <a:ext cx="2472267" cy="365125"/>
          </a:xfrm>
        </p:spPr>
        <p:txBody>
          <a:bodyPr/>
          <a:lstStyle/>
          <a:p>
            <a:r>
              <a:rPr lang="en-US" dirty="0"/>
              <a:t>Riga Technical University</a:t>
            </a:r>
          </a:p>
        </p:txBody>
      </p:sp>
      <p:sp>
        <p:nvSpPr>
          <p:cNvPr id="4" name="Content Placeholder 3"/>
          <p:cNvSpPr>
            <a:spLocks noGrp="1"/>
          </p:cNvSpPr>
          <p:nvPr>
            <p:ph idx="1"/>
          </p:nvPr>
        </p:nvSpPr>
        <p:spPr>
          <a:xfrm>
            <a:off x="457200" y="1036564"/>
            <a:ext cx="8229600" cy="4992762"/>
          </a:xfrm>
        </p:spPr>
        <p:txBody>
          <a:bodyPr>
            <a:normAutofit/>
          </a:bodyPr>
          <a:lstStyle/>
          <a:p>
            <a:pPr>
              <a:buFont typeface="Wingdings" panose="05000000000000000000" pitchFamily="2" charset="2"/>
              <a:buChar char="§"/>
            </a:pPr>
            <a:r>
              <a:rPr lang="en-US" dirty="0"/>
              <a:t>I</a:t>
            </a:r>
            <a:r>
              <a:rPr lang="en-US" dirty="0" smtClean="0"/>
              <a:t>mplementation </a:t>
            </a:r>
            <a:r>
              <a:rPr lang="en-US" dirty="0"/>
              <a:t>of </a:t>
            </a:r>
            <a:r>
              <a:rPr lang="en-US" dirty="0" smtClean="0"/>
              <a:t>several object </a:t>
            </a:r>
            <a:r>
              <a:rPr lang="en-US" dirty="0"/>
              <a:t>detection </a:t>
            </a:r>
            <a:r>
              <a:rPr lang="en-US" dirty="0" smtClean="0"/>
              <a:t>frameworks </a:t>
            </a:r>
            <a:r>
              <a:rPr lang="en-US" dirty="0"/>
              <a:t>with Davis </a:t>
            </a:r>
            <a:r>
              <a:rPr lang="en-US" dirty="0" smtClean="0"/>
              <a:t>dataset and got results.</a:t>
            </a:r>
          </a:p>
          <a:p>
            <a:pPr>
              <a:buFont typeface="Wingdings" panose="05000000000000000000" pitchFamily="2" charset="2"/>
              <a:buChar char="§"/>
            </a:pPr>
            <a:endParaRPr lang="en-US" dirty="0"/>
          </a:p>
          <a:p>
            <a:pPr marL="0" indent="0">
              <a:buNone/>
            </a:pPr>
            <a:endParaRPr lang="en-US" dirty="0" smtClean="0"/>
          </a:p>
          <a:p>
            <a:pPr>
              <a:buFont typeface="Wingdings" panose="05000000000000000000" pitchFamily="2" charset="2"/>
              <a:buChar char="§"/>
            </a:pPr>
            <a:endParaRPr lang="en-US" dirty="0" smtClean="0"/>
          </a:p>
          <a:p>
            <a:pPr marL="0" indent="0">
              <a:buNone/>
            </a:pPr>
            <a:endParaRPr lang="lv-LV" dirty="0"/>
          </a:p>
        </p:txBody>
      </p:sp>
      <p:sp>
        <p:nvSpPr>
          <p:cNvPr id="8" name="Date Placeholder 5"/>
          <p:cNvSpPr>
            <a:spLocks noGrp="1"/>
          </p:cNvSpPr>
          <p:nvPr>
            <p:ph type="dt" sz="half" idx="11"/>
          </p:nvPr>
        </p:nvSpPr>
        <p:spPr>
          <a:xfrm>
            <a:off x="8391936" y="6455304"/>
            <a:ext cx="777815" cy="365125"/>
          </a:xfrm>
        </p:spPr>
        <p:txBody>
          <a:bodyPr/>
          <a:lstStyle/>
          <a:p>
            <a:r>
              <a:rPr lang="en-US" sz="1400" b="1" dirty="0" smtClean="0">
                <a:solidFill>
                  <a:schemeClr val="tx1"/>
                </a:solidFill>
              </a:rPr>
              <a:t>17</a:t>
            </a:r>
            <a:endParaRPr lang="en-US" sz="1400" b="1" dirty="0">
              <a:solidFill>
                <a:schemeClr val="tx1"/>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3859537548"/>
              </p:ext>
            </p:extLst>
          </p:nvPr>
        </p:nvGraphicFramePr>
        <p:xfrm>
          <a:off x="761998" y="1703794"/>
          <a:ext cx="8120744" cy="4668878"/>
        </p:xfrm>
        <a:graphic>
          <a:graphicData uri="http://schemas.openxmlformats.org/drawingml/2006/table">
            <a:tbl>
              <a:tblPr firstRow="1" bandRow="1">
                <a:tableStyleId>{5C22544A-7EE6-4342-B048-85BDC9FD1C3A}</a:tableStyleId>
              </a:tblPr>
              <a:tblGrid>
                <a:gridCol w="1965962"/>
                <a:gridCol w="2105297"/>
                <a:gridCol w="1469572"/>
                <a:gridCol w="2579913"/>
              </a:tblGrid>
              <a:tr h="844907">
                <a:tc>
                  <a:txBody>
                    <a:bodyPr/>
                    <a:lstStyle/>
                    <a:p>
                      <a:r>
                        <a:rPr lang="en-US" dirty="0" smtClean="0"/>
                        <a:t>Detection Architecture</a:t>
                      </a:r>
                      <a:endParaRPr lang="en-GB" dirty="0"/>
                    </a:p>
                  </a:txBody>
                  <a:tcPr/>
                </a:tc>
                <a:tc>
                  <a:txBody>
                    <a:bodyPr/>
                    <a:lstStyle/>
                    <a:p>
                      <a:r>
                        <a:rPr lang="en-US" dirty="0" smtClean="0"/>
                        <a:t>Backbone</a:t>
                      </a:r>
                      <a:r>
                        <a:rPr lang="en-US" baseline="0" dirty="0" smtClean="0"/>
                        <a:t> Network / Version</a:t>
                      </a:r>
                      <a:endParaRPr lang="en-GB" dirty="0"/>
                    </a:p>
                  </a:txBody>
                  <a:tcPr/>
                </a:tc>
                <a:tc>
                  <a:txBody>
                    <a:bodyPr/>
                    <a:lstStyle/>
                    <a:p>
                      <a:r>
                        <a:rPr lang="en-US" dirty="0" smtClean="0"/>
                        <a:t>Confidence Level</a:t>
                      </a:r>
                      <a:endParaRPr lang="en-GB" dirty="0"/>
                    </a:p>
                  </a:txBody>
                  <a:tcPr/>
                </a:tc>
                <a:tc>
                  <a:txBody>
                    <a:bodyPr/>
                    <a:lstStyle/>
                    <a:p>
                      <a:r>
                        <a:rPr lang="en-US" dirty="0" smtClean="0"/>
                        <a:t>Number of correctly detected</a:t>
                      </a:r>
                      <a:r>
                        <a:rPr lang="en-US" baseline="0" dirty="0" smtClean="0"/>
                        <a:t> objects</a:t>
                      </a:r>
                      <a:endParaRPr lang="en-GB" dirty="0"/>
                    </a:p>
                  </a:txBody>
                  <a:tcPr/>
                </a:tc>
              </a:tr>
              <a:tr h="386268">
                <a:tc>
                  <a:txBody>
                    <a:bodyPr/>
                    <a:lstStyle/>
                    <a:p>
                      <a:r>
                        <a:rPr lang="en-GB" sz="1800" b="0" i="0" u="none" strike="noStrike" kern="1200" baseline="0" dirty="0" smtClean="0">
                          <a:solidFill>
                            <a:schemeClr val="dk1"/>
                          </a:solidFill>
                          <a:latin typeface="+mn-lt"/>
                          <a:ea typeface="+mn-ea"/>
                          <a:cs typeface="+mn-cs"/>
                        </a:rPr>
                        <a:t>YOLOv2 	</a:t>
                      </a:r>
                    </a:p>
                  </a:txBody>
                  <a:tcPr marL="68580" marR="68580" marT="0" marB="0" anchor="ctr">
                    <a:solidFill>
                      <a:schemeClr val="bg1">
                        <a:lumMod val="95000"/>
                      </a:schemeClr>
                    </a:solidFill>
                  </a:tcPr>
                </a:tc>
                <a:tc>
                  <a:txBody>
                    <a:bodyPr/>
                    <a:lstStyle/>
                    <a:p>
                      <a:pPr marL="0" marR="0" indent="0" algn="ctr">
                        <a:lnSpc>
                          <a:spcPct val="150000"/>
                        </a:lnSpc>
                        <a:spcBef>
                          <a:spcPts val="0"/>
                        </a:spcBef>
                        <a:spcAft>
                          <a:spcPts val="0"/>
                        </a:spcAft>
                      </a:pPr>
                      <a:r>
                        <a:rPr lang="en-GB" sz="1800" dirty="0" smtClean="0">
                          <a:effectLst/>
                          <a:latin typeface="+mn-lt"/>
                          <a:ea typeface="Calibri"/>
                          <a:cs typeface="Times New Roman"/>
                        </a:rPr>
                        <a:t>-</a:t>
                      </a:r>
                      <a:endParaRPr lang="en-GB" sz="1800" dirty="0">
                        <a:effectLst/>
                        <a:latin typeface="+mn-lt"/>
                        <a:ea typeface="Times New Roman"/>
                        <a:cs typeface="Times New Roman"/>
                      </a:endParaRPr>
                    </a:p>
                  </a:txBody>
                  <a:tcPr marL="68580" marR="68580" marT="0" marB="0" anchor="ctr">
                    <a:solidFill>
                      <a:schemeClr val="bg1">
                        <a:lumMod val="95000"/>
                      </a:schemeClr>
                    </a:solidFill>
                  </a:tcPr>
                </a:tc>
                <a:tc>
                  <a:txBody>
                    <a:bodyPr/>
                    <a:lstStyle/>
                    <a:p>
                      <a:pPr algn="ctr"/>
                      <a:r>
                        <a:rPr lang="en-GB" sz="1800" b="0" i="0" u="none" strike="noStrike" kern="1200" baseline="0" dirty="0" smtClean="0">
                          <a:solidFill>
                            <a:schemeClr val="dk1"/>
                          </a:solidFill>
                          <a:latin typeface="+mn-lt"/>
                          <a:ea typeface="+mn-ea"/>
                          <a:cs typeface="+mn-cs"/>
                        </a:rPr>
                        <a:t>0.9 </a:t>
                      </a:r>
                    </a:p>
                  </a:txBody>
                  <a:tcPr marL="68580" marR="68580" marT="0" marB="0" anchor="ctr">
                    <a:solidFill>
                      <a:schemeClr val="bg1">
                        <a:lumMod val="95000"/>
                      </a:schemeClr>
                    </a:solidFill>
                  </a:tcPr>
                </a:tc>
                <a:tc>
                  <a:txBody>
                    <a:bodyPr/>
                    <a:lstStyle/>
                    <a:p>
                      <a:pPr algn="r"/>
                      <a:r>
                        <a:rPr lang="en-GB" sz="1800" b="0" i="0" u="none" strike="noStrike" kern="1200" baseline="0" dirty="0" smtClean="0">
                          <a:solidFill>
                            <a:schemeClr val="dk1"/>
                          </a:solidFill>
                          <a:latin typeface="+mn-lt"/>
                          <a:ea typeface="+mn-ea"/>
                          <a:cs typeface="+mn-cs"/>
                        </a:rPr>
                        <a:t>7812 </a:t>
                      </a:r>
                    </a:p>
                  </a:txBody>
                  <a:tcPr marL="68580" marR="68580" marT="0" marB="0" anchor="ctr">
                    <a:solidFill>
                      <a:schemeClr val="bg1">
                        <a:lumMod val="95000"/>
                      </a:schemeClr>
                    </a:solidFill>
                  </a:tcPr>
                </a:tc>
              </a:tr>
              <a:tr h="4455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DSSD 	</a:t>
                      </a:r>
                    </a:p>
                  </a:txBody>
                  <a:tcPr marL="68580" marR="68580" marT="0" marB="0" anchor="ctr">
                    <a:solidFill>
                      <a:schemeClr val="bg1">
                        <a:lumMod val="95000"/>
                      </a:schemeClr>
                    </a:solidFill>
                  </a:tcPr>
                </a:tc>
                <a:tc>
                  <a:txBody>
                    <a:bodyPr/>
                    <a:lstStyle/>
                    <a:p>
                      <a:pPr marL="0" marR="0" indent="0" algn="ctr">
                        <a:lnSpc>
                          <a:spcPct val="150000"/>
                        </a:lnSpc>
                        <a:spcBef>
                          <a:spcPts val="0"/>
                        </a:spcBef>
                        <a:spcAft>
                          <a:spcPts val="0"/>
                        </a:spcAft>
                      </a:pPr>
                      <a:r>
                        <a:rPr lang="en-US" sz="1800" dirty="0" smtClean="0">
                          <a:effectLst/>
                          <a:latin typeface="+mn-lt"/>
                          <a:ea typeface="Times New Roman"/>
                          <a:cs typeface="Times New Roman"/>
                        </a:rPr>
                        <a:t>-</a:t>
                      </a:r>
                      <a:endParaRPr lang="en-GB" sz="1800" dirty="0">
                        <a:effectLst/>
                        <a:latin typeface="+mn-lt"/>
                        <a:ea typeface="Times New Roman"/>
                        <a:cs typeface="Times New Roman"/>
                      </a:endParaRPr>
                    </a:p>
                  </a:txBody>
                  <a:tcPr marL="68580" marR="68580" marT="0" marB="0" anchor="ctr">
                    <a:solidFill>
                      <a:schemeClr val="bg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0.9</a:t>
                      </a:r>
                    </a:p>
                  </a:txBody>
                  <a:tcPr marL="68580" marR="68580" marT="0" marB="0" anchor="ctr">
                    <a:solidFill>
                      <a:schemeClr val="bg1">
                        <a:lumMod val="95000"/>
                      </a:schemeClr>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8536 </a:t>
                      </a:r>
                    </a:p>
                  </a:txBody>
                  <a:tcPr marL="68580" marR="68580" marT="0" marB="0" anchor="ctr">
                    <a:solidFill>
                      <a:schemeClr val="bg1">
                        <a:lumMod val="95000"/>
                      </a:schemeClr>
                    </a:solidFill>
                  </a:tcPr>
                </a:tc>
              </a:tr>
              <a:tr h="452786">
                <a:tc>
                  <a:txBody>
                    <a:bodyPr/>
                    <a:lstStyle/>
                    <a:p>
                      <a:pPr marL="0" marR="0" indent="0" algn="just">
                        <a:lnSpc>
                          <a:spcPct val="150000"/>
                        </a:lnSpc>
                        <a:spcBef>
                          <a:spcPts val="0"/>
                        </a:spcBef>
                        <a:spcAft>
                          <a:spcPts val="0"/>
                        </a:spcAft>
                      </a:pPr>
                      <a:r>
                        <a:rPr lang="en-GB" sz="1800">
                          <a:effectLst/>
                          <a:latin typeface="+mn-lt"/>
                          <a:ea typeface="Calibri"/>
                          <a:cs typeface="Times New Roman"/>
                        </a:rPr>
                        <a:t>SSD_320</a:t>
                      </a:r>
                      <a:endParaRPr lang="en-GB" sz="1800">
                        <a:effectLst/>
                        <a:latin typeface="+mn-lt"/>
                        <a:ea typeface="Times New Roman"/>
                        <a:cs typeface="Times New Roman"/>
                      </a:endParaRPr>
                    </a:p>
                  </a:txBody>
                  <a:tcPr marL="68580" marR="68580" marT="0" marB="0" anchor="ctr">
                    <a:solidFill>
                      <a:schemeClr val="bg1">
                        <a:lumMod val="95000"/>
                      </a:schemeClr>
                    </a:solidFill>
                  </a:tcPr>
                </a:tc>
                <a:tc>
                  <a:txBody>
                    <a:bodyPr/>
                    <a:lstStyle/>
                    <a:p>
                      <a:pPr marL="0" marR="0" indent="0" algn="ctr">
                        <a:lnSpc>
                          <a:spcPct val="150000"/>
                        </a:lnSpc>
                        <a:spcBef>
                          <a:spcPts val="0"/>
                        </a:spcBef>
                        <a:spcAft>
                          <a:spcPts val="0"/>
                        </a:spcAft>
                      </a:pPr>
                      <a:r>
                        <a:rPr lang="en-GB" sz="1800" dirty="0">
                          <a:effectLst/>
                          <a:latin typeface="+mn-lt"/>
                          <a:ea typeface="Calibri"/>
                          <a:cs typeface="Times New Roman"/>
                        </a:rPr>
                        <a:t>Mobilenet_V2</a:t>
                      </a:r>
                      <a:endParaRPr lang="en-GB" sz="1800" dirty="0">
                        <a:effectLst/>
                        <a:latin typeface="+mn-lt"/>
                        <a:ea typeface="Times New Roman"/>
                        <a:cs typeface="Times New Roman"/>
                      </a:endParaRPr>
                    </a:p>
                  </a:txBody>
                  <a:tcPr marL="68580" marR="68580" marT="0" marB="0" anchor="ctr">
                    <a:solidFill>
                      <a:schemeClr val="bg1">
                        <a:lumMod val="95000"/>
                      </a:schemeClr>
                    </a:solidFill>
                  </a:tcPr>
                </a:tc>
                <a:tc>
                  <a:txBody>
                    <a:bodyPr/>
                    <a:lstStyle/>
                    <a:p>
                      <a:pPr marL="0" marR="0" indent="0" algn="ctr">
                        <a:lnSpc>
                          <a:spcPct val="150000"/>
                        </a:lnSpc>
                        <a:spcBef>
                          <a:spcPts val="0"/>
                        </a:spcBef>
                        <a:spcAft>
                          <a:spcPts val="0"/>
                        </a:spcAft>
                      </a:pPr>
                      <a:r>
                        <a:rPr lang="en-GB" sz="1800" dirty="0">
                          <a:effectLst/>
                          <a:latin typeface="+mn-lt"/>
                          <a:ea typeface="Calibri"/>
                          <a:cs typeface="Times New Roman"/>
                        </a:rPr>
                        <a:t>0.8</a:t>
                      </a:r>
                      <a:endParaRPr lang="en-GB" sz="1800" dirty="0">
                        <a:effectLst/>
                        <a:latin typeface="+mn-lt"/>
                        <a:ea typeface="Times New Roman"/>
                        <a:cs typeface="Times New Roman"/>
                      </a:endParaRPr>
                    </a:p>
                  </a:txBody>
                  <a:tcPr marL="68580" marR="68580" marT="0" marB="0" anchor="ctr">
                    <a:solidFill>
                      <a:schemeClr val="bg1">
                        <a:lumMod val="95000"/>
                      </a:schemeClr>
                    </a:solidFill>
                  </a:tcPr>
                </a:tc>
                <a:tc>
                  <a:txBody>
                    <a:bodyPr/>
                    <a:lstStyle/>
                    <a:p>
                      <a:pPr marL="0" marR="0" indent="0" algn="r">
                        <a:lnSpc>
                          <a:spcPct val="150000"/>
                        </a:lnSpc>
                        <a:spcBef>
                          <a:spcPts val="0"/>
                        </a:spcBef>
                        <a:spcAft>
                          <a:spcPts val="0"/>
                        </a:spcAft>
                      </a:pPr>
                      <a:r>
                        <a:rPr lang="en-GB" sz="1800" dirty="0">
                          <a:effectLst/>
                          <a:latin typeface="+mn-lt"/>
                          <a:ea typeface="Calibri"/>
                          <a:cs typeface="Times New Roman"/>
                        </a:rPr>
                        <a:t>4691</a:t>
                      </a:r>
                      <a:endParaRPr lang="en-GB" sz="1800" dirty="0">
                        <a:effectLst/>
                        <a:latin typeface="+mn-lt"/>
                        <a:ea typeface="Times New Roman"/>
                        <a:cs typeface="Times New Roman"/>
                      </a:endParaRPr>
                    </a:p>
                  </a:txBody>
                  <a:tcPr marL="68580" marR="68580" marT="0" marB="0" anchor="ctr">
                    <a:solidFill>
                      <a:schemeClr val="bg1">
                        <a:lumMod val="95000"/>
                      </a:schemeClr>
                    </a:solidFill>
                  </a:tcPr>
                </a:tc>
              </a:tr>
              <a:tr h="446654">
                <a:tc>
                  <a:txBody>
                    <a:bodyPr/>
                    <a:lstStyle/>
                    <a:p>
                      <a:pPr marL="0" marR="0" indent="0" algn="just">
                        <a:lnSpc>
                          <a:spcPct val="150000"/>
                        </a:lnSpc>
                        <a:spcBef>
                          <a:spcPts val="0"/>
                        </a:spcBef>
                        <a:spcAft>
                          <a:spcPts val="0"/>
                        </a:spcAft>
                      </a:pPr>
                      <a:r>
                        <a:rPr lang="en-GB" sz="1800" dirty="0">
                          <a:effectLst/>
                          <a:latin typeface="+mn-lt"/>
                          <a:ea typeface="Calibri"/>
                          <a:cs typeface="Times New Roman"/>
                        </a:rPr>
                        <a:t>SSD_300</a:t>
                      </a:r>
                      <a:endParaRPr lang="en-GB" sz="1800" dirty="0">
                        <a:effectLst/>
                        <a:latin typeface="+mn-lt"/>
                        <a:ea typeface="Times New Roman"/>
                        <a:cs typeface="Times New Roman"/>
                      </a:endParaRPr>
                    </a:p>
                  </a:txBody>
                  <a:tcPr marL="68580" marR="68580" marT="0" marB="0" anchor="ctr">
                    <a:solidFill>
                      <a:schemeClr val="bg1">
                        <a:lumMod val="95000"/>
                      </a:schemeClr>
                    </a:solidFill>
                  </a:tcPr>
                </a:tc>
                <a:tc>
                  <a:txBody>
                    <a:bodyPr/>
                    <a:lstStyle/>
                    <a:p>
                      <a:pPr marL="0" marR="0" indent="0" algn="ctr">
                        <a:lnSpc>
                          <a:spcPct val="150000"/>
                        </a:lnSpc>
                        <a:spcBef>
                          <a:spcPts val="0"/>
                        </a:spcBef>
                        <a:spcAft>
                          <a:spcPts val="0"/>
                        </a:spcAft>
                      </a:pPr>
                      <a:r>
                        <a:rPr lang="en-GB" sz="1800" dirty="0">
                          <a:effectLst/>
                          <a:latin typeface="+mn-lt"/>
                          <a:ea typeface="Calibri"/>
                          <a:cs typeface="Times New Roman"/>
                        </a:rPr>
                        <a:t>Efficient_Net_B3</a:t>
                      </a:r>
                      <a:endParaRPr lang="en-GB" sz="1800" dirty="0">
                        <a:effectLst/>
                        <a:latin typeface="+mn-lt"/>
                        <a:ea typeface="Times New Roman"/>
                        <a:cs typeface="Times New Roman"/>
                      </a:endParaRPr>
                    </a:p>
                  </a:txBody>
                  <a:tcPr marL="68580" marR="68580" marT="0" marB="0" anchor="ctr">
                    <a:solidFill>
                      <a:schemeClr val="bg1">
                        <a:lumMod val="95000"/>
                      </a:schemeClr>
                    </a:solidFill>
                  </a:tcPr>
                </a:tc>
                <a:tc>
                  <a:txBody>
                    <a:bodyPr/>
                    <a:lstStyle/>
                    <a:p>
                      <a:pPr marL="0" marR="0" indent="0" algn="ctr">
                        <a:lnSpc>
                          <a:spcPct val="150000"/>
                        </a:lnSpc>
                        <a:spcBef>
                          <a:spcPts val="0"/>
                        </a:spcBef>
                        <a:spcAft>
                          <a:spcPts val="0"/>
                        </a:spcAft>
                      </a:pPr>
                      <a:r>
                        <a:rPr lang="en-GB" sz="1800" dirty="0" smtClean="0">
                          <a:effectLst/>
                          <a:latin typeface="+mn-lt"/>
                          <a:ea typeface="Calibri"/>
                          <a:cs typeface="Times New Roman"/>
                        </a:rPr>
                        <a:t>0.8</a:t>
                      </a:r>
                      <a:endParaRPr lang="en-GB" sz="1800" dirty="0">
                        <a:effectLst/>
                        <a:latin typeface="+mn-lt"/>
                        <a:ea typeface="Times New Roman"/>
                        <a:cs typeface="Times New Roman"/>
                      </a:endParaRPr>
                    </a:p>
                  </a:txBody>
                  <a:tcPr marL="68580" marR="68580" marT="0" marB="0" anchor="ctr">
                    <a:solidFill>
                      <a:schemeClr val="bg1">
                        <a:lumMod val="95000"/>
                      </a:schemeClr>
                    </a:solidFill>
                  </a:tcPr>
                </a:tc>
                <a:tc>
                  <a:txBody>
                    <a:bodyPr/>
                    <a:lstStyle/>
                    <a:p>
                      <a:pPr marL="0" marR="0" indent="0" algn="r">
                        <a:lnSpc>
                          <a:spcPct val="150000"/>
                        </a:lnSpc>
                        <a:spcBef>
                          <a:spcPts val="0"/>
                        </a:spcBef>
                        <a:spcAft>
                          <a:spcPts val="0"/>
                        </a:spcAft>
                      </a:pPr>
                      <a:r>
                        <a:rPr lang="en-US" sz="1800" kern="1200" dirty="0" smtClean="0">
                          <a:solidFill>
                            <a:schemeClr val="dk1"/>
                          </a:solidFill>
                          <a:effectLst/>
                          <a:latin typeface="+mn-lt"/>
                          <a:ea typeface="+mn-ea"/>
                          <a:cs typeface="+mn-cs"/>
                        </a:rPr>
                        <a:t>5475</a:t>
                      </a:r>
                      <a:endParaRPr lang="en-GB" sz="1800" dirty="0">
                        <a:effectLst/>
                        <a:latin typeface="+mn-lt"/>
                        <a:ea typeface="Times New Roman"/>
                        <a:cs typeface="Times New Roman"/>
                      </a:endParaRPr>
                    </a:p>
                  </a:txBody>
                  <a:tcPr marL="68580" marR="68580" marT="0" marB="0" anchor="ctr">
                    <a:solidFill>
                      <a:schemeClr val="bg1">
                        <a:lumMod val="95000"/>
                      </a:schemeClr>
                    </a:solidFill>
                  </a:tcPr>
                </a:tc>
              </a:tr>
              <a:tr h="464015">
                <a:tc>
                  <a:txBody>
                    <a:bodyPr/>
                    <a:lstStyle/>
                    <a:p>
                      <a:pPr marL="0" marR="0" indent="0" algn="just">
                        <a:lnSpc>
                          <a:spcPct val="150000"/>
                        </a:lnSpc>
                        <a:spcBef>
                          <a:spcPts val="0"/>
                        </a:spcBef>
                        <a:spcAft>
                          <a:spcPts val="0"/>
                        </a:spcAft>
                      </a:pPr>
                      <a:r>
                        <a:rPr lang="en-GB" sz="1800" dirty="0">
                          <a:effectLst/>
                          <a:latin typeface="+mn-lt"/>
                          <a:ea typeface="Calibri"/>
                          <a:cs typeface="Times New Roman"/>
                        </a:rPr>
                        <a:t>Faster-RCNN</a:t>
                      </a:r>
                      <a:endParaRPr lang="en-GB" sz="1800" dirty="0">
                        <a:effectLst/>
                        <a:latin typeface="+mn-lt"/>
                        <a:ea typeface="Times New Roman"/>
                        <a:cs typeface="Times New Roman"/>
                      </a:endParaRPr>
                    </a:p>
                  </a:txBody>
                  <a:tcPr marL="68580" marR="68580" marT="0" marB="0" anchor="ctr">
                    <a:solidFill>
                      <a:schemeClr val="bg1">
                        <a:lumMod val="85000"/>
                      </a:schemeClr>
                    </a:solidFill>
                  </a:tcPr>
                </a:tc>
                <a:tc>
                  <a:txBody>
                    <a:bodyPr/>
                    <a:lstStyle/>
                    <a:p>
                      <a:pPr marL="0" marR="0" indent="0" algn="ctr">
                        <a:lnSpc>
                          <a:spcPct val="150000"/>
                        </a:lnSpc>
                        <a:spcBef>
                          <a:spcPts val="0"/>
                        </a:spcBef>
                        <a:spcAft>
                          <a:spcPts val="0"/>
                        </a:spcAft>
                      </a:pPr>
                      <a:r>
                        <a:rPr lang="en-GB" sz="1800" dirty="0">
                          <a:effectLst/>
                          <a:latin typeface="+mn-lt"/>
                          <a:ea typeface="Calibri"/>
                          <a:cs typeface="Times New Roman"/>
                        </a:rPr>
                        <a:t>Resnet50_FPN</a:t>
                      </a:r>
                      <a:endParaRPr lang="en-GB" sz="1800" dirty="0">
                        <a:effectLst/>
                        <a:latin typeface="+mn-lt"/>
                        <a:ea typeface="Times New Roman"/>
                        <a:cs typeface="Times New Roman"/>
                      </a:endParaRPr>
                    </a:p>
                  </a:txBody>
                  <a:tcPr marL="68580" marR="68580" marT="0" marB="0" anchor="ctr">
                    <a:solidFill>
                      <a:schemeClr val="bg1">
                        <a:lumMod val="85000"/>
                      </a:schemeClr>
                    </a:solidFill>
                  </a:tcPr>
                </a:tc>
                <a:tc>
                  <a:txBody>
                    <a:bodyPr/>
                    <a:lstStyle/>
                    <a:p>
                      <a:pPr marL="0" marR="0" indent="0" algn="ctr">
                        <a:lnSpc>
                          <a:spcPct val="150000"/>
                        </a:lnSpc>
                        <a:spcBef>
                          <a:spcPts val="0"/>
                        </a:spcBef>
                        <a:spcAft>
                          <a:spcPts val="0"/>
                        </a:spcAft>
                      </a:pPr>
                      <a:r>
                        <a:rPr lang="en-GB" sz="1800" dirty="0">
                          <a:effectLst/>
                          <a:latin typeface="+mn-lt"/>
                          <a:ea typeface="Calibri"/>
                          <a:cs typeface="Times New Roman"/>
                        </a:rPr>
                        <a:t>0.9</a:t>
                      </a:r>
                      <a:endParaRPr lang="en-GB" sz="1800" dirty="0">
                        <a:effectLst/>
                        <a:latin typeface="+mn-lt"/>
                        <a:ea typeface="Times New Roman"/>
                        <a:cs typeface="Times New Roman"/>
                      </a:endParaRPr>
                    </a:p>
                  </a:txBody>
                  <a:tcPr marL="68580" marR="68580" marT="0" marB="0" anchor="ctr">
                    <a:solidFill>
                      <a:schemeClr val="bg1">
                        <a:lumMod val="85000"/>
                      </a:schemeClr>
                    </a:solidFill>
                  </a:tcPr>
                </a:tc>
                <a:tc>
                  <a:txBody>
                    <a:bodyPr/>
                    <a:lstStyle/>
                    <a:p>
                      <a:pPr marL="0" marR="0" indent="0" algn="r">
                        <a:lnSpc>
                          <a:spcPct val="150000"/>
                        </a:lnSpc>
                        <a:spcBef>
                          <a:spcPts val="0"/>
                        </a:spcBef>
                        <a:spcAft>
                          <a:spcPts val="0"/>
                        </a:spcAft>
                      </a:pPr>
                      <a:r>
                        <a:rPr lang="en-GB" sz="1800" dirty="0">
                          <a:effectLst/>
                          <a:latin typeface="+mn-lt"/>
                          <a:ea typeface="Calibri"/>
                          <a:cs typeface="Times New Roman"/>
                        </a:rPr>
                        <a:t>23080</a:t>
                      </a:r>
                      <a:endParaRPr lang="en-GB" sz="1800" dirty="0">
                        <a:effectLst/>
                        <a:latin typeface="+mn-lt"/>
                        <a:ea typeface="Times New Roman"/>
                        <a:cs typeface="Times New Roman"/>
                      </a:endParaRPr>
                    </a:p>
                  </a:txBody>
                  <a:tcPr marL="68580" marR="68580" marT="0" marB="0" anchor="ctr">
                    <a:solidFill>
                      <a:schemeClr val="bg1">
                        <a:lumMod val="85000"/>
                      </a:schemeClr>
                    </a:solidFill>
                  </a:tcPr>
                </a:tc>
              </a:tr>
              <a:tr h="464015">
                <a:tc>
                  <a:txBody>
                    <a:bodyPr/>
                    <a:lstStyle/>
                    <a:p>
                      <a:pPr marL="0" marR="0" indent="0" algn="just">
                        <a:lnSpc>
                          <a:spcPct val="150000"/>
                        </a:lnSpc>
                        <a:spcBef>
                          <a:spcPts val="0"/>
                        </a:spcBef>
                        <a:spcAft>
                          <a:spcPts val="0"/>
                        </a:spcAft>
                      </a:pPr>
                      <a:r>
                        <a:rPr lang="en-GB" sz="1800" dirty="0">
                          <a:effectLst/>
                          <a:latin typeface="+mn-lt"/>
                          <a:ea typeface="Calibri"/>
                          <a:cs typeface="Times New Roman"/>
                        </a:rPr>
                        <a:t>Faster-RCNN</a:t>
                      </a:r>
                      <a:endParaRPr lang="en-GB" sz="1800" dirty="0">
                        <a:effectLst/>
                        <a:latin typeface="+mn-lt"/>
                        <a:ea typeface="Times New Roman"/>
                        <a:cs typeface="Times New Roman"/>
                      </a:endParaRPr>
                    </a:p>
                  </a:txBody>
                  <a:tcPr marL="68580" marR="68580" marT="0" marB="0" anchor="ctr">
                    <a:solidFill>
                      <a:schemeClr val="bg1">
                        <a:lumMod val="95000"/>
                      </a:schemeClr>
                    </a:solidFill>
                  </a:tcPr>
                </a:tc>
                <a:tc>
                  <a:txBody>
                    <a:bodyPr/>
                    <a:lstStyle/>
                    <a:p>
                      <a:pPr marL="0" marR="0" indent="0" algn="ctr">
                        <a:lnSpc>
                          <a:spcPct val="150000"/>
                        </a:lnSpc>
                        <a:spcBef>
                          <a:spcPts val="0"/>
                        </a:spcBef>
                        <a:spcAft>
                          <a:spcPts val="0"/>
                        </a:spcAft>
                      </a:pPr>
                      <a:r>
                        <a:rPr lang="en-GB" sz="1800" dirty="0">
                          <a:effectLst/>
                          <a:latin typeface="+mn-lt"/>
                          <a:ea typeface="Calibri"/>
                          <a:cs typeface="Times New Roman"/>
                        </a:rPr>
                        <a:t>Resnet50_FPN</a:t>
                      </a:r>
                      <a:endParaRPr lang="en-GB" sz="1800" dirty="0">
                        <a:effectLst/>
                        <a:latin typeface="+mn-lt"/>
                        <a:ea typeface="Times New Roman"/>
                        <a:cs typeface="Times New Roman"/>
                      </a:endParaRPr>
                    </a:p>
                  </a:txBody>
                  <a:tcPr marL="68580" marR="68580" marT="0" marB="0" anchor="ctr">
                    <a:solidFill>
                      <a:schemeClr val="bg1">
                        <a:lumMod val="95000"/>
                      </a:schemeClr>
                    </a:solidFill>
                  </a:tcPr>
                </a:tc>
                <a:tc>
                  <a:txBody>
                    <a:bodyPr/>
                    <a:lstStyle/>
                    <a:p>
                      <a:pPr marL="0" marR="0" indent="0" algn="ctr">
                        <a:lnSpc>
                          <a:spcPct val="150000"/>
                        </a:lnSpc>
                        <a:spcBef>
                          <a:spcPts val="0"/>
                        </a:spcBef>
                        <a:spcAft>
                          <a:spcPts val="0"/>
                        </a:spcAft>
                      </a:pPr>
                      <a:r>
                        <a:rPr lang="en-GB" sz="1800" dirty="0">
                          <a:effectLst/>
                          <a:latin typeface="+mn-lt"/>
                          <a:ea typeface="Calibri"/>
                          <a:cs typeface="Times New Roman"/>
                        </a:rPr>
                        <a:t>0.8</a:t>
                      </a:r>
                      <a:endParaRPr lang="en-GB" sz="1800" dirty="0">
                        <a:effectLst/>
                        <a:latin typeface="+mn-lt"/>
                        <a:ea typeface="Times New Roman"/>
                        <a:cs typeface="Times New Roman"/>
                      </a:endParaRPr>
                    </a:p>
                  </a:txBody>
                  <a:tcPr marL="68580" marR="68580" marT="0" marB="0" anchor="ctr">
                    <a:solidFill>
                      <a:schemeClr val="bg1">
                        <a:lumMod val="95000"/>
                      </a:schemeClr>
                    </a:solidFill>
                  </a:tcPr>
                </a:tc>
                <a:tc>
                  <a:txBody>
                    <a:bodyPr/>
                    <a:lstStyle/>
                    <a:p>
                      <a:pPr marL="0" marR="0" indent="0" algn="r">
                        <a:lnSpc>
                          <a:spcPct val="150000"/>
                        </a:lnSpc>
                        <a:spcBef>
                          <a:spcPts val="0"/>
                        </a:spcBef>
                        <a:spcAft>
                          <a:spcPts val="0"/>
                        </a:spcAft>
                      </a:pPr>
                      <a:r>
                        <a:rPr lang="en-GB" sz="1800" dirty="0">
                          <a:effectLst/>
                          <a:latin typeface="+mn-lt"/>
                          <a:ea typeface="Calibri"/>
                          <a:cs typeface="Times New Roman"/>
                        </a:rPr>
                        <a:t>24064</a:t>
                      </a:r>
                      <a:endParaRPr lang="en-GB" sz="1800" dirty="0">
                        <a:effectLst/>
                        <a:latin typeface="+mn-lt"/>
                        <a:ea typeface="Times New Roman"/>
                        <a:cs typeface="Times New Roman"/>
                      </a:endParaRPr>
                    </a:p>
                  </a:txBody>
                  <a:tcPr marL="68580" marR="68580" marT="0" marB="0" anchor="ctr">
                    <a:solidFill>
                      <a:schemeClr val="bg1">
                        <a:lumMod val="95000"/>
                      </a:schemeClr>
                    </a:solidFill>
                  </a:tcPr>
                </a:tc>
              </a:tr>
              <a:tr h="577757">
                <a:tc>
                  <a:txBody>
                    <a:bodyPr/>
                    <a:lstStyle/>
                    <a:p>
                      <a:pPr marL="0" marR="0" indent="0" algn="just" defTabSz="457200" rtl="0" eaLnBrk="1" fontAlgn="auto" latinLnBrk="0" hangingPunct="1">
                        <a:lnSpc>
                          <a:spcPct val="15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DSOD </a:t>
                      </a:r>
                    </a:p>
                  </a:txBody>
                  <a:tcPr marL="68580" marR="68580" marT="0" marB="0" anchor="ctr">
                    <a:solidFill>
                      <a:schemeClr val="bg1">
                        <a:lumMod val="95000"/>
                      </a:schemeClr>
                    </a:solidFill>
                  </a:tcPr>
                </a:tc>
                <a:tc>
                  <a:txBody>
                    <a:bodyPr/>
                    <a:lstStyle/>
                    <a:p>
                      <a:pPr marL="0" marR="0" indent="0" algn="ctr">
                        <a:lnSpc>
                          <a:spcPct val="150000"/>
                        </a:lnSpc>
                        <a:spcBef>
                          <a:spcPts val="0"/>
                        </a:spcBef>
                        <a:spcAft>
                          <a:spcPts val="0"/>
                        </a:spcAft>
                      </a:pPr>
                      <a:r>
                        <a:rPr lang="en-US" sz="1800" dirty="0" smtClean="0">
                          <a:effectLst/>
                          <a:latin typeface="+mn-lt"/>
                          <a:ea typeface="Times New Roman"/>
                          <a:cs typeface="Times New Roman"/>
                        </a:rPr>
                        <a:t>-</a:t>
                      </a:r>
                      <a:endParaRPr lang="en-GB" sz="1800" dirty="0">
                        <a:effectLst/>
                        <a:latin typeface="+mn-lt"/>
                        <a:ea typeface="Times New Roman"/>
                        <a:cs typeface="Times New Roman"/>
                      </a:endParaRPr>
                    </a:p>
                  </a:txBody>
                  <a:tcPr marL="68580" marR="68580" marT="0" marB="0" anchor="ctr">
                    <a:solidFill>
                      <a:schemeClr val="bg1">
                        <a:lumMod val="95000"/>
                      </a:schemeClr>
                    </a:solidFill>
                  </a:tcPr>
                </a:tc>
                <a:tc>
                  <a:txBody>
                    <a:bodyPr/>
                    <a:lstStyle/>
                    <a:p>
                      <a:pPr marL="0" marR="0" indent="0" algn="ctr" defTabSz="457200" rtl="0" eaLnBrk="1" fontAlgn="auto" latinLnBrk="0" hangingPunct="1">
                        <a:lnSpc>
                          <a:spcPct val="15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0.9 </a:t>
                      </a:r>
                    </a:p>
                  </a:txBody>
                  <a:tcPr marL="68580" marR="68580" marT="0" marB="0" anchor="ctr">
                    <a:solidFill>
                      <a:schemeClr val="bg1">
                        <a:lumMod val="95000"/>
                      </a:schemeClr>
                    </a:solidFill>
                  </a:tcPr>
                </a:tc>
                <a:tc>
                  <a:txBody>
                    <a:bodyPr/>
                    <a:lstStyle/>
                    <a:p>
                      <a:pPr marL="0" marR="0" indent="0" algn="r">
                        <a:lnSpc>
                          <a:spcPct val="150000"/>
                        </a:lnSpc>
                        <a:spcBef>
                          <a:spcPts val="0"/>
                        </a:spcBef>
                        <a:spcAft>
                          <a:spcPts val="0"/>
                        </a:spcAft>
                      </a:pPr>
                      <a:r>
                        <a:rPr lang="en-US" sz="1800" dirty="0" smtClean="0">
                          <a:effectLst/>
                          <a:latin typeface="+mn-lt"/>
                          <a:ea typeface="Times New Roman"/>
                          <a:cs typeface="Times New Roman"/>
                        </a:rPr>
                        <a:t>7634</a:t>
                      </a:r>
                      <a:endParaRPr lang="en-GB" sz="1800" dirty="0">
                        <a:effectLst/>
                        <a:latin typeface="+mn-lt"/>
                        <a:ea typeface="Times New Roman"/>
                        <a:cs typeface="Times New Roman"/>
                      </a:endParaRPr>
                    </a:p>
                  </a:txBody>
                  <a:tcPr marL="68580" marR="68580" marT="0" marB="0" anchor="ctr">
                    <a:solidFill>
                      <a:schemeClr val="bg1">
                        <a:lumMod val="95000"/>
                      </a:schemeClr>
                    </a:solidFill>
                  </a:tcPr>
                </a:tc>
              </a:tr>
              <a:tr h="561714">
                <a:tc>
                  <a:txBody>
                    <a:bodyPr/>
                    <a:lstStyle/>
                    <a:p>
                      <a:pPr marL="0" marR="0" indent="0" algn="just" defTabSz="457200" rtl="0" eaLnBrk="1" fontAlgn="auto" latinLnBrk="0" hangingPunct="1">
                        <a:lnSpc>
                          <a:spcPct val="150000"/>
                        </a:lnSpc>
                        <a:spcBef>
                          <a:spcPts val="0"/>
                        </a:spcBef>
                        <a:spcAft>
                          <a:spcPts val="0"/>
                        </a:spcAft>
                        <a:buClrTx/>
                        <a:buSzTx/>
                        <a:buFontTx/>
                        <a:buNone/>
                        <a:tabLst/>
                        <a:defRPr/>
                      </a:pPr>
                      <a:r>
                        <a:rPr lang="en-GB" sz="1800" b="0" i="0" u="none" strike="noStrike" kern="1200" baseline="0" dirty="0" smtClean="0">
                          <a:solidFill>
                            <a:schemeClr val="dk1"/>
                          </a:solidFill>
                          <a:latin typeface="+mn-lt"/>
                          <a:ea typeface="+mn-ea"/>
                          <a:cs typeface="+mn-cs"/>
                        </a:rPr>
                        <a:t>R-FCN 	</a:t>
                      </a:r>
                    </a:p>
                  </a:txBody>
                  <a:tcPr marL="68580" marR="68580" marT="0" marB="0" anchor="ctr">
                    <a:solidFill>
                      <a:schemeClr val="bg1">
                        <a:lumMod val="95000"/>
                      </a:schemeClr>
                    </a:solidFill>
                  </a:tcPr>
                </a:tc>
                <a:tc>
                  <a:txBody>
                    <a:bodyPr/>
                    <a:lstStyle/>
                    <a:p>
                      <a:pPr marL="0" marR="0" indent="0" algn="ctr">
                        <a:lnSpc>
                          <a:spcPct val="150000"/>
                        </a:lnSpc>
                        <a:spcBef>
                          <a:spcPts val="0"/>
                        </a:spcBef>
                        <a:spcAft>
                          <a:spcPts val="0"/>
                        </a:spcAft>
                      </a:pPr>
                      <a:r>
                        <a:rPr lang="en-US" sz="1800" dirty="0" smtClean="0">
                          <a:effectLst/>
                          <a:latin typeface="+mn-lt"/>
                          <a:ea typeface="Times New Roman"/>
                          <a:cs typeface="Times New Roman"/>
                        </a:rPr>
                        <a:t>-</a:t>
                      </a:r>
                      <a:endParaRPr lang="en-GB" sz="1800" dirty="0">
                        <a:effectLst/>
                        <a:latin typeface="+mn-lt"/>
                        <a:ea typeface="Times New Roman"/>
                        <a:cs typeface="Times New Roman"/>
                      </a:endParaRPr>
                    </a:p>
                  </a:txBody>
                  <a:tcPr marL="68580" marR="68580" marT="0" marB="0" anchor="ctr">
                    <a:solidFill>
                      <a:schemeClr val="bg1">
                        <a:lumMod val="95000"/>
                      </a:schemeClr>
                    </a:solidFill>
                  </a:tcPr>
                </a:tc>
                <a:tc>
                  <a:txBody>
                    <a:bodyPr/>
                    <a:lstStyle/>
                    <a:p>
                      <a:pPr marL="0" marR="0" indent="0" algn="ctr">
                        <a:lnSpc>
                          <a:spcPct val="150000"/>
                        </a:lnSpc>
                        <a:spcBef>
                          <a:spcPts val="0"/>
                        </a:spcBef>
                        <a:spcAft>
                          <a:spcPts val="0"/>
                        </a:spcAft>
                      </a:pPr>
                      <a:r>
                        <a:rPr lang="en-US" sz="1800" dirty="0" smtClean="0">
                          <a:effectLst/>
                          <a:latin typeface="+mn-lt"/>
                          <a:ea typeface="Times New Roman"/>
                          <a:cs typeface="Times New Roman"/>
                        </a:rPr>
                        <a:t>0.8</a:t>
                      </a:r>
                      <a:endParaRPr lang="en-GB" sz="1800" dirty="0">
                        <a:effectLst/>
                        <a:latin typeface="+mn-lt"/>
                        <a:ea typeface="Times New Roman"/>
                        <a:cs typeface="Times New Roman"/>
                      </a:endParaRPr>
                    </a:p>
                  </a:txBody>
                  <a:tcPr marL="68580" marR="68580" marT="0" marB="0" anchor="ctr">
                    <a:solidFill>
                      <a:schemeClr val="bg1">
                        <a:lumMod val="95000"/>
                      </a:schemeClr>
                    </a:solidFill>
                  </a:tcPr>
                </a:tc>
                <a:tc>
                  <a:txBody>
                    <a:bodyPr/>
                    <a:lstStyle/>
                    <a:p>
                      <a:pPr marL="0" marR="0" indent="0" algn="r">
                        <a:lnSpc>
                          <a:spcPct val="150000"/>
                        </a:lnSpc>
                        <a:spcBef>
                          <a:spcPts val="0"/>
                        </a:spcBef>
                        <a:spcAft>
                          <a:spcPts val="0"/>
                        </a:spcAft>
                      </a:pPr>
                      <a:r>
                        <a:rPr lang="en-US" sz="1800" dirty="0" smtClean="0">
                          <a:effectLst/>
                          <a:latin typeface="+mn-lt"/>
                          <a:ea typeface="Times New Roman"/>
                          <a:cs typeface="Times New Roman"/>
                        </a:rPr>
                        <a:t>8567</a:t>
                      </a:r>
                      <a:endParaRPr lang="en-GB" sz="1800" dirty="0">
                        <a:effectLst/>
                        <a:latin typeface="+mn-lt"/>
                        <a:ea typeface="Times New Roman"/>
                        <a:cs typeface="Times New Roman"/>
                      </a:endParaRPr>
                    </a:p>
                  </a:txBody>
                  <a:tcPr marL="68580" marR="68580" marT="0" marB="0" anchor="ctr">
                    <a:solidFill>
                      <a:schemeClr val="bg1">
                        <a:lumMod val="95000"/>
                      </a:schemeClr>
                    </a:solidFill>
                  </a:tcPr>
                </a:tc>
              </a:tr>
            </a:tbl>
          </a:graphicData>
        </a:graphic>
      </p:graphicFrame>
    </p:spTree>
    <p:extLst>
      <p:ext uri="{BB962C8B-B14F-4D97-AF65-F5344CB8AC3E}">
        <p14:creationId xmlns:p14="http://schemas.microsoft.com/office/powerpoint/2010/main" val="20640232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241906"/>
            <a:ext cx="8229600" cy="6126311"/>
          </a:xfrm>
        </p:spPr>
        <p:txBody>
          <a:bodyPr>
            <a:normAutofit/>
          </a:bodyPr>
          <a:lstStyle/>
          <a:p>
            <a:pPr>
              <a:buFont typeface="Wingdings" panose="05000000000000000000" pitchFamily="2" charset="2"/>
              <a:buChar char="§"/>
            </a:pPr>
            <a:r>
              <a:rPr lang="en-US" dirty="0" smtClean="0"/>
              <a:t>Finalized the selection of object detection architecture.</a:t>
            </a:r>
          </a:p>
          <a:p>
            <a:pPr marL="0" indent="0">
              <a:buNone/>
            </a:pPr>
            <a:r>
              <a:rPr lang="en-US" dirty="0" smtClean="0"/>
              <a:t>     - Faster R-CNN was selected. </a:t>
            </a:r>
          </a:p>
          <a:p>
            <a:pPr marL="0" indent="0">
              <a:buNone/>
            </a:pPr>
            <a:r>
              <a:rPr lang="en-US" dirty="0"/>
              <a:t> </a:t>
            </a:r>
            <a:r>
              <a:rPr lang="en-US" dirty="0" smtClean="0"/>
              <a:t>    - Correctly detected 23080 single image objects from the 6208          	images.</a:t>
            </a:r>
          </a:p>
          <a:p>
            <a:pPr marL="0" indent="0">
              <a:buNone/>
            </a:pPr>
            <a:endParaRPr lang="en-US" dirty="0"/>
          </a:p>
          <a:p>
            <a:pPr marL="0" indent="0">
              <a:buNone/>
            </a:pPr>
            <a:endParaRPr lang="en-US" dirty="0" smtClean="0"/>
          </a:p>
          <a:p>
            <a:pPr marL="0" indent="0">
              <a:buNone/>
            </a:pPr>
            <a:endParaRPr lang="en-US" dirty="0" smtClean="0"/>
          </a:p>
          <a:p>
            <a:pPr marL="0" indent="0">
              <a:buNone/>
            </a:pPr>
            <a:r>
              <a:rPr lang="en-US" dirty="0"/>
              <a:t> </a:t>
            </a:r>
            <a:r>
              <a:rPr lang="en-US" dirty="0" smtClean="0"/>
              <a:t> </a:t>
            </a:r>
          </a:p>
          <a:p>
            <a:pPr>
              <a:buFont typeface="Wingdings" panose="05000000000000000000" pitchFamily="2" charset="2"/>
              <a:buChar char="§"/>
            </a:pPr>
            <a:endParaRPr lang="en-US" dirty="0"/>
          </a:p>
          <a:p>
            <a:pPr>
              <a:buFont typeface="Wingdings" panose="05000000000000000000" pitchFamily="2" charset="2"/>
              <a:buChar char="§"/>
            </a:pPr>
            <a:endParaRPr lang="en-US" dirty="0" smtClean="0"/>
          </a:p>
          <a:p>
            <a:pPr>
              <a:buFont typeface="Wingdings" panose="05000000000000000000" pitchFamily="2" charset="2"/>
              <a:buChar char="§"/>
            </a:pPr>
            <a:endParaRPr lang="en-US" dirty="0"/>
          </a:p>
          <a:p>
            <a:pPr marL="0" indent="0">
              <a:buNone/>
            </a:pPr>
            <a:endParaRPr lang="en-US" dirty="0" smtClean="0"/>
          </a:p>
          <a:p>
            <a:pPr>
              <a:buFont typeface="Wingdings" panose="05000000000000000000" pitchFamily="2" charset="2"/>
              <a:buChar char="§"/>
            </a:pPr>
            <a:endParaRPr lang="en-US" dirty="0" smtClean="0"/>
          </a:p>
          <a:p>
            <a:pPr marL="0" indent="0">
              <a:buNone/>
            </a:pPr>
            <a:endParaRPr lang="lv-LV"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b="47680"/>
          <a:stretch/>
        </p:blipFill>
        <p:spPr>
          <a:xfrm>
            <a:off x="163283" y="3929743"/>
            <a:ext cx="4345185" cy="2560159"/>
          </a:xfrm>
          <a:prstGeom prst="rect">
            <a:avLst/>
          </a:prstGeom>
        </p:spPr>
      </p:pic>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50000"/>
          <a:stretch/>
        </p:blipFill>
        <p:spPr>
          <a:xfrm>
            <a:off x="4508469" y="3929743"/>
            <a:ext cx="4330729" cy="2438474"/>
          </a:xfrm>
          <a:prstGeom prst="rect">
            <a:avLst/>
          </a:prstGeom>
        </p:spPr>
      </p:pic>
      <p:sp>
        <p:nvSpPr>
          <p:cNvPr id="8" name="Date Placeholder 5"/>
          <p:cNvSpPr>
            <a:spLocks noGrp="1"/>
          </p:cNvSpPr>
          <p:nvPr>
            <p:ph type="dt" sz="half" idx="11"/>
          </p:nvPr>
        </p:nvSpPr>
        <p:spPr>
          <a:xfrm>
            <a:off x="8391937" y="6368218"/>
            <a:ext cx="777815" cy="365125"/>
          </a:xfrm>
        </p:spPr>
        <p:txBody>
          <a:bodyPr/>
          <a:lstStyle/>
          <a:p>
            <a:r>
              <a:rPr lang="en-US" sz="1400" b="1" dirty="0" smtClean="0">
                <a:solidFill>
                  <a:schemeClr val="tx1"/>
                </a:solidFill>
              </a:rPr>
              <a:t>18</a:t>
            </a:r>
            <a:endParaRPr lang="en-US" sz="1400" b="1" dirty="0">
              <a:solidFill>
                <a:schemeClr val="tx1"/>
              </a:solidFill>
            </a:endParaRPr>
          </a:p>
        </p:txBody>
      </p:sp>
      <p:pic>
        <p:nvPicPr>
          <p:cNvPr id="10" name="Picture 9"/>
          <p:cNvPicPr/>
          <p:nvPr/>
        </p:nvPicPr>
        <p:blipFill rotWithShape="1">
          <a:blip r:embed="rId3" cstate="print">
            <a:extLst>
              <a:ext uri="{28A0092B-C50C-407E-A947-70E740481C1C}">
                <a14:useLocalDpi xmlns:a14="http://schemas.microsoft.com/office/drawing/2010/main" val="0"/>
              </a:ext>
            </a:extLst>
          </a:blip>
          <a:srcRect l="14445" t="10510" r="12215" b="9910"/>
          <a:stretch/>
        </p:blipFill>
        <p:spPr bwMode="auto">
          <a:xfrm>
            <a:off x="2335875" y="1456327"/>
            <a:ext cx="4787039" cy="247341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360638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241906"/>
            <a:ext cx="8229600" cy="6126311"/>
          </a:xfrm>
        </p:spPr>
        <p:txBody>
          <a:bodyPr>
            <a:normAutofit/>
          </a:bodyPr>
          <a:lstStyle/>
          <a:p>
            <a:pPr>
              <a:buFont typeface="Wingdings" panose="05000000000000000000" pitchFamily="2" charset="2"/>
              <a:buChar char="§"/>
            </a:pPr>
            <a:r>
              <a:rPr lang="en-US" dirty="0" smtClean="0"/>
              <a:t>Determined the </a:t>
            </a:r>
            <a:r>
              <a:rPr lang="en-US" dirty="0"/>
              <a:t>most frequent combinations of object classes in the Davis dataset.</a:t>
            </a:r>
          </a:p>
          <a:p>
            <a:pPr marL="0" indent="0">
              <a:buNone/>
            </a:pPr>
            <a:endParaRPr lang="en-US" dirty="0"/>
          </a:p>
          <a:p>
            <a:pPr marL="0" indent="0">
              <a:buNone/>
            </a:pPr>
            <a:endParaRPr lang="en-US" dirty="0" smtClean="0"/>
          </a:p>
          <a:p>
            <a:pPr marL="0" indent="0">
              <a:buNone/>
            </a:pPr>
            <a:endParaRPr lang="en-US" dirty="0" smtClean="0"/>
          </a:p>
          <a:p>
            <a:pPr marL="0" indent="0">
              <a:buNone/>
            </a:pPr>
            <a:r>
              <a:rPr lang="en-US" dirty="0"/>
              <a:t> </a:t>
            </a:r>
            <a:r>
              <a:rPr lang="en-US" dirty="0" smtClean="0"/>
              <a:t> </a:t>
            </a:r>
          </a:p>
          <a:p>
            <a:pPr>
              <a:buFont typeface="Wingdings" panose="05000000000000000000" pitchFamily="2" charset="2"/>
              <a:buChar char="§"/>
            </a:pPr>
            <a:endParaRPr lang="en-US" dirty="0"/>
          </a:p>
          <a:p>
            <a:pPr>
              <a:buFont typeface="Wingdings" panose="05000000000000000000" pitchFamily="2" charset="2"/>
              <a:buChar char="§"/>
            </a:pPr>
            <a:endParaRPr lang="en-US" dirty="0" smtClean="0"/>
          </a:p>
          <a:p>
            <a:pPr>
              <a:buFont typeface="Wingdings" panose="05000000000000000000" pitchFamily="2" charset="2"/>
              <a:buChar char="§"/>
            </a:pPr>
            <a:endParaRPr lang="en-US" dirty="0"/>
          </a:p>
          <a:p>
            <a:pPr marL="0" indent="0">
              <a:buNone/>
            </a:pPr>
            <a:endParaRPr lang="en-US" dirty="0" smtClean="0"/>
          </a:p>
          <a:p>
            <a:pPr>
              <a:buFont typeface="Wingdings" panose="05000000000000000000" pitchFamily="2" charset="2"/>
              <a:buChar char="§"/>
            </a:pPr>
            <a:endParaRPr lang="en-US" dirty="0" smtClean="0"/>
          </a:p>
          <a:p>
            <a:pPr marL="0" indent="0">
              <a:buNone/>
            </a:pPr>
            <a:endParaRPr lang="lv-LV" dirty="0"/>
          </a:p>
        </p:txBody>
      </p:sp>
      <p:sp>
        <p:nvSpPr>
          <p:cNvPr id="8" name="Date Placeholder 5"/>
          <p:cNvSpPr>
            <a:spLocks noGrp="1"/>
          </p:cNvSpPr>
          <p:nvPr>
            <p:ph type="dt" sz="half" idx="11"/>
          </p:nvPr>
        </p:nvSpPr>
        <p:spPr>
          <a:xfrm>
            <a:off x="8087137" y="6455304"/>
            <a:ext cx="777815" cy="365125"/>
          </a:xfrm>
        </p:spPr>
        <p:txBody>
          <a:bodyPr/>
          <a:lstStyle/>
          <a:p>
            <a:r>
              <a:rPr lang="en-US" sz="1400" b="1" dirty="0" smtClean="0">
                <a:solidFill>
                  <a:schemeClr val="tx1"/>
                </a:solidFill>
              </a:rPr>
              <a:t>19</a:t>
            </a:r>
            <a:endParaRPr lang="en-US" sz="1400" b="1" dirty="0">
              <a:solidFill>
                <a:schemeClr val="tx1"/>
              </a:solidFill>
            </a:endParaRPr>
          </a:p>
        </p:txBody>
      </p:sp>
      <p:pic>
        <p:nvPicPr>
          <p:cNvPr id="10" name="Picture 9"/>
          <p:cNvPicPr/>
          <p:nvPr/>
        </p:nvPicPr>
        <p:blipFill>
          <a:blip r:embed="rId2" cstate="print">
            <a:extLst>
              <a:ext uri="{28A0092B-C50C-407E-A947-70E740481C1C}">
                <a14:useLocalDpi xmlns:a14="http://schemas.microsoft.com/office/drawing/2010/main" val="0"/>
              </a:ext>
            </a:extLst>
          </a:blip>
          <a:stretch>
            <a:fillRect/>
          </a:stretch>
        </p:blipFill>
        <p:spPr>
          <a:xfrm>
            <a:off x="193391" y="1134201"/>
            <a:ext cx="8647237" cy="5397228"/>
          </a:xfrm>
          <a:prstGeom prst="rect">
            <a:avLst/>
          </a:prstGeom>
        </p:spPr>
      </p:pic>
      <p:sp>
        <p:nvSpPr>
          <p:cNvPr id="9" name="TextBox 8"/>
          <p:cNvSpPr txBox="1"/>
          <p:nvPr/>
        </p:nvSpPr>
        <p:spPr>
          <a:xfrm>
            <a:off x="5072739" y="900074"/>
            <a:ext cx="3309259" cy="1754326"/>
          </a:xfrm>
          <a:prstGeom prst="rect">
            <a:avLst/>
          </a:prstGeom>
          <a:noFill/>
        </p:spPr>
        <p:txBody>
          <a:bodyPr wrap="square" rtlCol="0">
            <a:spAutoFit/>
          </a:bodyPr>
          <a:lstStyle/>
          <a:p>
            <a:r>
              <a:rPr lang="en-US" dirty="0" smtClean="0"/>
              <a:t>Person                      : 7794</a:t>
            </a:r>
          </a:p>
          <a:p>
            <a:r>
              <a:rPr lang="en-US" dirty="0" smtClean="0"/>
              <a:t>Car-Person               : 512</a:t>
            </a:r>
          </a:p>
          <a:p>
            <a:r>
              <a:rPr lang="en-US" dirty="0" smtClean="0"/>
              <a:t>Dog-Person               : 128</a:t>
            </a:r>
          </a:p>
          <a:p>
            <a:r>
              <a:rPr lang="en-US" dirty="0" smtClean="0"/>
              <a:t>Bicycle-Person          : 288</a:t>
            </a:r>
          </a:p>
          <a:p>
            <a:r>
              <a:rPr lang="en-US" dirty="0" smtClean="0"/>
              <a:t>Backpack-Person      : 114</a:t>
            </a:r>
          </a:p>
          <a:p>
            <a:r>
              <a:rPr lang="en-US" dirty="0" smtClean="0"/>
              <a:t>Horse-Person            : 72 </a:t>
            </a:r>
            <a:endParaRPr lang="en-GB" dirty="0"/>
          </a:p>
        </p:txBody>
      </p:sp>
      <p:sp>
        <p:nvSpPr>
          <p:cNvPr id="7" name="TextBox 6"/>
          <p:cNvSpPr txBox="1"/>
          <p:nvPr/>
        </p:nvSpPr>
        <p:spPr>
          <a:xfrm>
            <a:off x="5147477" y="3110730"/>
            <a:ext cx="3309259" cy="1200329"/>
          </a:xfrm>
          <a:prstGeom prst="rect">
            <a:avLst/>
          </a:prstGeom>
          <a:noFill/>
        </p:spPr>
        <p:txBody>
          <a:bodyPr wrap="square" rtlCol="0">
            <a:spAutoFit/>
          </a:bodyPr>
          <a:lstStyle/>
          <a:p>
            <a:pPr marL="285750" indent="-285750">
              <a:buFont typeface="Wingdings" panose="05000000000000000000" pitchFamily="2" charset="2"/>
              <a:buChar char="§"/>
            </a:pPr>
            <a:r>
              <a:rPr lang="en-US" dirty="0" smtClean="0"/>
              <a:t>Test Classes (3) : </a:t>
            </a:r>
          </a:p>
          <a:p>
            <a:pPr lvl="1"/>
            <a:r>
              <a:rPr lang="en-US" dirty="0" smtClean="0"/>
              <a:t>Car</a:t>
            </a:r>
          </a:p>
          <a:p>
            <a:pPr lvl="1"/>
            <a:r>
              <a:rPr lang="en-US" dirty="0" smtClean="0"/>
              <a:t>Motorcycle</a:t>
            </a:r>
          </a:p>
          <a:p>
            <a:pPr lvl="1"/>
            <a:r>
              <a:rPr lang="en-US" dirty="0" smtClean="0"/>
              <a:t>Person</a:t>
            </a:r>
            <a:endParaRPr lang="en-GB" dirty="0"/>
          </a:p>
        </p:txBody>
      </p:sp>
      <p:sp>
        <p:nvSpPr>
          <p:cNvPr id="11" name="TextBox 10"/>
          <p:cNvSpPr txBox="1"/>
          <p:nvPr/>
        </p:nvSpPr>
        <p:spPr>
          <a:xfrm>
            <a:off x="5072740" y="4375511"/>
            <a:ext cx="3309259" cy="646331"/>
          </a:xfrm>
          <a:prstGeom prst="rect">
            <a:avLst/>
          </a:prstGeom>
          <a:noFill/>
        </p:spPr>
        <p:txBody>
          <a:bodyPr wrap="square" rtlCol="0">
            <a:spAutoFit/>
          </a:bodyPr>
          <a:lstStyle/>
          <a:p>
            <a:pPr marL="285750" indent="-285750">
              <a:buFont typeface="Wingdings" panose="05000000000000000000" pitchFamily="2" charset="2"/>
              <a:buChar char="§"/>
            </a:pPr>
            <a:r>
              <a:rPr lang="en-US" dirty="0" smtClean="0"/>
              <a:t>Train Classes (28) : Except Test Classes </a:t>
            </a:r>
          </a:p>
        </p:txBody>
      </p:sp>
      <p:sp>
        <p:nvSpPr>
          <p:cNvPr id="12" name="TextBox 11"/>
          <p:cNvSpPr txBox="1"/>
          <p:nvPr/>
        </p:nvSpPr>
        <p:spPr>
          <a:xfrm>
            <a:off x="4792980" y="2740950"/>
            <a:ext cx="3589017" cy="369332"/>
          </a:xfrm>
          <a:prstGeom prst="rect">
            <a:avLst/>
          </a:prstGeom>
          <a:noFill/>
        </p:spPr>
        <p:txBody>
          <a:bodyPr wrap="square" rtlCol="0">
            <a:spAutoFit/>
          </a:bodyPr>
          <a:lstStyle/>
          <a:p>
            <a:r>
              <a:rPr lang="en-US" u="sng" dirty="0" smtClean="0"/>
              <a:t>Classes to Train Encoder Model :</a:t>
            </a:r>
            <a:endParaRPr lang="en-GB" dirty="0"/>
          </a:p>
        </p:txBody>
      </p:sp>
    </p:spTree>
    <p:extLst>
      <p:ext uri="{BB962C8B-B14F-4D97-AF65-F5344CB8AC3E}">
        <p14:creationId xmlns:p14="http://schemas.microsoft.com/office/powerpoint/2010/main" val="23774716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74611"/>
            <a:ext cx="8229600" cy="772587"/>
          </a:xfrm>
        </p:spPr>
        <p:txBody>
          <a:bodyPr>
            <a:normAutofit/>
          </a:bodyPr>
          <a:lstStyle/>
          <a:p>
            <a:r>
              <a:rPr lang="en-US" sz="3600" dirty="0" smtClean="0"/>
              <a:t>Table of Content</a:t>
            </a:r>
            <a:endParaRPr lang="lv-LV" sz="3600" dirty="0"/>
          </a:p>
        </p:txBody>
      </p:sp>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1031018"/>
            <a:ext cx="8229600" cy="5186902"/>
          </a:xfrm>
        </p:spPr>
        <p:txBody>
          <a:bodyPr>
            <a:normAutofit/>
          </a:bodyPr>
          <a:lstStyle/>
          <a:p>
            <a:pPr lvl="1" algn="just">
              <a:lnSpc>
                <a:spcPct val="150000"/>
              </a:lnSpc>
              <a:buFont typeface="Wingdings" panose="05000000000000000000" pitchFamily="2" charset="2"/>
              <a:buChar char="§"/>
            </a:pPr>
            <a:r>
              <a:rPr lang="en-US" sz="2400" dirty="0" smtClean="0"/>
              <a:t>Topicality of the thesis topic.</a:t>
            </a:r>
            <a:endParaRPr lang="en-GB" sz="2400" dirty="0" smtClean="0"/>
          </a:p>
          <a:p>
            <a:pPr lvl="1" algn="just">
              <a:lnSpc>
                <a:spcPct val="150000"/>
              </a:lnSpc>
              <a:buFont typeface="Wingdings" panose="05000000000000000000" pitchFamily="2" charset="2"/>
              <a:buChar char="§"/>
            </a:pPr>
            <a:r>
              <a:rPr lang="en-US" sz="2400" dirty="0" smtClean="0"/>
              <a:t>Objective of the thesis.</a:t>
            </a:r>
            <a:endParaRPr lang="en-GB" sz="2400" dirty="0" smtClean="0"/>
          </a:p>
          <a:p>
            <a:pPr lvl="1" algn="just">
              <a:lnSpc>
                <a:spcPct val="150000"/>
              </a:lnSpc>
              <a:buFont typeface="Wingdings" panose="05000000000000000000" pitchFamily="2" charset="2"/>
              <a:buChar char="§"/>
            </a:pPr>
            <a:r>
              <a:rPr lang="en-GB" sz="2400" dirty="0" smtClean="0"/>
              <a:t>Tasks of the thesis.</a:t>
            </a:r>
          </a:p>
          <a:p>
            <a:pPr lvl="1" algn="just">
              <a:lnSpc>
                <a:spcPct val="150000"/>
              </a:lnSpc>
              <a:buFont typeface="Wingdings" panose="05000000000000000000" pitchFamily="2" charset="2"/>
              <a:buChar char="§"/>
            </a:pPr>
            <a:r>
              <a:rPr lang="en-US" sz="2400" dirty="0" smtClean="0"/>
              <a:t>The main expected results.</a:t>
            </a:r>
          </a:p>
          <a:p>
            <a:pPr lvl="1" algn="just">
              <a:lnSpc>
                <a:spcPct val="150000"/>
              </a:lnSpc>
              <a:buFont typeface="Wingdings" panose="05000000000000000000" pitchFamily="2" charset="2"/>
              <a:buChar char="§"/>
            </a:pPr>
            <a:r>
              <a:rPr lang="en-US" sz="2400" dirty="0" smtClean="0"/>
              <a:t>The outcome of tasks.</a:t>
            </a:r>
          </a:p>
          <a:p>
            <a:pPr lvl="1" algn="just">
              <a:lnSpc>
                <a:spcPct val="150000"/>
              </a:lnSpc>
              <a:buFont typeface="Wingdings" panose="05000000000000000000" pitchFamily="2" charset="2"/>
              <a:buChar char="§"/>
            </a:pPr>
            <a:r>
              <a:rPr lang="en-US" sz="2400" dirty="0" smtClean="0"/>
              <a:t>Results.</a:t>
            </a:r>
          </a:p>
          <a:p>
            <a:pPr lvl="1" algn="just">
              <a:lnSpc>
                <a:spcPct val="150000"/>
              </a:lnSpc>
              <a:buFont typeface="Wingdings" panose="05000000000000000000" pitchFamily="2" charset="2"/>
              <a:buChar char="§"/>
            </a:pPr>
            <a:r>
              <a:rPr lang="en-US" sz="2400" dirty="0" smtClean="0"/>
              <a:t>Comparison criteria and comparison results.</a:t>
            </a:r>
          </a:p>
          <a:p>
            <a:pPr lvl="1" algn="just">
              <a:lnSpc>
                <a:spcPct val="150000"/>
              </a:lnSpc>
              <a:buFont typeface="Wingdings" panose="05000000000000000000" pitchFamily="2" charset="2"/>
              <a:buChar char="§"/>
            </a:pPr>
            <a:r>
              <a:rPr lang="en-US" sz="2400" dirty="0" smtClean="0"/>
              <a:t>Conclusion.</a:t>
            </a:r>
          </a:p>
          <a:p>
            <a:pPr lvl="1" algn="just">
              <a:buFont typeface="Wingdings" panose="05000000000000000000" pitchFamily="2" charset="2"/>
              <a:buChar char="§"/>
            </a:pPr>
            <a:endParaRPr lang="en-US" sz="2400" dirty="0" smtClean="0"/>
          </a:p>
          <a:p>
            <a:pPr lvl="1" algn="just">
              <a:buFont typeface="Wingdings" panose="05000000000000000000" pitchFamily="2" charset="2"/>
              <a:buChar char="§"/>
            </a:pPr>
            <a:endParaRPr lang="en-US" sz="2400" dirty="0" smtClean="0"/>
          </a:p>
          <a:p>
            <a:pPr lvl="1" algn="just">
              <a:buFont typeface="Wingdings" panose="05000000000000000000" pitchFamily="2" charset="2"/>
              <a:buChar char="§"/>
            </a:pPr>
            <a:endParaRPr lang="en-GB" sz="2400" dirty="0" smtClean="0"/>
          </a:p>
          <a:p>
            <a:pPr lvl="1" algn="just">
              <a:buFont typeface="Wingdings" panose="05000000000000000000" pitchFamily="2" charset="2"/>
              <a:buChar char="§"/>
            </a:pPr>
            <a:endParaRPr lang="en-US" dirty="0" smtClean="0"/>
          </a:p>
        </p:txBody>
      </p:sp>
      <p:sp>
        <p:nvSpPr>
          <p:cNvPr id="6" name="Date Placeholder 5"/>
          <p:cNvSpPr>
            <a:spLocks noGrp="1"/>
          </p:cNvSpPr>
          <p:nvPr>
            <p:ph type="dt" sz="half" idx="11"/>
          </p:nvPr>
        </p:nvSpPr>
        <p:spPr>
          <a:xfrm>
            <a:off x="8443441" y="6355449"/>
            <a:ext cx="777815" cy="365125"/>
          </a:xfrm>
        </p:spPr>
        <p:txBody>
          <a:bodyPr/>
          <a:lstStyle/>
          <a:p>
            <a:r>
              <a:rPr lang="en-US" sz="1400" b="1" dirty="0" smtClean="0">
                <a:solidFill>
                  <a:schemeClr val="tx1"/>
                </a:solidFill>
              </a:rPr>
              <a:t>2</a:t>
            </a:r>
            <a:endParaRPr lang="en-US" sz="1400" b="1" dirty="0">
              <a:solidFill>
                <a:schemeClr val="tx1"/>
              </a:solidFill>
            </a:endParaRPr>
          </a:p>
        </p:txBody>
      </p:sp>
    </p:spTree>
    <p:extLst>
      <p:ext uri="{BB962C8B-B14F-4D97-AF65-F5344CB8AC3E}">
        <p14:creationId xmlns:p14="http://schemas.microsoft.com/office/powerpoint/2010/main" val="14234049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241906"/>
            <a:ext cx="8229600" cy="6126311"/>
          </a:xfrm>
          <a:ln>
            <a:solidFill>
              <a:schemeClr val="accent1"/>
            </a:solidFill>
          </a:ln>
        </p:spPr>
        <p:txBody>
          <a:bodyPr>
            <a:normAutofit/>
          </a:bodyPr>
          <a:lstStyle/>
          <a:p>
            <a:pPr marL="0" indent="0">
              <a:buNone/>
            </a:pPr>
            <a:r>
              <a:rPr lang="en-US" sz="2800" b="1" dirty="0" smtClean="0"/>
              <a:t>Results of Candidate Pre-trained Models for Encoder Model</a:t>
            </a:r>
          </a:p>
          <a:p>
            <a:pPr>
              <a:buFont typeface="Wingdings" panose="05000000000000000000" pitchFamily="2" charset="2"/>
              <a:buChar char="§"/>
            </a:pPr>
            <a:endParaRPr lang="en-US" dirty="0"/>
          </a:p>
          <a:p>
            <a:pPr marL="0" indent="0">
              <a:buNone/>
            </a:pPr>
            <a:endParaRPr lang="en-US" dirty="0"/>
          </a:p>
          <a:p>
            <a:pPr marL="0" indent="0">
              <a:buNone/>
            </a:pPr>
            <a:endParaRPr lang="en-US" dirty="0" smtClean="0"/>
          </a:p>
          <a:p>
            <a:pPr marL="0" indent="0">
              <a:buNone/>
            </a:pPr>
            <a:endParaRPr lang="en-US" dirty="0" smtClean="0"/>
          </a:p>
          <a:p>
            <a:pPr marL="0" indent="0">
              <a:buNone/>
            </a:pPr>
            <a:r>
              <a:rPr lang="en-US" dirty="0"/>
              <a:t> </a:t>
            </a:r>
            <a:r>
              <a:rPr lang="en-US" dirty="0" smtClean="0"/>
              <a:t> </a:t>
            </a:r>
          </a:p>
          <a:p>
            <a:pPr>
              <a:buFont typeface="Wingdings" panose="05000000000000000000" pitchFamily="2" charset="2"/>
              <a:buChar char="§"/>
            </a:pPr>
            <a:endParaRPr lang="en-US" dirty="0"/>
          </a:p>
          <a:p>
            <a:pPr>
              <a:buFont typeface="Wingdings" panose="05000000000000000000" pitchFamily="2" charset="2"/>
              <a:buChar char="§"/>
            </a:pPr>
            <a:endParaRPr lang="en-US" dirty="0" smtClean="0"/>
          </a:p>
          <a:p>
            <a:pPr>
              <a:buFont typeface="Wingdings" panose="05000000000000000000" pitchFamily="2" charset="2"/>
              <a:buChar char="§"/>
            </a:pPr>
            <a:endParaRPr lang="en-US" dirty="0"/>
          </a:p>
          <a:p>
            <a:pPr marL="0" indent="0">
              <a:buNone/>
            </a:pPr>
            <a:endParaRPr lang="en-US" dirty="0" smtClean="0"/>
          </a:p>
          <a:p>
            <a:pPr>
              <a:buFont typeface="Wingdings" panose="05000000000000000000" pitchFamily="2" charset="2"/>
              <a:buChar char="§"/>
            </a:pPr>
            <a:endParaRPr lang="en-US" dirty="0" smtClean="0"/>
          </a:p>
          <a:p>
            <a:pPr marL="0" indent="0">
              <a:buNone/>
            </a:pPr>
            <a:endParaRPr lang="en-US" dirty="0" smtClean="0"/>
          </a:p>
        </p:txBody>
      </p:sp>
      <p:sp>
        <p:nvSpPr>
          <p:cNvPr id="8" name="Date Placeholder 5"/>
          <p:cNvSpPr>
            <a:spLocks noGrp="1"/>
          </p:cNvSpPr>
          <p:nvPr>
            <p:ph type="dt" sz="half" idx="11"/>
          </p:nvPr>
        </p:nvSpPr>
        <p:spPr>
          <a:xfrm>
            <a:off x="8087137" y="6455304"/>
            <a:ext cx="777815" cy="365125"/>
          </a:xfrm>
        </p:spPr>
        <p:txBody>
          <a:bodyPr/>
          <a:lstStyle/>
          <a:p>
            <a:r>
              <a:rPr lang="en-US" sz="1400" b="1" dirty="0" smtClean="0">
                <a:solidFill>
                  <a:schemeClr val="tx1"/>
                </a:solidFill>
              </a:rPr>
              <a:t>20</a:t>
            </a:r>
            <a:endParaRPr lang="en-US" sz="1400" b="1" dirty="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8579" y="1152135"/>
            <a:ext cx="6339522" cy="5120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45860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241906"/>
            <a:ext cx="8229600" cy="6126311"/>
          </a:xfrm>
        </p:spPr>
        <p:txBody>
          <a:bodyPr>
            <a:normAutofit/>
          </a:bodyPr>
          <a:lstStyle/>
          <a:p>
            <a:pPr marL="0" indent="0">
              <a:buNone/>
            </a:pPr>
            <a:r>
              <a:rPr lang="en-US" sz="2800" b="1" dirty="0" smtClean="0"/>
              <a:t>Results of </a:t>
            </a:r>
            <a:r>
              <a:rPr lang="en-US" sz="2800" b="1" dirty="0" err="1" smtClean="0"/>
              <a:t>ShuffleNet</a:t>
            </a:r>
            <a:r>
              <a:rPr lang="en-US" sz="2800" b="1" dirty="0" smtClean="0"/>
              <a:t> as the Encoder Model</a:t>
            </a:r>
          </a:p>
          <a:p>
            <a:pPr>
              <a:buFont typeface="Wingdings" panose="05000000000000000000" pitchFamily="2" charset="2"/>
              <a:buChar char="§"/>
            </a:pPr>
            <a:endParaRPr lang="en-US" dirty="0"/>
          </a:p>
          <a:p>
            <a:pPr marL="0" indent="0">
              <a:buNone/>
            </a:pPr>
            <a:endParaRPr lang="en-US" dirty="0"/>
          </a:p>
          <a:p>
            <a:pPr marL="0" indent="0">
              <a:buNone/>
            </a:pPr>
            <a:endParaRPr lang="en-US" dirty="0" smtClean="0"/>
          </a:p>
          <a:p>
            <a:pPr marL="0" indent="0">
              <a:buNone/>
            </a:pPr>
            <a:endParaRPr lang="en-US" dirty="0" smtClean="0"/>
          </a:p>
          <a:p>
            <a:pPr marL="0" indent="0">
              <a:buNone/>
            </a:pPr>
            <a:r>
              <a:rPr lang="en-US" dirty="0"/>
              <a:t> </a:t>
            </a:r>
            <a:r>
              <a:rPr lang="en-US" dirty="0" smtClean="0"/>
              <a:t> </a:t>
            </a:r>
          </a:p>
          <a:p>
            <a:pPr>
              <a:buFont typeface="Wingdings" panose="05000000000000000000" pitchFamily="2" charset="2"/>
              <a:buChar char="§"/>
            </a:pPr>
            <a:endParaRPr lang="en-US" dirty="0"/>
          </a:p>
          <a:p>
            <a:pPr>
              <a:buFont typeface="Wingdings" panose="05000000000000000000" pitchFamily="2" charset="2"/>
              <a:buChar char="§"/>
            </a:pPr>
            <a:endParaRPr lang="en-US" dirty="0" smtClean="0"/>
          </a:p>
          <a:p>
            <a:pPr>
              <a:buFont typeface="Wingdings" panose="05000000000000000000" pitchFamily="2" charset="2"/>
              <a:buChar char="§"/>
            </a:pPr>
            <a:endParaRPr lang="en-US" dirty="0"/>
          </a:p>
          <a:p>
            <a:pPr marL="0" indent="0">
              <a:buNone/>
            </a:pPr>
            <a:endParaRPr lang="en-US" dirty="0" smtClean="0"/>
          </a:p>
          <a:p>
            <a:pPr>
              <a:buFont typeface="Wingdings" panose="05000000000000000000" pitchFamily="2" charset="2"/>
              <a:buChar char="§"/>
            </a:pPr>
            <a:endParaRPr lang="en-US" dirty="0" smtClean="0"/>
          </a:p>
          <a:p>
            <a:pPr marL="0" indent="0">
              <a:buNone/>
            </a:pPr>
            <a:endParaRPr lang="en-US" dirty="0" smtClean="0"/>
          </a:p>
          <a:p>
            <a:pPr marL="685800" lvl="1">
              <a:buFontTx/>
              <a:buChar char="-"/>
            </a:pPr>
            <a:r>
              <a:rPr lang="en-US" dirty="0" err="1" smtClean="0"/>
              <a:t>ShuffleNet</a:t>
            </a:r>
            <a:r>
              <a:rPr lang="en-US" dirty="0" smtClean="0"/>
              <a:t> was selected as the best pre-trained model as the encoder model among other models (</a:t>
            </a:r>
            <a:r>
              <a:rPr lang="en-US" dirty="0" err="1" smtClean="0"/>
              <a:t>ResNet</a:t>
            </a:r>
            <a:r>
              <a:rPr lang="en-US" dirty="0" smtClean="0"/>
              <a:t>, </a:t>
            </a:r>
            <a:r>
              <a:rPr lang="en-US" dirty="0" err="1" smtClean="0"/>
              <a:t>DenseNet</a:t>
            </a:r>
            <a:r>
              <a:rPr lang="en-US" dirty="0" smtClean="0"/>
              <a:t>, </a:t>
            </a:r>
            <a:r>
              <a:rPr lang="en-US" dirty="0" err="1" smtClean="0"/>
              <a:t>Xception</a:t>
            </a:r>
            <a:r>
              <a:rPr lang="en-US" dirty="0" smtClean="0"/>
              <a:t>).</a:t>
            </a:r>
          </a:p>
          <a:p>
            <a:pPr marL="685800" lvl="1">
              <a:buFontTx/>
              <a:buChar char="-"/>
            </a:pPr>
            <a:r>
              <a:rPr lang="en-US" dirty="0" smtClean="0"/>
              <a:t>All models were trained by contrastive loss with training data including </a:t>
            </a:r>
          </a:p>
          <a:p>
            <a:pPr marL="400050" lvl="1" indent="0">
              <a:buNone/>
            </a:pPr>
            <a:r>
              <a:rPr lang="en-US" dirty="0" smtClean="0"/>
              <a:t>     22980 positive and 22980 negative pairs.</a:t>
            </a:r>
          </a:p>
          <a:p>
            <a:pPr marL="0" indent="0">
              <a:buNone/>
            </a:pPr>
            <a:endParaRPr lang="lv-LV" dirty="0"/>
          </a:p>
        </p:txBody>
      </p:sp>
      <p:sp>
        <p:nvSpPr>
          <p:cNvPr id="8" name="Date Placeholder 5"/>
          <p:cNvSpPr>
            <a:spLocks noGrp="1"/>
          </p:cNvSpPr>
          <p:nvPr>
            <p:ph type="dt" sz="half" idx="11"/>
          </p:nvPr>
        </p:nvSpPr>
        <p:spPr>
          <a:xfrm>
            <a:off x="8087137" y="6455304"/>
            <a:ext cx="777815" cy="365125"/>
          </a:xfrm>
        </p:spPr>
        <p:txBody>
          <a:bodyPr/>
          <a:lstStyle/>
          <a:p>
            <a:r>
              <a:rPr lang="en-US" sz="1400" b="1" dirty="0" smtClean="0">
                <a:solidFill>
                  <a:schemeClr val="tx1"/>
                </a:solidFill>
              </a:rPr>
              <a:t>21</a:t>
            </a:r>
            <a:endParaRPr lang="en-US" sz="1400" b="1" dirty="0">
              <a:solidFill>
                <a:schemeClr val="tx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416" y="907351"/>
            <a:ext cx="8697277" cy="3810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06256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241906"/>
            <a:ext cx="8229600" cy="6126311"/>
          </a:xfrm>
        </p:spPr>
        <p:txBody>
          <a:bodyPr>
            <a:normAutofit/>
          </a:bodyPr>
          <a:lstStyle/>
          <a:p>
            <a:pPr>
              <a:buFont typeface="Wingdings" panose="05000000000000000000" pitchFamily="2" charset="2"/>
              <a:buChar char="§"/>
            </a:pPr>
            <a:r>
              <a:rPr lang="en-US" dirty="0" smtClean="0"/>
              <a:t>Context Model Architecture</a:t>
            </a:r>
          </a:p>
          <a:p>
            <a:pPr>
              <a:buFont typeface="Wingdings" panose="05000000000000000000" pitchFamily="2" charset="2"/>
              <a:buChar char="§"/>
            </a:pPr>
            <a:endParaRPr lang="en-US" dirty="0"/>
          </a:p>
          <a:p>
            <a:pPr marL="0" indent="0">
              <a:buNone/>
            </a:pPr>
            <a:endParaRPr lang="en-US" dirty="0"/>
          </a:p>
          <a:p>
            <a:pPr marL="0" indent="0">
              <a:buNone/>
            </a:pPr>
            <a:endParaRPr lang="en-US" dirty="0" smtClean="0"/>
          </a:p>
          <a:p>
            <a:pPr marL="0" indent="0">
              <a:buNone/>
            </a:pPr>
            <a:endParaRPr lang="en-US" dirty="0" smtClean="0"/>
          </a:p>
          <a:p>
            <a:pPr marL="0" indent="0">
              <a:buNone/>
            </a:pPr>
            <a:r>
              <a:rPr lang="en-US" dirty="0"/>
              <a:t> </a:t>
            </a:r>
            <a:r>
              <a:rPr lang="en-US" dirty="0" smtClean="0"/>
              <a:t> </a:t>
            </a:r>
          </a:p>
          <a:p>
            <a:pPr>
              <a:buFont typeface="Wingdings" panose="05000000000000000000" pitchFamily="2" charset="2"/>
              <a:buChar char="§"/>
            </a:pPr>
            <a:endParaRPr lang="en-US" dirty="0"/>
          </a:p>
          <a:p>
            <a:pPr>
              <a:buFont typeface="Wingdings" panose="05000000000000000000" pitchFamily="2" charset="2"/>
              <a:buChar char="§"/>
            </a:pPr>
            <a:endParaRPr lang="en-US" dirty="0" smtClean="0"/>
          </a:p>
          <a:p>
            <a:pPr>
              <a:buFont typeface="Wingdings" panose="05000000000000000000" pitchFamily="2" charset="2"/>
              <a:buChar char="§"/>
            </a:pPr>
            <a:endParaRPr lang="en-US" dirty="0"/>
          </a:p>
          <a:p>
            <a:pPr marL="0" indent="0">
              <a:buNone/>
            </a:pPr>
            <a:endParaRPr lang="en-US" dirty="0" smtClean="0"/>
          </a:p>
          <a:p>
            <a:pPr>
              <a:buFont typeface="Wingdings" panose="05000000000000000000" pitchFamily="2" charset="2"/>
              <a:buChar char="§"/>
            </a:pPr>
            <a:endParaRPr lang="en-US" dirty="0" smtClean="0"/>
          </a:p>
          <a:p>
            <a:pPr marL="0" indent="0">
              <a:buNone/>
            </a:pPr>
            <a:endParaRPr lang="en-US" dirty="0" smtClean="0"/>
          </a:p>
          <a:p>
            <a:pPr marL="0" indent="0">
              <a:buNone/>
            </a:pPr>
            <a:endParaRPr lang="lv-LV" dirty="0"/>
          </a:p>
        </p:txBody>
      </p:sp>
      <p:sp>
        <p:nvSpPr>
          <p:cNvPr id="8" name="Date Placeholder 5"/>
          <p:cNvSpPr>
            <a:spLocks noGrp="1"/>
          </p:cNvSpPr>
          <p:nvPr>
            <p:ph type="dt" sz="half" idx="11"/>
          </p:nvPr>
        </p:nvSpPr>
        <p:spPr>
          <a:xfrm>
            <a:off x="8177162" y="6455304"/>
            <a:ext cx="777815" cy="365125"/>
          </a:xfrm>
        </p:spPr>
        <p:txBody>
          <a:bodyPr/>
          <a:lstStyle/>
          <a:p>
            <a:r>
              <a:rPr lang="en-US" sz="1400" b="1" dirty="0" smtClean="0">
                <a:solidFill>
                  <a:schemeClr val="tx1"/>
                </a:solidFill>
              </a:rPr>
              <a:t>22</a:t>
            </a:r>
            <a:endParaRPr lang="en-US" sz="1400" b="1" dirty="0">
              <a:solidFill>
                <a:schemeClr val="tx1"/>
              </a:solidFill>
            </a:endParaRPr>
          </a:p>
        </p:txBody>
      </p:sp>
      <p:pic>
        <p:nvPicPr>
          <p:cNvPr id="4098" name="Picture 2" descr="D:\Academic\Latvia\RTU\Thesis\Writing\Draft 1\DF5\context_model_stu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891" y="858361"/>
            <a:ext cx="4872990" cy="5657901"/>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Academic\Latvia\RTU\Thesis\Writing\Draft 1\models-4.png"/>
          <p:cNvPicPr>
            <a:picLocks noChangeAspect="1" noChangeArrowheads="1"/>
          </p:cNvPicPr>
          <p:nvPr/>
        </p:nvPicPr>
        <p:blipFill rotWithShape="1">
          <a:blip r:embed="rId3">
            <a:extLst>
              <a:ext uri="{28A0092B-C50C-407E-A947-70E740481C1C}">
                <a14:useLocalDpi xmlns:a14="http://schemas.microsoft.com/office/drawing/2010/main" val="0"/>
              </a:ext>
            </a:extLst>
          </a:blip>
          <a:srcRect r="55499"/>
          <a:stretch/>
        </p:blipFill>
        <p:spPr bwMode="auto">
          <a:xfrm>
            <a:off x="6060511" y="1359001"/>
            <a:ext cx="2199914" cy="244344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365960" y="317342"/>
            <a:ext cx="3589017" cy="646331"/>
          </a:xfrm>
          <a:prstGeom prst="rect">
            <a:avLst/>
          </a:prstGeom>
          <a:noFill/>
        </p:spPr>
        <p:txBody>
          <a:bodyPr wrap="square" rtlCol="0">
            <a:spAutoFit/>
          </a:bodyPr>
          <a:lstStyle/>
          <a:p>
            <a:r>
              <a:rPr lang="en-US" dirty="0" smtClean="0"/>
              <a:t>- Contrastive loss used to train the context model.</a:t>
            </a:r>
            <a:endParaRPr lang="en-GB" dirty="0"/>
          </a:p>
        </p:txBody>
      </p:sp>
      <p:sp>
        <p:nvSpPr>
          <p:cNvPr id="10" name="TextBox 9"/>
          <p:cNvSpPr txBox="1"/>
          <p:nvPr/>
        </p:nvSpPr>
        <p:spPr>
          <a:xfrm>
            <a:off x="5444587" y="1052415"/>
            <a:ext cx="3589017" cy="369332"/>
          </a:xfrm>
          <a:prstGeom prst="rect">
            <a:avLst/>
          </a:prstGeom>
          <a:noFill/>
        </p:spPr>
        <p:txBody>
          <a:bodyPr wrap="square" rtlCol="0">
            <a:spAutoFit/>
          </a:bodyPr>
          <a:lstStyle/>
          <a:p>
            <a:pPr marL="285750" indent="-285750">
              <a:buFont typeface="Wingdings" panose="05000000000000000000" pitchFamily="2" charset="2"/>
              <a:buChar char="§"/>
            </a:pPr>
            <a:r>
              <a:rPr lang="en-US" dirty="0" smtClean="0"/>
              <a:t>For same classes :</a:t>
            </a:r>
            <a:endParaRPr lang="en-GB" dirty="0"/>
          </a:p>
        </p:txBody>
      </p:sp>
      <p:sp>
        <p:nvSpPr>
          <p:cNvPr id="11" name="TextBox 10"/>
          <p:cNvSpPr txBox="1"/>
          <p:nvPr/>
        </p:nvSpPr>
        <p:spPr>
          <a:xfrm>
            <a:off x="5524502" y="3902777"/>
            <a:ext cx="3589017" cy="369332"/>
          </a:xfrm>
          <a:prstGeom prst="rect">
            <a:avLst/>
          </a:prstGeom>
          <a:noFill/>
        </p:spPr>
        <p:txBody>
          <a:bodyPr wrap="square" rtlCol="0">
            <a:spAutoFit/>
          </a:bodyPr>
          <a:lstStyle/>
          <a:p>
            <a:pPr marL="285750" indent="-285750">
              <a:buFont typeface="Wingdings" panose="05000000000000000000" pitchFamily="2" charset="2"/>
              <a:buChar char="§"/>
            </a:pPr>
            <a:r>
              <a:rPr lang="en-US" dirty="0" smtClean="0"/>
              <a:t>For different classes :</a:t>
            </a:r>
            <a:endParaRPr lang="en-GB" dirty="0"/>
          </a:p>
        </p:txBody>
      </p:sp>
      <p:pic>
        <p:nvPicPr>
          <p:cNvPr id="4100" name="Picture 4" descr="D:\Academic\Latvia\RTU\Thesis\Writing\Draft 1\models-4.png"/>
          <p:cNvPicPr>
            <a:picLocks noChangeAspect="1" noChangeArrowheads="1"/>
          </p:cNvPicPr>
          <p:nvPr/>
        </p:nvPicPr>
        <p:blipFill rotWithShape="1">
          <a:blip r:embed="rId3">
            <a:extLst>
              <a:ext uri="{28A0092B-C50C-407E-A947-70E740481C1C}">
                <a14:useLocalDpi xmlns:a14="http://schemas.microsoft.com/office/drawing/2010/main" val="0"/>
              </a:ext>
            </a:extLst>
          </a:blip>
          <a:srcRect l="61129"/>
          <a:stretch/>
        </p:blipFill>
        <p:spPr bwMode="auto">
          <a:xfrm>
            <a:off x="6237065" y="4272109"/>
            <a:ext cx="2004060" cy="2548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27499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241906"/>
            <a:ext cx="8229600" cy="6126311"/>
          </a:xfrm>
        </p:spPr>
        <p:txBody>
          <a:bodyPr>
            <a:normAutofit/>
          </a:bodyPr>
          <a:lstStyle/>
          <a:p>
            <a:pPr>
              <a:buFont typeface="Wingdings" panose="05000000000000000000" pitchFamily="2" charset="2"/>
              <a:buChar char="§"/>
            </a:pPr>
            <a:r>
              <a:rPr lang="en-US" dirty="0" smtClean="0"/>
              <a:t>Test Classes (9) for Context Model</a:t>
            </a:r>
          </a:p>
          <a:p>
            <a:pPr>
              <a:buFont typeface="Wingdings" panose="05000000000000000000" pitchFamily="2" charset="2"/>
              <a:buChar char="§"/>
            </a:pPr>
            <a:endParaRPr lang="en-US" dirty="0" smtClean="0"/>
          </a:p>
          <a:p>
            <a:pPr>
              <a:buFont typeface="Wingdings" panose="05000000000000000000" pitchFamily="2" charset="2"/>
              <a:buChar char="§"/>
            </a:pPr>
            <a:endParaRPr lang="en-US" dirty="0"/>
          </a:p>
          <a:p>
            <a:pPr marL="0" indent="0">
              <a:buNone/>
            </a:pPr>
            <a:endParaRPr lang="en-US" dirty="0"/>
          </a:p>
          <a:p>
            <a:pPr marL="0" indent="0">
              <a:buNone/>
            </a:pPr>
            <a:endParaRPr lang="en-US" dirty="0" smtClean="0"/>
          </a:p>
          <a:p>
            <a:pPr marL="0" indent="0">
              <a:buNone/>
            </a:pPr>
            <a:endParaRPr lang="en-US" dirty="0" smtClean="0"/>
          </a:p>
          <a:p>
            <a:pPr marL="0" indent="0">
              <a:buNone/>
            </a:pPr>
            <a:r>
              <a:rPr lang="en-US" dirty="0"/>
              <a:t> </a:t>
            </a:r>
            <a:r>
              <a:rPr lang="en-US" dirty="0" smtClean="0"/>
              <a:t> </a:t>
            </a:r>
          </a:p>
          <a:p>
            <a:pPr>
              <a:buFont typeface="Wingdings" panose="05000000000000000000" pitchFamily="2" charset="2"/>
              <a:buChar char="§"/>
            </a:pPr>
            <a:endParaRPr lang="en-US" dirty="0"/>
          </a:p>
          <a:p>
            <a:pPr>
              <a:buFont typeface="Wingdings" panose="05000000000000000000" pitchFamily="2" charset="2"/>
              <a:buChar char="§"/>
            </a:pPr>
            <a:endParaRPr lang="en-US" dirty="0" smtClean="0"/>
          </a:p>
          <a:p>
            <a:pPr>
              <a:buFont typeface="Wingdings" panose="05000000000000000000" pitchFamily="2" charset="2"/>
              <a:buChar char="§"/>
            </a:pPr>
            <a:endParaRPr lang="en-US" dirty="0"/>
          </a:p>
          <a:p>
            <a:pPr marL="0" indent="0">
              <a:buNone/>
            </a:pPr>
            <a:endParaRPr lang="en-US" dirty="0" smtClean="0"/>
          </a:p>
          <a:p>
            <a:pPr>
              <a:buFont typeface="Wingdings" panose="05000000000000000000" pitchFamily="2" charset="2"/>
              <a:buChar char="§"/>
            </a:pPr>
            <a:endParaRPr lang="en-US" dirty="0" smtClean="0"/>
          </a:p>
          <a:p>
            <a:pPr>
              <a:buFont typeface="Wingdings" panose="05000000000000000000" pitchFamily="2" charset="2"/>
              <a:buChar char="§"/>
            </a:pPr>
            <a:r>
              <a:rPr lang="en-US" dirty="0" smtClean="0"/>
              <a:t>Train Classes (341) for Context Model</a:t>
            </a:r>
          </a:p>
          <a:p>
            <a:pPr marL="457200" lvl="1" indent="0">
              <a:buNone/>
            </a:pPr>
            <a:r>
              <a:rPr lang="en-US" dirty="0" smtClean="0"/>
              <a:t>All Other class combinations in the Davis Dataset except test class labels were used.</a:t>
            </a:r>
          </a:p>
          <a:p>
            <a:pPr marL="400050">
              <a:buFont typeface="Wingdings" panose="05000000000000000000" pitchFamily="2" charset="2"/>
              <a:buChar char="§"/>
            </a:pPr>
            <a:r>
              <a:rPr lang="en-US" dirty="0" smtClean="0"/>
              <a:t>Context model was trained with 152931 positive pairs and 152931 negative pairs.</a:t>
            </a:r>
          </a:p>
          <a:p>
            <a:pPr marL="0" indent="0">
              <a:buNone/>
            </a:pPr>
            <a:endParaRPr lang="en-US" dirty="0" smtClean="0"/>
          </a:p>
        </p:txBody>
      </p:sp>
      <p:sp>
        <p:nvSpPr>
          <p:cNvPr id="8" name="Date Placeholder 5"/>
          <p:cNvSpPr>
            <a:spLocks noGrp="1"/>
          </p:cNvSpPr>
          <p:nvPr>
            <p:ph type="dt" sz="half" idx="11"/>
          </p:nvPr>
        </p:nvSpPr>
        <p:spPr>
          <a:xfrm>
            <a:off x="8087137" y="6455304"/>
            <a:ext cx="777815" cy="365125"/>
          </a:xfrm>
        </p:spPr>
        <p:txBody>
          <a:bodyPr/>
          <a:lstStyle/>
          <a:p>
            <a:r>
              <a:rPr lang="en-US" sz="1400" b="1" dirty="0" smtClean="0">
                <a:solidFill>
                  <a:schemeClr val="tx1"/>
                </a:solidFill>
              </a:rPr>
              <a:t>23</a:t>
            </a:r>
            <a:endParaRPr lang="en-US" sz="1400" b="1" dirty="0">
              <a:solidFill>
                <a:schemeClr val="tx1"/>
              </a:solidFill>
            </a:endParaRP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239" y="803910"/>
            <a:ext cx="8621713" cy="346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17196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241906"/>
            <a:ext cx="8229600" cy="6126311"/>
          </a:xfrm>
        </p:spPr>
        <p:txBody>
          <a:bodyPr>
            <a:normAutofit/>
          </a:bodyPr>
          <a:lstStyle/>
          <a:p>
            <a:pPr marL="0" indent="0">
              <a:buNone/>
            </a:pPr>
            <a:r>
              <a:rPr lang="en-US" sz="3600" b="1" dirty="0" smtClean="0"/>
              <a:t>Results of Context Model.   </a:t>
            </a:r>
          </a:p>
          <a:p>
            <a:pPr>
              <a:buFont typeface="Wingdings" panose="05000000000000000000" pitchFamily="2" charset="2"/>
              <a:buChar char="§"/>
            </a:pPr>
            <a:endParaRPr lang="en-US" dirty="0" smtClean="0"/>
          </a:p>
          <a:p>
            <a:pPr>
              <a:buFont typeface="Wingdings" panose="05000000000000000000" pitchFamily="2" charset="2"/>
              <a:buChar char="§"/>
            </a:pPr>
            <a:endParaRPr lang="en-US" dirty="0"/>
          </a:p>
          <a:p>
            <a:pPr marL="0" indent="0">
              <a:buNone/>
            </a:pPr>
            <a:endParaRPr lang="en-US" dirty="0"/>
          </a:p>
          <a:p>
            <a:pPr marL="0" indent="0">
              <a:buNone/>
            </a:pPr>
            <a:endParaRPr lang="en-US" dirty="0" smtClean="0"/>
          </a:p>
          <a:p>
            <a:pPr marL="0" indent="0">
              <a:buNone/>
            </a:pPr>
            <a:endParaRPr lang="en-US" dirty="0" smtClean="0"/>
          </a:p>
          <a:p>
            <a:pPr marL="0" indent="0">
              <a:buNone/>
            </a:pPr>
            <a:r>
              <a:rPr lang="en-US" dirty="0"/>
              <a:t> </a:t>
            </a:r>
            <a:r>
              <a:rPr lang="en-US" dirty="0" smtClean="0"/>
              <a:t> </a:t>
            </a:r>
          </a:p>
          <a:p>
            <a:pPr>
              <a:buFont typeface="Wingdings" panose="05000000000000000000" pitchFamily="2" charset="2"/>
              <a:buChar char="§"/>
            </a:pPr>
            <a:endParaRPr lang="en-US" dirty="0"/>
          </a:p>
          <a:p>
            <a:pPr>
              <a:buFont typeface="Wingdings" panose="05000000000000000000" pitchFamily="2" charset="2"/>
              <a:buChar char="§"/>
            </a:pPr>
            <a:endParaRPr lang="en-US" dirty="0" smtClean="0"/>
          </a:p>
          <a:p>
            <a:pPr>
              <a:buFont typeface="Wingdings" panose="05000000000000000000" pitchFamily="2" charset="2"/>
              <a:buChar char="§"/>
            </a:pPr>
            <a:endParaRPr lang="en-US" dirty="0"/>
          </a:p>
          <a:p>
            <a:pPr marL="0" indent="0">
              <a:buNone/>
            </a:pPr>
            <a:endParaRPr lang="en-US" dirty="0" smtClean="0"/>
          </a:p>
          <a:p>
            <a:pPr>
              <a:buFont typeface="Wingdings" panose="05000000000000000000" pitchFamily="2" charset="2"/>
              <a:buChar char="§"/>
            </a:pPr>
            <a:endParaRPr lang="en-US" dirty="0" smtClean="0"/>
          </a:p>
          <a:p>
            <a:pPr marL="0" indent="0">
              <a:buNone/>
            </a:pPr>
            <a:endParaRPr lang="en-US" dirty="0" smtClean="0"/>
          </a:p>
          <a:p>
            <a:pPr marL="685800" lvl="1">
              <a:buFontTx/>
              <a:buChar char="-"/>
            </a:pPr>
            <a:r>
              <a:rPr lang="en-US" dirty="0" err="1" smtClean="0"/>
              <a:t>Shufflenet</a:t>
            </a:r>
            <a:r>
              <a:rPr lang="en-US" dirty="0" smtClean="0"/>
              <a:t> was selected as the best pre-trained model as the encoder</a:t>
            </a:r>
            <a:endParaRPr lang="lv-LV" dirty="0"/>
          </a:p>
        </p:txBody>
      </p:sp>
      <p:sp>
        <p:nvSpPr>
          <p:cNvPr id="8" name="Date Placeholder 5"/>
          <p:cNvSpPr>
            <a:spLocks noGrp="1"/>
          </p:cNvSpPr>
          <p:nvPr>
            <p:ph type="dt" sz="half" idx="11"/>
          </p:nvPr>
        </p:nvSpPr>
        <p:spPr>
          <a:xfrm>
            <a:off x="8087137" y="6455304"/>
            <a:ext cx="777815" cy="365125"/>
          </a:xfrm>
        </p:spPr>
        <p:txBody>
          <a:bodyPr/>
          <a:lstStyle/>
          <a:p>
            <a:r>
              <a:rPr lang="en-US" sz="1400" b="1" dirty="0" smtClean="0">
                <a:solidFill>
                  <a:schemeClr val="tx1"/>
                </a:solidFill>
              </a:rPr>
              <a:t>24</a:t>
            </a:r>
            <a:endParaRPr lang="en-US" sz="1400" b="1" dirty="0">
              <a:solidFill>
                <a:schemeClr val="tx1"/>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228" y="1041083"/>
            <a:ext cx="8585724" cy="4921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11169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241906"/>
            <a:ext cx="8229600" cy="6126311"/>
          </a:xfrm>
        </p:spPr>
        <p:txBody>
          <a:bodyPr>
            <a:normAutofit/>
          </a:bodyPr>
          <a:lstStyle/>
          <a:p>
            <a:pPr marL="0" indent="0">
              <a:buNone/>
            </a:pPr>
            <a:r>
              <a:rPr lang="en-US" sz="3600" b="1" dirty="0" smtClean="0"/>
              <a:t>Comparison Criteria for Models</a:t>
            </a:r>
          </a:p>
          <a:p>
            <a:r>
              <a:rPr lang="en-US" dirty="0" smtClean="0"/>
              <a:t>The embedding without visual context information generated by encoder model and embedding with visual context information generated by context model are compared.</a:t>
            </a:r>
          </a:p>
          <a:p>
            <a:endParaRPr lang="en-US" sz="2200" dirty="0"/>
          </a:p>
          <a:p>
            <a:pPr marL="0" indent="0">
              <a:buNone/>
            </a:pPr>
            <a:r>
              <a:rPr lang="en-US" dirty="0" smtClean="0"/>
              <a:t>Three criteria were used:</a:t>
            </a:r>
          </a:p>
          <a:p>
            <a:pPr marL="400050" lvl="1" indent="0">
              <a:buNone/>
            </a:pPr>
            <a:r>
              <a:rPr lang="en-GB" dirty="0" smtClean="0"/>
              <a:t>1. Classification </a:t>
            </a:r>
            <a:r>
              <a:rPr lang="en-GB" dirty="0"/>
              <a:t>accuracy of test classes’ </a:t>
            </a:r>
            <a:r>
              <a:rPr lang="en-GB" dirty="0" err="1"/>
              <a:t>embeddings</a:t>
            </a:r>
            <a:r>
              <a:rPr lang="en-GB" dirty="0"/>
              <a:t> of both encoder and context model by using the confusion matrix. </a:t>
            </a:r>
            <a:endParaRPr lang="en-GB" dirty="0" smtClean="0"/>
          </a:p>
          <a:p>
            <a:pPr marL="457200" indent="-457200">
              <a:buFont typeface="+mj-lt"/>
              <a:buAutoNum type="arabicPeriod"/>
            </a:pPr>
            <a:endParaRPr lang="en-GB" dirty="0" smtClean="0"/>
          </a:p>
          <a:p>
            <a:pPr marL="400050" lvl="1" indent="0">
              <a:buNone/>
            </a:pPr>
            <a:r>
              <a:rPr lang="en-GB" dirty="0" smtClean="0"/>
              <a:t>2. Calculating the distance from the </a:t>
            </a:r>
            <a:r>
              <a:rPr lang="en-GB" dirty="0" err="1" smtClean="0"/>
              <a:t>center</a:t>
            </a:r>
            <a:r>
              <a:rPr lang="en-GB" dirty="0" smtClean="0"/>
              <a:t> of the mass of the embedding per each class label. (Euclidean distance, cosine similarity and Euclidean distance after applying Principal Component Analysis (PCA))</a:t>
            </a:r>
          </a:p>
          <a:p>
            <a:pPr marL="457200" indent="-457200">
              <a:buFont typeface="+mj-lt"/>
              <a:buAutoNum type="arabicPeriod"/>
            </a:pPr>
            <a:endParaRPr lang="en-GB" dirty="0" smtClean="0"/>
          </a:p>
          <a:p>
            <a:pPr marL="400050" lvl="1" indent="0">
              <a:buNone/>
            </a:pPr>
            <a:r>
              <a:rPr lang="en-GB" dirty="0" smtClean="0"/>
              <a:t>3. Calculating </a:t>
            </a:r>
            <a:r>
              <a:rPr lang="en-GB" dirty="0"/>
              <a:t>the standard deviation of the distances from the </a:t>
            </a:r>
            <a:r>
              <a:rPr lang="en-GB" dirty="0" err="1"/>
              <a:t>center</a:t>
            </a:r>
            <a:r>
              <a:rPr lang="en-GB" dirty="0"/>
              <a:t> of the mass of the embedding per each class </a:t>
            </a:r>
            <a:r>
              <a:rPr lang="en-GB" dirty="0" smtClean="0"/>
              <a:t>label.</a:t>
            </a:r>
            <a:endParaRPr lang="en-US" dirty="0" smtClean="0"/>
          </a:p>
        </p:txBody>
      </p:sp>
      <p:sp>
        <p:nvSpPr>
          <p:cNvPr id="8" name="Date Placeholder 5"/>
          <p:cNvSpPr>
            <a:spLocks noGrp="1"/>
          </p:cNvSpPr>
          <p:nvPr>
            <p:ph type="dt" sz="half" idx="11"/>
          </p:nvPr>
        </p:nvSpPr>
        <p:spPr>
          <a:xfrm>
            <a:off x="8087137" y="6455304"/>
            <a:ext cx="777815" cy="365125"/>
          </a:xfrm>
        </p:spPr>
        <p:txBody>
          <a:bodyPr/>
          <a:lstStyle/>
          <a:p>
            <a:r>
              <a:rPr lang="en-US" sz="1400" b="1" dirty="0" smtClean="0">
                <a:solidFill>
                  <a:schemeClr val="tx1"/>
                </a:solidFill>
              </a:rPr>
              <a:t>25</a:t>
            </a:r>
            <a:endParaRPr lang="en-US" sz="1400" b="1" dirty="0">
              <a:solidFill>
                <a:schemeClr val="tx1"/>
              </a:solidFill>
            </a:endParaRPr>
          </a:p>
        </p:txBody>
      </p:sp>
    </p:spTree>
    <p:extLst>
      <p:ext uri="{BB962C8B-B14F-4D97-AF65-F5344CB8AC3E}">
        <p14:creationId xmlns:p14="http://schemas.microsoft.com/office/powerpoint/2010/main" val="17567303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241906"/>
            <a:ext cx="8229600" cy="6126311"/>
          </a:xfrm>
        </p:spPr>
        <p:txBody>
          <a:bodyPr>
            <a:normAutofit/>
          </a:bodyPr>
          <a:lstStyle/>
          <a:p>
            <a:pPr marL="0" indent="0">
              <a:buNone/>
            </a:pPr>
            <a:r>
              <a:rPr lang="en-GB" sz="3600" b="1" dirty="0" smtClean="0"/>
              <a:t>Comparison Results</a:t>
            </a:r>
          </a:p>
          <a:p>
            <a:pPr marL="0" indent="0">
              <a:buNone/>
            </a:pPr>
            <a:r>
              <a:rPr lang="en-GB" dirty="0" smtClean="0"/>
              <a:t>1. Classification </a:t>
            </a:r>
            <a:r>
              <a:rPr lang="en-GB" dirty="0"/>
              <a:t>accuracy of test classes’ </a:t>
            </a:r>
            <a:r>
              <a:rPr lang="en-GB" dirty="0" err="1"/>
              <a:t>embeddings</a:t>
            </a:r>
            <a:r>
              <a:rPr lang="en-GB" dirty="0"/>
              <a:t> of both encoder and context model by using the confusion matrix. </a:t>
            </a:r>
            <a:endParaRPr lang="en-GB" dirty="0" smtClean="0"/>
          </a:p>
          <a:p>
            <a:pPr marL="457200" indent="-457200">
              <a:buAutoNum type="arabicPeriod"/>
            </a:pPr>
            <a:endParaRPr lang="en-GB" dirty="0" smtClean="0"/>
          </a:p>
        </p:txBody>
      </p:sp>
      <p:pic>
        <p:nvPicPr>
          <p:cNvPr id="6146" name="Picture 2" descr="D:\Academic\Latvia\RTU\Thesis\Writing\Draft 1\DF5\Encoder Model.png"/>
          <p:cNvPicPr>
            <a:picLocks noChangeAspect="1" noChangeArrowheads="1"/>
          </p:cNvPicPr>
          <p:nvPr/>
        </p:nvPicPr>
        <p:blipFill rotWithShape="1">
          <a:blip r:embed="rId2">
            <a:extLst>
              <a:ext uri="{28A0092B-C50C-407E-A947-70E740481C1C}">
                <a14:useLocalDpi xmlns:a14="http://schemas.microsoft.com/office/drawing/2010/main" val="0"/>
              </a:ext>
            </a:extLst>
          </a:blip>
          <a:srcRect b="43400"/>
          <a:stretch/>
        </p:blipFill>
        <p:spPr bwMode="auto">
          <a:xfrm>
            <a:off x="143408" y="1615215"/>
            <a:ext cx="8873943" cy="5022652"/>
          </a:xfrm>
          <a:prstGeom prst="rect">
            <a:avLst/>
          </a:prstGeom>
          <a:noFill/>
          <a:extLst>
            <a:ext uri="{909E8E84-426E-40DD-AFC4-6F175D3DCCD1}">
              <a14:hiddenFill xmlns:a14="http://schemas.microsoft.com/office/drawing/2010/main">
                <a:solidFill>
                  <a:srgbClr val="FFFFFF"/>
                </a:solidFill>
              </a14:hiddenFill>
            </a:ext>
          </a:extLst>
        </p:spPr>
      </p:pic>
      <p:sp>
        <p:nvSpPr>
          <p:cNvPr id="8" name="Date Placeholder 5"/>
          <p:cNvSpPr>
            <a:spLocks noGrp="1"/>
          </p:cNvSpPr>
          <p:nvPr>
            <p:ph type="dt" sz="half" idx="11"/>
          </p:nvPr>
        </p:nvSpPr>
        <p:spPr>
          <a:xfrm>
            <a:off x="8239536" y="6301119"/>
            <a:ext cx="777815" cy="365125"/>
          </a:xfrm>
        </p:spPr>
        <p:txBody>
          <a:bodyPr/>
          <a:lstStyle/>
          <a:p>
            <a:r>
              <a:rPr lang="en-US" sz="1400" b="1" dirty="0" smtClean="0">
                <a:solidFill>
                  <a:schemeClr val="tx1"/>
                </a:solidFill>
              </a:rPr>
              <a:t>26</a:t>
            </a:r>
            <a:endParaRPr lang="en-US" sz="1400" b="1" dirty="0">
              <a:solidFill>
                <a:schemeClr val="tx1"/>
              </a:solidFill>
            </a:endParaRPr>
          </a:p>
        </p:txBody>
      </p:sp>
    </p:spTree>
    <p:extLst>
      <p:ext uri="{BB962C8B-B14F-4D97-AF65-F5344CB8AC3E}">
        <p14:creationId xmlns:p14="http://schemas.microsoft.com/office/powerpoint/2010/main" val="28923264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241906"/>
            <a:ext cx="8229600" cy="6126311"/>
          </a:xfrm>
        </p:spPr>
        <p:txBody>
          <a:bodyPr>
            <a:normAutofit/>
          </a:bodyPr>
          <a:lstStyle/>
          <a:p>
            <a:pPr marL="0" indent="0">
              <a:buNone/>
            </a:pPr>
            <a:r>
              <a:rPr lang="en-US" dirty="0" smtClean="0"/>
              <a:t>Confusion Matrix Results:</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r>
              <a:rPr lang="en-GB" dirty="0"/>
              <a:t>The classification accuracy values of the context model for both ‘car’ and ‘motorcycle’ main class labels are higher than the classification accuracy values of the encoder model for the same class labels. </a:t>
            </a:r>
            <a:endParaRPr lang="en-GB" dirty="0" smtClean="0"/>
          </a:p>
          <a:p>
            <a:r>
              <a:rPr lang="en-GB" dirty="0"/>
              <a:t>But the opposite comparison can be seen from the ‘person’ main class label. </a:t>
            </a:r>
          </a:p>
          <a:p>
            <a:pPr marL="0" indent="0">
              <a:buNone/>
            </a:pPr>
            <a:endParaRPr lang="en-GB" dirty="0" smtClean="0"/>
          </a:p>
        </p:txBody>
      </p:sp>
      <p:sp>
        <p:nvSpPr>
          <p:cNvPr id="8" name="Date Placeholder 5"/>
          <p:cNvSpPr>
            <a:spLocks noGrp="1"/>
          </p:cNvSpPr>
          <p:nvPr>
            <p:ph type="dt" sz="half" idx="11"/>
          </p:nvPr>
        </p:nvSpPr>
        <p:spPr>
          <a:xfrm>
            <a:off x="8087137" y="6455304"/>
            <a:ext cx="777815" cy="365125"/>
          </a:xfrm>
        </p:spPr>
        <p:txBody>
          <a:bodyPr/>
          <a:lstStyle/>
          <a:p>
            <a:r>
              <a:rPr lang="en-US" sz="1400" b="1" dirty="0" smtClean="0">
                <a:solidFill>
                  <a:schemeClr val="tx1"/>
                </a:solidFill>
              </a:rPr>
              <a:t>27</a:t>
            </a:r>
            <a:endParaRPr lang="en-US" sz="1400" b="1" dirty="0">
              <a:solidFill>
                <a:schemeClr val="tx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132" y="651272"/>
            <a:ext cx="8229600" cy="3591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435226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241906"/>
            <a:ext cx="8229600" cy="6126311"/>
          </a:xfrm>
        </p:spPr>
        <p:txBody>
          <a:bodyPr>
            <a:normAutofit/>
          </a:bodyPr>
          <a:lstStyle/>
          <a:p>
            <a:pPr marL="0" indent="0">
              <a:buNone/>
            </a:pPr>
            <a:r>
              <a:rPr lang="en-GB" dirty="0" smtClean="0"/>
              <a:t>2. Calculating the distance from the </a:t>
            </a:r>
            <a:r>
              <a:rPr lang="en-GB" dirty="0" err="1" smtClean="0"/>
              <a:t>center</a:t>
            </a:r>
            <a:r>
              <a:rPr lang="en-GB" dirty="0" smtClean="0"/>
              <a:t> of the mass of the embedding per each class label.</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GB" dirty="0" smtClean="0"/>
          </a:p>
        </p:txBody>
      </p:sp>
      <p:sp>
        <p:nvSpPr>
          <p:cNvPr id="8" name="Date Placeholder 5"/>
          <p:cNvSpPr>
            <a:spLocks noGrp="1"/>
          </p:cNvSpPr>
          <p:nvPr>
            <p:ph type="dt" sz="half" idx="11"/>
          </p:nvPr>
        </p:nvSpPr>
        <p:spPr>
          <a:xfrm>
            <a:off x="8087137" y="6455304"/>
            <a:ext cx="777815" cy="365125"/>
          </a:xfrm>
        </p:spPr>
        <p:txBody>
          <a:bodyPr/>
          <a:lstStyle/>
          <a:p>
            <a:r>
              <a:rPr lang="en-US" sz="1400" b="1" dirty="0" smtClean="0">
                <a:solidFill>
                  <a:schemeClr val="tx1"/>
                </a:solidFill>
              </a:rPr>
              <a:t>28</a:t>
            </a:r>
            <a:endParaRPr lang="en-US" sz="1400" b="1" dirty="0">
              <a:solidFill>
                <a:schemeClr val="tx1"/>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4723" y="930304"/>
            <a:ext cx="7526337" cy="543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74482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388619" y="241906"/>
            <a:ext cx="8229600" cy="6126311"/>
          </a:xfrm>
        </p:spPr>
        <p:txBody>
          <a:bodyPr>
            <a:normAutofit/>
          </a:bodyPr>
          <a:lstStyle/>
          <a:p>
            <a:pPr marL="0" indent="0">
              <a:buNone/>
            </a:pPr>
            <a:r>
              <a:rPr lang="en-GB" dirty="0" smtClean="0"/>
              <a:t>3</a:t>
            </a:r>
            <a:r>
              <a:rPr lang="en-GB" dirty="0"/>
              <a:t>. Comparison by calculating the standard deviation of the distances from the </a:t>
            </a:r>
            <a:r>
              <a:rPr lang="en-GB" dirty="0" err="1"/>
              <a:t>center</a:t>
            </a:r>
            <a:r>
              <a:rPr lang="en-GB" dirty="0"/>
              <a:t> of the mass of the embedding per each class label </a:t>
            </a:r>
            <a:endParaRPr lang="en-GB"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GB" dirty="0" smtClean="0"/>
          </a:p>
        </p:txBody>
      </p:sp>
      <p:sp>
        <p:nvSpPr>
          <p:cNvPr id="8" name="Date Placeholder 5"/>
          <p:cNvSpPr>
            <a:spLocks noGrp="1"/>
          </p:cNvSpPr>
          <p:nvPr>
            <p:ph type="dt" sz="half" idx="11"/>
          </p:nvPr>
        </p:nvSpPr>
        <p:spPr>
          <a:xfrm>
            <a:off x="8087137" y="6455304"/>
            <a:ext cx="777815" cy="365125"/>
          </a:xfrm>
        </p:spPr>
        <p:txBody>
          <a:bodyPr/>
          <a:lstStyle/>
          <a:p>
            <a:r>
              <a:rPr lang="en-US" sz="1400" b="1" dirty="0" smtClean="0">
                <a:solidFill>
                  <a:schemeClr val="tx1"/>
                </a:solidFill>
              </a:rPr>
              <a:t>29</a:t>
            </a:r>
            <a:endParaRPr lang="en-US" sz="1400" b="1" dirty="0">
              <a:solidFill>
                <a:schemeClr val="tx1"/>
              </a:solidFill>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1325" y="1094634"/>
            <a:ext cx="7423153" cy="5062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79330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74611"/>
            <a:ext cx="8229600" cy="772587"/>
          </a:xfrm>
        </p:spPr>
        <p:txBody>
          <a:bodyPr>
            <a:normAutofit/>
          </a:bodyPr>
          <a:lstStyle/>
          <a:p>
            <a:r>
              <a:rPr lang="en-US" sz="3600" dirty="0"/>
              <a:t>Topicality of the thesis topic</a:t>
            </a:r>
            <a:endParaRPr lang="lv-LV" sz="3600" dirty="0"/>
          </a:p>
        </p:txBody>
      </p:sp>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1031018"/>
            <a:ext cx="8229600" cy="2870422"/>
          </a:xfrm>
        </p:spPr>
        <p:txBody>
          <a:bodyPr>
            <a:normAutofit fontScale="85000" lnSpcReduction="20000"/>
          </a:bodyPr>
          <a:lstStyle/>
          <a:p>
            <a:pPr lvl="1" algn="just">
              <a:buFont typeface="Wingdings" panose="05000000000000000000" pitchFamily="2" charset="2"/>
              <a:buChar char="§"/>
            </a:pPr>
            <a:r>
              <a:rPr lang="en-US" sz="2400" dirty="0" smtClean="0"/>
              <a:t>An embedding is a relatively low-dimensional space representation of high-dimensional data such as images.</a:t>
            </a:r>
            <a:endParaRPr lang="en-GB" sz="2400" dirty="0" smtClean="0"/>
          </a:p>
          <a:p>
            <a:pPr lvl="1" algn="just">
              <a:buFont typeface="Wingdings" panose="05000000000000000000" pitchFamily="2" charset="2"/>
              <a:buChar char="§"/>
            </a:pPr>
            <a:endParaRPr lang="en-GB" sz="2400" dirty="0" smtClean="0"/>
          </a:p>
          <a:p>
            <a:pPr lvl="1" algn="just">
              <a:buFont typeface="Wingdings" panose="05000000000000000000" pitchFamily="2" charset="2"/>
              <a:buChar char="§"/>
            </a:pPr>
            <a:r>
              <a:rPr lang="en-GB" sz="2400" dirty="0" smtClean="0"/>
              <a:t>In my thesis, the importance of the visual context of the scene is considered when generating embedding for the single objects in the scene. </a:t>
            </a:r>
          </a:p>
          <a:p>
            <a:pPr lvl="1" algn="just">
              <a:buFont typeface="Wingdings" panose="05000000000000000000" pitchFamily="2" charset="2"/>
              <a:buChar char="§"/>
            </a:pPr>
            <a:endParaRPr lang="en-GB" sz="2400" dirty="0" smtClean="0"/>
          </a:p>
          <a:p>
            <a:pPr lvl="1" algn="just">
              <a:buFont typeface="Wingdings" panose="05000000000000000000" pitchFamily="2" charset="2"/>
              <a:buChar char="§"/>
            </a:pPr>
            <a:r>
              <a:rPr lang="en-GB" sz="2400" dirty="0" smtClean="0"/>
              <a:t>When the visual context is not considered, similar </a:t>
            </a:r>
            <a:r>
              <a:rPr lang="en-GB" sz="2400" dirty="0"/>
              <a:t>instances of an object </a:t>
            </a:r>
            <a:r>
              <a:rPr lang="en-GB" sz="2400" dirty="0" smtClean="0"/>
              <a:t>in different </a:t>
            </a:r>
            <a:r>
              <a:rPr lang="en-GB" sz="2400" dirty="0"/>
              <a:t>contexts would produce the same </a:t>
            </a:r>
            <a:r>
              <a:rPr lang="en-GB" sz="2400" dirty="0" smtClean="0"/>
              <a:t>embedding.</a:t>
            </a:r>
            <a:endParaRPr lang="en-US" dirty="0" smtClean="0"/>
          </a:p>
        </p:txBody>
      </p:sp>
      <p:sp>
        <p:nvSpPr>
          <p:cNvPr id="6" name="Date Placeholder 5"/>
          <p:cNvSpPr>
            <a:spLocks noGrp="1"/>
          </p:cNvSpPr>
          <p:nvPr>
            <p:ph type="dt" sz="half" idx="11"/>
          </p:nvPr>
        </p:nvSpPr>
        <p:spPr>
          <a:xfrm>
            <a:off x="8443441" y="6355449"/>
            <a:ext cx="777815" cy="365125"/>
          </a:xfrm>
        </p:spPr>
        <p:txBody>
          <a:bodyPr/>
          <a:lstStyle/>
          <a:p>
            <a:r>
              <a:rPr lang="en-US" sz="1400" b="1" dirty="0" smtClean="0">
                <a:solidFill>
                  <a:schemeClr val="tx1"/>
                </a:solidFill>
              </a:rPr>
              <a:t>3</a:t>
            </a:r>
            <a:endParaRPr lang="en-US" sz="1400" b="1" dirty="0">
              <a:solidFill>
                <a:schemeClr val="tx1"/>
              </a:solidFill>
            </a:endParaRP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2858" r="24167" b="-3859"/>
          <a:stretch/>
        </p:blipFill>
        <p:spPr>
          <a:xfrm>
            <a:off x="838199" y="3771627"/>
            <a:ext cx="7605242" cy="2583822"/>
          </a:xfrm>
          <a:prstGeom prst="rect">
            <a:avLst/>
          </a:prstGeom>
        </p:spPr>
      </p:pic>
      <p:sp>
        <p:nvSpPr>
          <p:cNvPr id="14" name="Rectangle 1"/>
          <p:cNvSpPr>
            <a:spLocks noChangeArrowheads="1"/>
          </p:cNvSpPr>
          <p:nvPr/>
        </p:nvSpPr>
        <p:spPr bwMode="auto">
          <a:xfrm>
            <a:off x="518641" y="6318831"/>
            <a:ext cx="7848600" cy="24622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1155CC"/>
                </a:solidFill>
                <a:effectLst/>
                <a:latin typeface="Arial" pitchFamily="34" charset="0"/>
                <a:cs typeface="Arial" pitchFamily="34" charset="0"/>
                <a:hlinkClick r:id="rId4"/>
              </a:rPr>
              <a:t>Source: https://www.aminer.org/pub/5cede10dda562983788ed050/local-aggregation-for-unsupervised-learning-of-visual-embeddings</a:t>
            </a:r>
            <a:r>
              <a:rPr kumimoji="0" lang="en-US" altLang="en-US" sz="1000" b="0" i="0" u="none" strike="noStrike" cap="none" normalizeH="0" baseline="0" dirty="0" smtClean="0">
                <a:ln>
                  <a:noFill/>
                </a:ln>
                <a:solidFill>
                  <a:schemeClr val="tx1"/>
                </a:solidFill>
                <a:effectLst/>
                <a:latin typeface="Arial" pitchFamily="34" charset="0"/>
                <a:cs typeface="Arial" pitchFamily="34" charset="0"/>
              </a:rPr>
              <a:t> </a:t>
            </a:r>
          </a:p>
        </p:txBody>
      </p:sp>
    </p:spTree>
    <p:extLst>
      <p:ext uri="{BB962C8B-B14F-4D97-AF65-F5344CB8AC3E}">
        <p14:creationId xmlns:p14="http://schemas.microsoft.com/office/powerpoint/2010/main" val="41411519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241906"/>
            <a:ext cx="8229600" cy="6126311"/>
          </a:xfrm>
        </p:spPr>
        <p:txBody>
          <a:bodyPr>
            <a:normAutofit lnSpcReduction="10000"/>
          </a:bodyPr>
          <a:lstStyle/>
          <a:p>
            <a:pPr marL="0" indent="0">
              <a:buNone/>
            </a:pPr>
            <a:r>
              <a:rPr lang="en-GB" dirty="0" smtClean="0"/>
              <a:t>Summary of Comparison results:</a:t>
            </a:r>
          </a:p>
          <a:p>
            <a:pPr marL="0" indent="0">
              <a:buNone/>
            </a:pPr>
            <a:endParaRPr lang="en-GB" dirty="0" smtClean="0"/>
          </a:p>
          <a:p>
            <a:pPr marL="0" indent="0">
              <a:buNone/>
            </a:pPr>
            <a:r>
              <a:rPr lang="en-US" dirty="0" smtClean="0"/>
              <a:t>1. From Criterion 1 :</a:t>
            </a:r>
          </a:p>
          <a:p>
            <a:pPr algn="just">
              <a:buFont typeface="Wingdings" panose="05000000000000000000" pitchFamily="2" charset="2"/>
              <a:buChar char="§"/>
            </a:pPr>
            <a:r>
              <a:rPr lang="en-GB" dirty="0" smtClean="0"/>
              <a:t>Two </a:t>
            </a:r>
            <a:r>
              <a:rPr lang="en-GB" dirty="0"/>
              <a:t>main class </a:t>
            </a:r>
            <a:r>
              <a:rPr lang="en-GB" dirty="0" smtClean="0"/>
              <a:t>labels (motorcycle, car) </a:t>
            </a:r>
            <a:r>
              <a:rPr lang="en-GB" dirty="0"/>
              <a:t>out of three main class labels show a better classification accuracy when information of visual context is aggregated during embedding generation for the single objects in the image </a:t>
            </a:r>
            <a:r>
              <a:rPr lang="en-GB" dirty="0" smtClean="0"/>
              <a:t>frame. </a:t>
            </a:r>
            <a:endParaRPr lang="en-US" dirty="0" smtClean="0"/>
          </a:p>
          <a:p>
            <a:pPr marL="457200" indent="-457200">
              <a:buAutoNum type="arabicPeriod"/>
            </a:pPr>
            <a:endParaRPr lang="en-GB" dirty="0" smtClean="0"/>
          </a:p>
          <a:p>
            <a:pPr marL="0" indent="0">
              <a:buNone/>
            </a:pPr>
            <a:r>
              <a:rPr lang="en-GB" dirty="0" smtClean="0"/>
              <a:t>2. From Criterion 2: </a:t>
            </a:r>
          </a:p>
          <a:p>
            <a:pPr algn="just">
              <a:buFont typeface="Wingdings" panose="05000000000000000000" pitchFamily="2" charset="2"/>
              <a:buChar char="§"/>
            </a:pPr>
            <a:r>
              <a:rPr lang="en-GB" dirty="0" smtClean="0"/>
              <a:t>Both Euclidean distances and Euclidean distances after applying PCA values for all context model’s class labels are lower than the distance values for all particular encoder models’ class labels.</a:t>
            </a:r>
          </a:p>
          <a:p>
            <a:pPr algn="just">
              <a:buFont typeface="Wingdings" panose="05000000000000000000" pitchFamily="2" charset="2"/>
              <a:buChar char="§"/>
            </a:pPr>
            <a:r>
              <a:rPr lang="en-GB" dirty="0" smtClean="0"/>
              <a:t>The </a:t>
            </a:r>
            <a:r>
              <a:rPr lang="en-GB" dirty="0"/>
              <a:t>cosine similarity values for all context model’s class labels are higher than the cosine similarity values of all particular encoder model’s class labels. </a:t>
            </a:r>
            <a:r>
              <a:rPr lang="en-GB" dirty="0" smtClean="0"/>
              <a:t> </a:t>
            </a:r>
          </a:p>
          <a:p>
            <a:pPr marL="0" indent="0">
              <a:buNone/>
            </a:pPr>
            <a:endParaRPr lang="en-US" dirty="0"/>
          </a:p>
          <a:p>
            <a:pPr marL="0" indent="0">
              <a:buNone/>
            </a:pPr>
            <a:r>
              <a:rPr lang="en-GB" dirty="0"/>
              <a:t>3. </a:t>
            </a:r>
            <a:r>
              <a:rPr lang="en-GB" dirty="0" smtClean="0"/>
              <a:t>From Criterion 3 :</a:t>
            </a:r>
          </a:p>
          <a:p>
            <a:pPr algn="just">
              <a:buFont typeface="Wingdings" panose="05000000000000000000" pitchFamily="2" charset="2"/>
              <a:buChar char="§"/>
            </a:pPr>
            <a:r>
              <a:rPr lang="en-GB" dirty="0" smtClean="0"/>
              <a:t>All </a:t>
            </a:r>
            <a:r>
              <a:rPr lang="en-GB" dirty="0"/>
              <a:t>context model’s class labels have lower standard deviation values compared to the particular encoder model’s class </a:t>
            </a:r>
            <a:r>
              <a:rPr lang="en-GB" dirty="0" smtClean="0"/>
              <a:t>labels. </a:t>
            </a: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GB" dirty="0" smtClean="0"/>
          </a:p>
        </p:txBody>
      </p:sp>
      <p:sp>
        <p:nvSpPr>
          <p:cNvPr id="8" name="Date Placeholder 5"/>
          <p:cNvSpPr>
            <a:spLocks noGrp="1"/>
          </p:cNvSpPr>
          <p:nvPr>
            <p:ph type="dt" sz="half" idx="11"/>
          </p:nvPr>
        </p:nvSpPr>
        <p:spPr>
          <a:xfrm>
            <a:off x="8087137" y="6455304"/>
            <a:ext cx="777815" cy="365125"/>
          </a:xfrm>
        </p:spPr>
        <p:txBody>
          <a:bodyPr/>
          <a:lstStyle/>
          <a:p>
            <a:r>
              <a:rPr lang="en-US" sz="1400" b="1" dirty="0" smtClean="0">
                <a:solidFill>
                  <a:schemeClr val="tx1"/>
                </a:solidFill>
              </a:rPr>
              <a:t>30</a:t>
            </a:r>
            <a:endParaRPr lang="en-US" sz="1400" b="1" dirty="0">
              <a:solidFill>
                <a:schemeClr val="tx1"/>
              </a:solidFill>
            </a:endParaRPr>
          </a:p>
        </p:txBody>
      </p:sp>
    </p:spTree>
    <p:extLst>
      <p:ext uri="{BB962C8B-B14F-4D97-AF65-F5344CB8AC3E}">
        <p14:creationId xmlns:p14="http://schemas.microsoft.com/office/powerpoint/2010/main" val="40609553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241906"/>
            <a:ext cx="8229600" cy="6395961"/>
          </a:xfrm>
        </p:spPr>
        <p:txBody>
          <a:bodyPr>
            <a:normAutofit/>
          </a:bodyPr>
          <a:lstStyle/>
          <a:p>
            <a:pPr marL="0" indent="0">
              <a:buNone/>
            </a:pPr>
            <a:r>
              <a:rPr lang="en-GB" sz="3600" b="1" dirty="0" smtClean="0"/>
              <a:t>Summary of Comparison Results</a:t>
            </a:r>
          </a:p>
          <a:p>
            <a:pPr marL="0" indent="0">
              <a:buNone/>
            </a:pPr>
            <a:endParaRPr lang="en-US" sz="3600" b="1" dirty="0"/>
          </a:p>
          <a:p>
            <a:pPr marL="0" indent="0">
              <a:buNone/>
            </a:pPr>
            <a:endParaRPr lang="en-US" sz="3600" b="1" dirty="0" smtClean="0"/>
          </a:p>
          <a:p>
            <a:pPr marL="0" indent="0">
              <a:buNone/>
            </a:pPr>
            <a:endParaRPr lang="en-US" sz="3600" b="1" dirty="0"/>
          </a:p>
          <a:p>
            <a:pPr marL="0" indent="0">
              <a:buNone/>
            </a:pPr>
            <a:endParaRPr lang="en-US" sz="3600" b="1" dirty="0" smtClean="0"/>
          </a:p>
          <a:p>
            <a:pPr marL="0" indent="0">
              <a:buNone/>
            </a:pPr>
            <a:endParaRPr lang="en-US" sz="3600" b="1" dirty="0"/>
          </a:p>
          <a:p>
            <a:pPr marL="0" indent="0">
              <a:buNone/>
            </a:pPr>
            <a:endParaRPr lang="en-US" sz="3600" b="1" dirty="0"/>
          </a:p>
          <a:p>
            <a:pPr marL="0" indent="0">
              <a:buNone/>
            </a:pPr>
            <a:endParaRPr lang="en-GB" sz="3600" b="1" dirty="0" smtClean="0"/>
          </a:p>
          <a:p>
            <a:pPr marL="0" indent="0" algn="just">
              <a:buNone/>
            </a:pPr>
            <a:r>
              <a:rPr lang="en-GB" dirty="0" smtClean="0"/>
              <a:t>The comparison criterions 2 and 3 completely proved the hypothesis and comparison criterion 1 partially proved the hypothesis.</a:t>
            </a:r>
            <a:endParaRPr lang="en-US" dirty="0"/>
          </a:p>
          <a:p>
            <a:pPr marL="0" indent="0">
              <a:buNone/>
            </a:pPr>
            <a:endParaRPr lang="en-US" dirty="0"/>
          </a:p>
          <a:p>
            <a:pPr marL="0" indent="0">
              <a:buNone/>
            </a:pPr>
            <a:endParaRPr lang="en-US" dirty="0" smtClean="0"/>
          </a:p>
          <a:p>
            <a:pPr marL="0" indent="0">
              <a:buNone/>
            </a:pPr>
            <a:endParaRPr lang="en-GB" dirty="0" smtClean="0"/>
          </a:p>
        </p:txBody>
      </p:sp>
      <p:sp>
        <p:nvSpPr>
          <p:cNvPr id="8" name="Date Placeholder 5"/>
          <p:cNvSpPr>
            <a:spLocks noGrp="1"/>
          </p:cNvSpPr>
          <p:nvPr>
            <p:ph type="dt" sz="half" idx="11"/>
          </p:nvPr>
        </p:nvSpPr>
        <p:spPr>
          <a:xfrm>
            <a:off x="8087137" y="6455304"/>
            <a:ext cx="777815" cy="365125"/>
          </a:xfrm>
        </p:spPr>
        <p:txBody>
          <a:bodyPr/>
          <a:lstStyle/>
          <a:p>
            <a:r>
              <a:rPr lang="en-US" sz="1400" b="1" dirty="0" smtClean="0">
                <a:solidFill>
                  <a:schemeClr val="tx1"/>
                </a:solidFill>
              </a:rPr>
              <a:t>31</a:t>
            </a:r>
            <a:endParaRPr lang="en-US" sz="1400" b="1" dirty="0">
              <a:solidFill>
                <a:schemeClr val="tx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1699167631"/>
              </p:ext>
            </p:extLst>
          </p:nvPr>
        </p:nvGraphicFramePr>
        <p:xfrm>
          <a:off x="556259" y="962660"/>
          <a:ext cx="8054340" cy="4219985"/>
        </p:xfrm>
        <a:graphic>
          <a:graphicData uri="http://schemas.openxmlformats.org/drawingml/2006/table">
            <a:tbl>
              <a:tblPr firstRow="1" bandRow="1">
                <a:tableStyleId>{5C22544A-7EE6-4342-B048-85BDC9FD1C3A}</a:tableStyleId>
              </a:tblPr>
              <a:tblGrid>
                <a:gridCol w="2667001"/>
                <a:gridCol w="1859280"/>
                <a:gridCol w="1514474"/>
                <a:gridCol w="2013585"/>
              </a:tblGrid>
              <a:tr h="436886">
                <a:tc rowSpan="2">
                  <a:txBody>
                    <a:bodyPr/>
                    <a:lstStyle/>
                    <a:p>
                      <a:pPr algn="ctr"/>
                      <a:r>
                        <a:rPr lang="en-US" dirty="0" smtClean="0"/>
                        <a:t>Comparison Criteria</a:t>
                      </a:r>
                      <a:endParaRPr lang="en-GB" dirty="0"/>
                    </a:p>
                  </a:txBody>
                  <a:tcPr/>
                </a:tc>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Test</a:t>
                      </a:r>
                      <a:r>
                        <a:rPr lang="en-US" baseline="0" dirty="0" smtClean="0"/>
                        <a:t> Class Labels</a:t>
                      </a:r>
                      <a:endParaRPr lang="en-GB" dirty="0" smtClean="0"/>
                    </a:p>
                  </a:txBody>
                  <a:tcPr/>
                </a:tc>
                <a:tc hMerge="1">
                  <a:txBody>
                    <a:bodyPr/>
                    <a:lstStyle/>
                    <a:p>
                      <a:endParaRPr lang="en-GB" dirty="0"/>
                    </a:p>
                  </a:txBody>
                  <a:tcPr/>
                </a:tc>
                <a:tc hMerge="1">
                  <a:txBody>
                    <a:bodyPr/>
                    <a:lstStyle/>
                    <a:p>
                      <a:endParaRPr lang="en-GB" dirty="0"/>
                    </a:p>
                  </a:txBody>
                  <a:tcPr/>
                </a:tc>
              </a:tr>
              <a:tr h="436886">
                <a:tc vMerge="1">
                  <a:txBody>
                    <a:bodyPr/>
                    <a:lstStyle/>
                    <a:p>
                      <a:endParaRPr lang="en-GB" dirty="0"/>
                    </a:p>
                  </a:txBody>
                  <a:tcPr/>
                </a:tc>
                <a:tc>
                  <a:txBody>
                    <a:bodyPr/>
                    <a:lstStyle/>
                    <a:p>
                      <a:pPr algn="ctr"/>
                      <a:r>
                        <a:rPr lang="en-US" dirty="0" smtClean="0">
                          <a:solidFill>
                            <a:schemeClr val="bg1"/>
                          </a:solidFill>
                        </a:rPr>
                        <a:t>Person</a:t>
                      </a:r>
                      <a:endParaRPr lang="en-GB" dirty="0">
                        <a:solidFill>
                          <a:schemeClr val="bg1"/>
                        </a:solidFill>
                      </a:endParaRPr>
                    </a:p>
                  </a:txBody>
                  <a:tcPr>
                    <a:solidFill>
                      <a:schemeClr val="accent1"/>
                    </a:solidFill>
                  </a:tcPr>
                </a:tc>
                <a:tc>
                  <a:txBody>
                    <a:bodyPr/>
                    <a:lstStyle/>
                    <a:p>
                      <a:pPr algn="ctr"/>
                      <a:r>
                        <a:rPr lang="en-US" dirty="0" smtClean="0">
                          <a:solidFill>
                            <a:schemeClr val="bg1"/>
                          </a:solidFill>
                        </a:rPr>
                        <a:t>Car</a:t>
                      </a:r>
                      <a:endParaRPr lang="en-GB" dirty="0">
                        <a:solidFill>
                          <a:schemeClr val="bg1"/>
                        </a:solidFill>
                      </a:endParaRPr>
                    </a:p>
                  </a:txBody>
                  <a:tcPr>
                    <a:solidFill>
                      <a:schemeClr val="accent1"/>
                    </a:solidFill>
                  </a:tcPr>
                </a:tc>
                <a:tc>
                  <a:txBody>
                    <a:bodyPr/>
                    <a:lstStyle/>
                    <a:p>
                      <a:pPr algn="ctr"/>
                      <a:r>
                        <a:rPr lang="en-US" dirty="0" smtClean="0">
                          <a:solidFill>
                            <a:schemeClr val="bg1"/>
                          </a:solidFill>
                        </a:rPr>
                        <a:t>Motorcycle</a:t>
                      </a:r>
                      <a:endParaRPr lang="en-GB" dirty="0">
                        <a:solidFill>
                          <a:schemeClr val="bg1"/>
                        </a:solidFill>
                      </a:endParaRPr>
                    </a:p>
                  </a:txBody>
                  <a:tcPr>
                    <a:solidFill>
                      <a:schemeClr val="accent1"/>
                    </a:solidFill>
                  </a:tcPr>
                </a:tc>
              </a:tr>
              <a:tr h="571488">
                <a:tc>
                  <a:txBody>
                    <a:bodyPr/>
                    <a:lstStyle/>
                    <a:p>
                      <a:r>
                        <a:rPr lang="en-US" dirty="0" smtClean="0"/>
                        <a:t>1. Confusion</a:t>
                      </a:r>
                      <a:r>
                        <a:rPr lang="en-US" baseline="0" dirty="0" smtClean="0"/>
                        <a:t> Matrix</a:t>
                      </a:r>
                      <a:endParaRPr lang="en-GB" dirty="0"/>
                    </a:p>
                  </a:txBody>
                  <a:tcPr anchor="ctr"/>
                </a:tc>
                <a:tc>
                  <a:txBody>
                    <a:bodyPr/>
                    <a:lstStyle/>
                    <a:p>
                      <a:pPr algn="ctr"/>
                      <a:r>
                        <a:rPr lang="en-US" dirty="0" smtClean="0"/>
                        <a:t>Not</a:t>
                      </a:r>
                      <a:r>
                        <a:rPr lang="en-US" baseline="0" dirty="0" smtClean="0"/>
                        <a:t> Proved</a:t>
                      </a:r>
                      <a:endParaRPr lang="en-GB" dirty="0"/>
                    </a:p>
                  </a:txBody>
                  <a:tcPr anchor="ctr"/>
                </a:tc>
                <a:tc>
                  <a:txBody>
                    <a:bodyPr/>
                    <a:lstStyle/>
                    <a:p>
                      <a:pPr algn="ctr"/>
                      <a:r>
                        <a:rPr lang="en-US" dirty="0" smtClean="0"/>
                        <a:t>Proved </a:t>
                      </a:r>
                      <a:endParaRPr lang="en-GB" dirty="0"/>
                    </a:p>
                  </a:txBody>
                  <a:tcPr anchor="ctr"/>
                </a:tc>
                <a:tc>
                  <a:txBody>
                    <a:bodyPr/>
                    <a:lstStyle/>
                    <a:p>
                      <a:pPr algn="ctr"/>
                      <a:r>
                        <a:rPr lang="en-US" dirty="0" smtClean="0"/>
                        <a:t>Proved</a:t>
                      </a:r>
                      <a:endParaRPr lang="en-GB" dirty="0"/>
                    </a:p>
                  </a:txBody>
                  <a:tcPr anchor="ctr"/>
                </a:tc>
              </a:tr>
              <a:tr h="601980">
                <a:tc>
                  <a:txBody>
                    <a:bodyPr/>
                    <a:lstStyle/>
                    <a:p>
                      <a:pPr marL="0" marR="0" indent="0" algn="l" defTabSz="4572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dirty="0" smtClean="0"/>
                        <a:t>2.1 Euclidean Distance</a:t>
                      </a:r>
                      <a:endParaRPr lang="en-GB" dirty="0" smtClean="0"/>
                    </a:p>
                  </a:txBody>
                  <a:tcPr anchor="ctr">
                    <a:solidFill>
                      <a:schemeClr val="bg2">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Proved </a:t>
                      </a:r>
                      <a:endParaRPr lang="en-GB" dirty="0" smtClean="0"/>
                    </a:p>
                  </a:txBody>
                  <a:tcPr anchor="ctr">
                    <a:solidFill>
                      <a:schemeClr val="bg2">
                        <a:lumMod val="85000"/>
                      </a:schemeClr>
                    </a:solidFill>
                  </a:tcPr>
                </a:tc>
                <a:tc>
                  <a:txBody>
                    <a:bodyPr/>
                    <a:lstStyle/>
                    <a:p>
                      <a:pPr algn="ctr"/>
                      <a:r>
                        <a:rPr lang="en-US" dirty="0" smtClean="0"/>
                        <a:t>Proved </a:t>
                      </a:r>
                      <a:endParaRPr lang="en-GB" dirty="0"/>
                    </a:p>
                  </a:txBody>
                  <a:tcPr anchor="c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Proved </a:t>
                      </a:r>
                      <a:endParaRPr lang="en-GB" dirty="0" smtClean="0"/>
                    </a:p>
                  </a:txBody>
                  <a:tcPr anchor="ctr">
                    <a:solidFill>
                      <a:schemeClr val="bg1">
                        <a:lumMod val="85000"/>
                      </a:schemeClr>
                    </a:solidFill>
                  </a:tcPr>
                </a:tc>
              </a:tr>
              <a:tr h="664591">
                <a:tc>
                  <a:txBody>
                    <a:bodyPr/>
                    <a:lstStyle/>
                    <a:p>
                      <a:pPr marL="0" indent="0">
                        <a:buFont typeface="Wingdings" panose="05000000000000000000" pitchFamily="2" charset="2"/>
                        <a:buNone/>
                      </a:pPr>
                      <a:r>
                        <a:rPr lang="en-US" dirty="0" smtClean="0"/>
                        <a:t>2.2</a:t>
                      </a:r>
                      <a:r>
                        <a:rPr lang="en-US" baseline="0" dirty="0" smtClean="0"/>
                        <a:t> </a:t>
                      </a:r>
                      <a:r>
                        <a:rPr lang="en-US" dirty="0" smtClean="0"/>
                        <a:t>Cosine Similarity</a:t>
                      </a:r>
                      <a:endParaRPr lang="en-GB" dirty="0"/>
                    </a:p>
                  </a:txBody>
                  <a:tcPr anchor="c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Proved </a:t>
                      </a:r>
                      <a:endParaRPr lang="en-GB" dirty="0" smtClean="0"/>
                    </a:p>
                  </a:txBody>
                  <a:tcPr anchor="c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Proved </a:t>
                      </a:r>
                      <a:endParaRPr lang="en-GB" dirty="0" smtClean="0"/>
                    </a:p>
                  </a:txBody>
                  <a:tcPr anchor="c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Proved </a:t>
                      </a:r>
                      <a:endParaRPr lang="en-GB" dirty="0" smtClean="0"/>
                    </a:p>
                  </a:txBody>
                  <a:tcPr anchor="ctr">
                    <a:solidFill>
                      <a:schemeClr val="bg1">
                        <a:lumMod val="85000"/>
                      </a:schemeClr>
                    </a:solidFill>
                  </a:tcPr>
                </a:tc>
              </a:tr>
              <a:tr h="754077">
                <a:tc>
                  <a:txBody>
                    <a:bodyPr/>
                    <a:lstStyle/>
                    <a:p>
                      <a:pPr marL="0" indent="0">
                        <a:buFont typeface="Wingdings" panose="05000000000000000000" pitchFamily="2" charset="2"/>
                        <a:buNone/>
                      </a:pPr>
                      <a:r>
                        <a:rPr lang="en-US" dirty="0" smtClean="0"/>
                        <a:t>2.3 Euclidean</a:t>
                      </a:r>
                      <a:r>
                        <a:rPr lang="en-US" baseline="0" dirty="0" smtClean="0"/>
                        <a:t> Distance after apply PCA</a:t>
                      </a:r>
                      <a:endParaRPr lang="en-GB" dirty="0"/>
                    </a:p>
                  </a:txBody>
                  <a:tcPr anchor="c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Proved </a:t>
                      </a:r>
                      <a:endParaRPr lang="en-GB" dirty="0" smtClean="0"/>
                    </a:p>
                  </a:txBody>
                  <a:tcPr anchor="c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Proved </a:t>
                      </a:r>
                      <a:endParaRPr lang="en-GB" dirty="0" smtClean="0"/>
                    </a:p>
                  </a:txBody>
                  <a:tcPr anchor="c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Proved </a:t>
                      </a:r>
                      <a:endParaRPr lang="en-GB" dirty="0" smtClean="0"/>
                    </a:p>
                  </a:txBody>
                  <a:tcPr anchor="ctr">
                    <a:solidFill>
                      <a:schemeClr val="bg1">
                        <a:lumMod val="85000"/>
                      </a:schemeClr>
                    </a:solidFill>
                  </a:tcPr>
                </a:tc>
              </a:tr>
              <a:tr h="754077">
                <a:tc>
                  <a:txBody>
                    <a:bodyPr/>
                    <a:lstStyle/>
                    <a:p>
                      <a:r>
                        <a:rPr lang="en-US" dirty="0" smtClean="0"/>
                        <a:t>3. Standard</a:t>
                      </a:r>
                      <a:r>
                        <a:rPr lang="en-US" baseline="0" dirty="0" smtClean="0"/>
                        <a:t> Deviation</a:t>
                      </a:r>
                      <a:endParaRPr lang="en-GB" dirty="0"/>
                    </a:p>
                  </a:txBody>
                  <a:tcPr anchor="ctr">
                    <a:solidFill>
                      <a:schemeClr val="bg2">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Proved </a:t>
                      </a:r>
                      <a:endParaRPr lang="en-GB" dirty="0" smtClean="0"/>
                    </a:p>
                  </a:txBody>
                  <a:tcPr anchor="ctr">
                    <a:solidFill>
                      <a:schemeClr val="bg2">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Proved </a:t>
                      </a:r>
                      <a:endParaRPr lang="en-GB" dirty="0" smtClean="0"/>
                    </a:p>
                  </a:txBody>
                  <a:tcPr anchor="ctr">
                    <a:solidFill>
                      <a:schemeClr val="bg2">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Proved </a:t>
                      </a:r>
                      <a:endParaRPr lang="en-GB" dirty="0" smtClean="0"/>
                    </a:p>
                  </a:txBody>
                  <a:tcPr anchor="ctr">
                    <a:solidFill>
                      <a:schemeClr val="bg2">
                        <a:lumMod val="95000"/>
                      </a:schemeClr>
                    </a:solidFill>
                  </a:tcPr>
                </a:tc>
              </a:tr>
            </a:tbl>
          </a:graphicData>
        </a:graphic>
      </p:graphicFrame>
    </p:spTree>
    <p:extLst>
      <p:ext uri="{BB962C8B-B14F-4D97-AF65-F5344CB8AC3E}">
        <p14:creationId xmlns:p14="http://schemas.microsoft.com/office/powerpoint/2010/main" val="18028658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241906"/>
            <a:ext cx="8229600" cy="6126311"/>
          </a:xfrm>
        </p:spPr>
        <p:txBody>
          <a:bodyPr>
            <a:normAutofit/>
          </a:bodyPr>
          <a:lstStyle/>
          <a:p>
            <a:pPr marL="0" indent="0">
              <a:buNone/>
            </a:pPr>
            <a:r>
              <a:rPr lang="en-GB" sz="3600" b="1" dirty="0" smtClean="0"/>
              <a:t>Conclusion </a:t>
            </a:r>
          </a:p>
          <a:p>
            <a:pPr marL="0" indent="0">
              <a:buNone/>
            </a:pPr>
            <a:endParaRPr lang="en-GB" dirty="0" smtClean="0"/>
          </a:p>
          <a:p>
            <a:pPr algn="just">
              <a:buFont typeface="Wingdings" panose="05000000000000000000" pitchFamily="2" charset="2"/>
              <a:buChar char="§"/>
            </a:pPr>
            <a:r>
              <a:rPr lang="en-US" dirty="0" smtClean="0"/>
              <a:t>Chose contrastive loss as the loss function and Siamese architectures as the training architecture.</a:t>
            </a:r>
          </a:p>
          <a:p>
            <a:pPr algn="just">
              <a:buFont typeface="Wingdings" panose="05000000000000000000" pitchFamily="2" charset="2"/>
              <a:buChar char="§"/>
            </a:pPr>
            <a:endParaRPr lang="en-US" dirty="0"/>
          </a:p>
          <a:p>
            <a:pPr algn="just">
              <a:buFont typeface="Wingdings" panose="05000000000000000000" pitchFamily="2" charset="2"/>
              <a:buChar char="§"/>
            </a:pPr>
            <a:r>
              <a:rPr lang="en-US" dirty="0" smtClean="0"/>
              <a:t>Selected </a:t>
            </a:r>
            <a:r>
              <a:rPr lang="en-US" dirty="0" err="1" smtClean="0"/>
              <a:t>ShuffleNet</a:t>
            </a:r>
            <a:r>
              <a:rPr lang="en-US" dirty="0" smtClean="0"/>
              <a:t> as the best pre-trained model as the encoder model.</a:t>
            </a:r>
          </a:p>
          <a:p>
            <a:pPr algn="just">
              <a:buFont typeface="Wingdings" panose="05000000000000000000" pitchFamily="2" charset="2"/>
              <a:buChar char="§"/>
            </a:pPr>
            <a:endParaRPr lang="en-US" dirty="0"/>
          </a:p>
          <a:p>
            <a:pPr algn="just">
              <a:buFont typeface="Wingdings" panose="05000000000000000000" pitchFamily="2" charset="2"/>
              <a:buChar char="§"/>
            </a:pPr>
            <a:r>
              <a:rPr lang="en-US" dirty="0" smtClean="0"/>
              <a:t>Proposed a new classification of object detection architectures.</a:t>
            </a:r>
          </a:p>
          <a:p>
            <a:pPr algn="just">
              <a:buFont typeface="Wingdings" panose="05000000000000000000" pitchFamily="2" charset="2"/>
              <a:buChar char="§"/>
            </a:pPr>
            <a:endParaRPr lang="en-US" dirty="0"/>
          </a:p>
          <a:p>
            <a:pPr algn="just">
              <a:buFont typeface="Wingdings" panose="05000000000000000000" pitchFamily="2" charset="2"/>
              <a:buChar char="§"/>
            </a:pPr>
            <a:r>
              <a:rPr lang="en-US" dirty="0" smtClean="0"/>
              <a:t>Chose Faster-RCNN as the object detection architecture.</a:t>
            </a:r>
          </a:p>
          <a:p>
            <a:pPr algn="just">
              <a:buFont typeface="Wingdings" panose="05000000000000000000" pitchFamily="2" charset="2"/>
              <a:buChar char="§"/>
            </a:pPr>
            <a:endParaRPr lang="en-US" dirty="0"/>
          </a:p>
          <a:p>
            <a:pPr algn="just">
              <a:buFont typeface="Wingdings" panose="05000000000000000000" pitchFamily="2" charset="2"/>
              <a:buChar char="§"/>
            </a:pPr>
            <a:r>
              <a:rPr lang="en-US" dirty="0" smtClean="0"/>
              <a:t>Proposed a novel model for generating embedding for image objects including the context of the image. </a:t>
            </a:r>
          </a:p>
          <a:p>
            <a:pPr algn="just">
              <a:buFont typeface="Wingdings" panose="05000000000000000000" pitchFamily="2" charset="2"/>
              <a:buChar char="§"/>
            </a:pPr>
            <a:endParaRPr lang="en-US" dirty="0" smtClean="0"/>
          </a:p>
          <a:p>
            <a:pPr algn="just">
              <a:buFont typeface="Wingdings" panose="05000000000000000000" pitchFamily="2" charset="2"/>
              <a:buChar char="§"/>
            </a:pPr>
            <a:r>
              <a:rPr lang="en-US" dirty="0" smtClean="0"/>
              <a:t>Finally, the hypothesis was proved and the goal was achieved.</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GB" dirty="0" smtClean="0"/>
          </a:p>
        </p:txBody>
      </p:sp>
      <p:sp>
        <p:nvSpPr>
          <p:cNvPr id="8" name="Date Placeholder 5"/>
          <p:cNvSpPr>
            <a:spLocks noGrp="1"/>
          </p:cNvSpPr>
          <p:nvPr>
            <p:ph type="dt" sz="half" idx="11"/>
          </p:nvPr>
        </p:nvSpPr>
        <p:spPr>
          <a:xfrm>
            <a:off x="8087137" y="6455304"/>
            <a:ext cx="777815" cy="365125"/>
          </a:xfrm>
        </p:spPr>
        <p:txBody>
          <a:bodyPr/>
          <a:lstStyle/>
          <a:p>
            <a:r>
              <a:rPr lang="en-US" sz="1400" b="1" dirty="0" smtClean="0">
                <a:solidFill>
                  <a:schemeClr val="tx1"/>
                </a:solidFill>
              </a:rPr>
              <a:t>32</a:t>
            </a:r>
            <a:endParaRPr lang="en-US" sz="1400" b="1" dirty="0">
              <a:solidFill>
                <a:schemeClr val="tx1"/>
              </a:solidFill>
            </a:endParaRPr>
          </a:p>
        </p:txBody>
      </p:sp>
    </p:spTree>
    <p:extLst>
      <p:ext uri="{BB962C8B-B14F-4D97-AF65-F5344CB8AC3E}">
        <p14:creationId xmlns:p14="http://schemas.microsoft.com/office/powerpoint/2010/main" val="19584551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Thank you!</a:t>
            </a:r>
            <a:endParaRPr lang="lv-LV" dirty="0"/>
          </a:p>
        </p:txBody>
      </p:sp>
    </p:spTree>
    <p:extLst>
      <p:ext uri="{BB962C8B-B14F-4D97-AF65-F5344CB8AC3E}">
        <p14:creationId xmlns:p14="http://schemas.microsoft.com/office/powerpoint/2010/main" val="31574754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241906"/>
            <a:ext cx="8229600" cy="6126311"/>
          </a:xfrm>
        </p:spPr>
        <p:txBody>
          <a:bodyPr>
            <a:normAutofit/>
          </a:bodyPr>
          <a:lstStyle/>
          <a:p>
            <a:pPr marL="0" indent="0">
              <a:buNone/>
            </a:pPr>
            <a:r>
              <a:rPr lang="en-GB" sz="3200" b="1" dirty="0" smtClean="0"/>
              <a:t>Reconstruction accuracy with MNIST </a:t>
            </a:r>
          </a:p>
          <a:p>
            <a:pPr algn="just"/>
            <a:r>
              <a:rPr lang="en-US" dirty="0" smtClean="0"/>
              <a:t>MNIST dataset is used as the initial dataset in computer vison tasks to test the new idea and MNIST is small and able to converge models fast.</a:t>
            </a:r>
          </a:p>
          <a:p>
            <a:pPr algn="just"/>
            <a:r>
              <a:rPr lang="en-US" dirty="0" smtClean="0"/>
              <a:t>This thesis is considering about the embedding generation with context information but it is not the full idea of the author and it is the first step of idea.</a:t>
            </a:r>
          </a:p>
          <a:p>
            <a:pPr algn="just"/>
            <a:r>
              <a:rPr lang="en-US" dirty="0" smtClean="0"/>
              <a:t>So MNIST reconstruction was used as to get an initial testing of the full idea. </a:t>
            </a:r>
            <a:endParaRPr lang="en-GB" dirty="0" smtClean="0"/>
          </a:p>
          <a:p>
            <a:pPr marL="0" indent="0">
              <a:buNone/>
            </a:pPr>
            <a:endParaRPr lang="en-GB"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GB" dirty="0" smtClean="0"/>
          </a:p>
        </p:txBody>
      </p:sp>
      <p:sp>
        <p:nvSpPr>
          <p:cNvPr id="8" name="Date Placeholder 5"/>
          <p:cNvSpPr>
            <a:spLocks noGrp="1"/>
          </p:cNvSpPr>
          <p:nvPr>
            <p:ph type="dt" sz="half" idx="11"/>
          </p:nvPr>
        </p:nvSpPr>
        <p:spPr>
          <a:xfrm>
            <a:off x="8087137" y="6455304"/>
            <a:ext cx="777815" cy="365125"/>
          </a:xfrm>
        </p:spPr>
        <p:txBody>
          <a:bodyPr/>
          <a:lstStyle/>
          <a:p>
            <a:r>
              <a:rPr lang="en-US" sz="1400" b="1" dirty="0" smtClean="0">
                <a:solidFill>
                  <a:schemeClr val="tx1"/>
                </a:solidFill>
              </a:rPr>
              <a:t>34</a:t>
            </a:r>
            <a:endParaRPr lang="en-US" sz="1400" b="1" dirty="0">
              <a:solidFill>
                <a:schemeClr val="tx1"/>
              </a:solidFill>
            </a:endParaRPr>
          </a:p>
        </p:txBody>
      </p:sp>
      <p:pic>
        <p:nvPicPr>
          <p:cNvPr id="2050" name="Picture 2" descr="D:\Academic\Latvia\RTU\Thesis\Writing\Draft 1\models-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7143" y="3596640"/>
            <a:ext cx="6654800" cy="2546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07552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199" y="241906"/>
            <a:ext cx="8229600" cy="6126311"/>
          </a:xfrm>
        </p:spPr>
        <p:txBody>
          <a:bodyPr>
            <a:normAutofit/>
          </a:bodyPr>
          <a:lstStyle/>
          <a:p>
            <a:pPr marL="0" indent="0">
              <a:buNone/>
            </a:pPr>
            <a:r>
              <a:rPr lang="en-GB" sz="3200" b="1" dirty="0" smtClean="0"/>
              <a:t>Contrastive loss with MNIST </a:t>
            </a:r>
          </a:p>
          <a:p>
            <a:pPr algn="just"/>
            <a:r>
              <a:rPr lang="en-US" dirty="0" smtClean="0"/>
              <a:t>Also an experiment to get the idea of workflow of contrastive loss with simple datasets. </a:t>
            </a:r>
          </a:p>
          <a:p>
            <a:pPr algn="just"/>
            <a:r>
              <a:rPr lang="en-US" dirty="0" smtClean="0"/>
              <a:t>Expected results were not able to achieved in the first time with MNIST dataset.</a:t>
            </a:r>
          </a:p>
          <a:p>
            <a:pPr algn="just"/>
            <a:r>
              <a:rPr lang="en-US" dirty="0" smtClean="0"/>
              <a:t>The pairs selection for contrastive loss was changed from the random pair selection to hard pair selection and expected higher accuracy achieved. </a:t>
            </a:r>
          </a:p>
          <a:p>
            <a:pPr algn="just"/>
            <a:r>
              <a:rPr lang="en-US" dirty="0" smtClean="0"/>
              <a:t>In this thesis work, there is a room to improve the accuracy further and </a:t>
            </a:r>
            <a:r>
              <a:rPr lang="en-US" dirty="0"/>
              <a:t>this technique (hard pair </a:t>
            </a:r>
            <a:r>
              <a:rPr lang="en-US" dirty="0" smtClean="0"/>
              <a:t>selection) can be used in future as well.</a:t>
            </a:r>
          </a:p>
          <a:p>
            <a:pPr algn="just"/>
            <a:endParaRPr lang="en-US" dirty="0" smtClean="0"/>
          </a:p>
          <a:p>
            <a:pPr algn="just"/>
            <a:endParaRPr lang="en-US" dirty="0"/>
          </a:p>
          <a:p>
            <a:pPr algn="just"/>
            <a:endParaRPr lang="en-GB" dirty="0" smtClean="0"/>
          </a:p>
          <a:p>
            <a:pPr marL="0" indent="0">
              <a:buNone/>
            </a:pPr>
            <a:endParaRPr lang="en-GB"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GB" dirty="0" smtClean="0"/>
          </a:p>
        </p:txBody>
      </p:sp>
      <p:sp>
        <p:nvSpPr>
          <p:cNvPr id="8" name="Date Placeholder 5"/>
          <p:cNvSpPr>
            <a:spLocks noGrp="1"/>
          </p:cNvSpPr>
          <p:nvPr>
            <p:ph type="dt" sz="half" idx="11"/>
          </p:nvPr>
        </p:nvSpPr>
        <p:spPr>
          <a:xfrm>
            <a:off x="8087137" y="6455304"/>
            <a:ext cx="777815" cy="365125"/>
          </a:xfrm>
        </p:spPr>
        <p:txBody>
          <a:bodyPr/>
          <a:lstStyle/>
          <a:p>
            <a:r>
              <a:rPr lang="en-US" sz="1400" b="1" dirty="0" smtClean="0">
                <a:solidFill>
                  <a:schemeClr val="tx1"/>
                </a:solidFill>
              </a:rPr>
              <a:t>35</a:t>
            </a:r>
            <a:endParaRPr lang="en-US" sz="1400" b="1" dirty="0">
              <a:solidFill>
                <a:schemeClr val="tx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2552800142"/>
              </p:ext>
            </p:extLst>
          </p:nvPr>
        </p:nvGraphicFramePr>
        <p:xfrm>
          <a:off x="780625" y="4091940"/>
          <a:ext cx="7863840" cy="1645920"/>
        </p:xfrm>
        <a:graphic>
          <a:graphicData uri="http://schemas.openxmlformats.org/drawingml/2006/table">
            <a:tbl>
              <a:tblPr firstRow="1" bandRow="1">
                <a:tableStyleId>{5C22544A-7EE6-4342-B048-85BDC9FD1C3A}</a:tableStyleId>
              </a:tblPr>
              <a:tblGrid>
                <a:gridCol w="2354580"/>
                <a:gridCol w="2914193"/>
                <a:gridCol w="2595067"/>
              </a:tblGrid>
              <a:tr h="281940">
                <a:tc>
                  <a:txBody>
                    <a:bodyPr/>
                    <a:lstStyle/>
                    <a:p>
                      <a:endParaRPr lang="en-GB" dirty="0"/>
                    </a:p>
                  </a:txBody>
                  <a:tcPr/>
                </a:tc>
                <a:tc>
                  <a:txBody>
                    <a:bodyPr/>
                    <a:lstStyle/>
                    <a:p>
                      <a:r>
                        <a:rPr lang="en-US" dirty="0" smtClean="0"/>
                        <a:t>Random Pair Selection </a:t>
                      </a:r>
                      <a:endParaRPr lang="en-GB" dirty="0"/>
                    </a:p>
                  </a:txBody>
                  <a:tcPr/>
                </a:tc>
                <a:tc>
                  <a:txBody>
                    <a:bodyPr/>
                    <a:lstStyle/>
                    <a:p>
                      <a:r>
                        <a:rPr lang="en-US" dirty="0" smtClean="0"/>
                        <a:t>Hard Pair Selection</a:t>
                      </a:r>
                      <a:endParaRPr lang="en-GB" dirty="0"/>
                    </a:p>
                  </a:txBody>
                  <a:tcPr/>
                </a:tc>
              </a:tr>
              <a:tr h="370840">
                <a:tc>
                  <a:txBody>
                    <a:bodyPr/>
                    <a:lstStyle/>
                    <a:p>
                      <a:r>
                        <a:rPr lang="en-US" dirty="0" smtClean="0"/>
                        <a:t>Average Train  Accuracy</a:t>
                      </a:r>
                      <a:endParaRPr lang="en-GB" dirty="0"/>
                    </a:p>
                  </a:txBody>
                  <a:tcPr/>
                </a:tc>
                <a:tc>
                  <a:txBody>
                    <a:bodyPr/>
                    <a:lstStyle/>
                    <a:p>
                      <a:pPr algn="ctr"/>
                      <a:r>
                        <a:rPr lang="en-US" dirty="0" smtClean="0"/>
                        <a:t>52%</a:t>
                      </a:r>
                      <a:endParaRPr lang="en-GB" dirty="0"/>
                    </a:p>
                  </a:txBody>
                  <a:tcPr anchor="ctr"/>
                </a:tc>
                <a:tc>
                  <a:txBody>
                    <a:bodyPr/>
                    <a:lstStyle/>
                    <a:p>
                      <a:pPr algn="ctr"/>
                      <a:r>
                        <a:rPr lang="en-US" dirty="0" smtClean="0"/>
                        <a:t>90%</a:t>
                      </a:r>
                      <a:endParaRPr lang="en-GB" dirty="0"/>
                    </a:p>
                  </a:txBody>
                  <a:tcPr anchor="ctr"/>
                </a:tc>
              </a:tr>
              <a:tr h="370840">
                <a:tc>
                  <a:txBody>
                    <a:bodyPr/>
                    <a:lstStyle/>
                    <a:p>
                      <a:r>
                        <a:rPr lang="en-US" dirty="0" smtClean="0"/>
                        <a:t>Average Test  Accuracy</a:t>
                      </a:r>
                      <a:endParaRPr lang="en-GB" dirty="0"/>
                    </a:p>
                  </a:txBody>
                  <a:tcPr/>
                </a:tc>
                <a:tc>
                  <a:txBody>
                    <a:bodyPr/>
                    <a:lstStyle/>
                    <a:p>
                      <a:pPr algn="ctr"/>
                      <a:r>
                        <a:rPr lang="en-US" dirty="0" smtClean="0"/>
                        <a:t>53%</a:t>
                      </a:r>
                      <a:endParaRPr lang="en-GB" dirty="0"/>
                    </a:p>
                  </a:txBody>
                  <a:tcPr anchor="ctr"/>
                </a:tc>
                <a:tc>
                  <a:txBody>
                    <a:bodyPr/>
                    <a:lstStyle/>
                    <a:p>
                      <a:pPr algn="ctr"/>
                      <a:r>
                        <a:rPr lang="en-US" dirty="0" smtClean="0"/>
                        <a:t>89%</a:t>
                      </a:r>
                      <a:endParaRPr lang="en-GB" dirty="0"/>
                    </a:p>
                  </a:txBody>
                  <a:tcPr anchor="ctr"/>
                </a:tc>
              </a:tr>
            </a:tbl>
          </a:graphicData>
        </a:graphic>
      </p:graphicFrame>
    </p:spTree>
    <p:extLst>
      <p:ext uri="{BB962C8B-B14F-4D97-AF65-F5344CB8AC3E}">
        <p14:creationId xmlns:p14="http://schemas.microsoft.com/office/powerpoint/2010/main" val="34271681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140" y="361948"/>
            <a:ext cx="8641080" cy="1091983"/>
          </a:xfrm>
        </p:spPr>
        <p:txBody>
          <a:bodyPr>
            <a:noAutofit/>
          </a:bodyPr>
          <a:lstStyle/>
          <a:p>
            <a:r>
              <a:rPr lang="en-US" sz="3600" dirty="0" smtClean="0"/>
              <a:t>Same object class in different visual contexts (Davis 2017 Dataset)</a:t>
            </a:r>
            <a:endParaRPr lang="en-GB" sz="3600" dirty="0"/>
          </a:p>
        </p:txBody>
      </p:sp>
      <p:sp>
        <p:nvSpPr>
          <p:cNvPr id="3" name="Slide Number Placeholder 2"/>
          <p:cNvSpPr>
            <a:spLocks noGrp="1"/>
          </p:cNvSpPr>
          <p:nvPr>
            <p:ph type="sldNum" sz="quarter" idx="10"/>
          </p:nvPr>
        </p:nvSpPr>
        <p:spPr/>
        <p:txBody>
          <a:bodyPr/>
          <a:lstStyle/>
          <a:p>
            <a:r>
              <a:rPr lang="en-US" smtClean="0"/>
              <a:t>Riga Technical University</a:t>
            </a:r>
            <a:endParaRPr lang="en-US" dirty="0"/>
          </a:p>
        </p:txBody>
      </p:sp>
      <p:sp>
        <p:nvSpPr>
          <p:cNvPr id="4" name="Content Placeholder 3"/>
          <p:cNvSpPr>
            <a:spLocks noGrp="1"/>
          </p:cNvSpPr>
          <p:nvPr>
            <p:ph idx="1"/>
          </p:nvPr>
        </p:nvSpPr>
        <p:spPr>
          <a:xfrm>
            <a:off x="457200" y="1744452"/>
            <a:ext cx="2675465" cy="440183"/>
          </a:xfrm>
        </p:spPr>
        <p:txBody>
          <a:bodyPr>
            <a:normAutofit/>
          </a:bodyPr>
          <a:lstStyle/>
          <a:p>
            <a:pPr marL="0" indent="0">
              <a:buNone/>
            </a:pPr>
            <a:r>
              <a:rPr lang="en-US" b="1" dirty="0"/>
              <a:t>Person</a:t>
            </a:r>
            <a:r>
              <a:rPr lang="en-US" dirty="0"/>
              <a:t> </a:t>
            </a:r>
            <a:r>
              <a:rPr lang="en-US" dirty="0" smtClean="0"/>
              <a:t>– Person</a:t>
            </a:r>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211161"/>
            <a:ext cx="2675467" cy="150495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0791" y="2197898"/>
            <a:ext cx="2675468" cy="150495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 y="4667250"/>
            <a:ext cx="2675467" cy="1504950"/>
          </a:xfrm>
          <a:prstGeom prst="rect">
            <a:avLst/>
          </a:prstGeom>
        </p:spPr>
      </p:pic>
      <p:pic>
        <p:nvPicPr>
          <p:cNvPr id="1026" name="Picture 2" descr="D:\Academic\Latvia\RTU\Thesis\PPT\PreDefense 2020\0027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0230" y="4667250"/>
            <a:ext cx="2675467" cy="1504950"/>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3"/>
          <p:cNvSpPr txBox="1">
            <a:spLocks/>
          </p:cNvSpPr>
          <p:nvPr/>
        </p:nvSpPr>
        <p:spPr>
          <a:xfrm>
            <a:off x="3300791" y="1762830"/>
            <a:ext cx="2675468" cy="44018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2000" kern="1200">
                <a:solidFill>
                  <a:schemeClr val="accent1"/>
                </a:solidFill>
                <a:latin typeface="Arial"/>
                <a:ea typeface="+mn-ea"/>
                <a:cs typeface="Arial"/>
              </a:defRPr>
            </a:lvl1pPr>
            <a:lvl2pPr marL="742950" indent="-285750" algn="l" defTabSz="457200" rtl="0" eaLnBrk="1" latinLnBrk="0" hangingPunct="1">
              <a:spcBef>
                <a:spcPct val="20000"/>
              </a:spcBef>
              <a:buFont typeface="Arial"/>
              <a:buChar char="–"/>
              <a:defRPr sz="1800" kern="1200">
                <a:solidFill>
                  <a:schemeClr val="accent1"/>
                </a:solidFill>
                <a:latin typeface="Arial"/>
                <a:ea typeface="+mn-ea"/>
                <a:cs typeface="Arial"/>
              </a:defRPr>
            </a:lvl2pPr>
            <a:lvl3pPr marL="1143000" indent="-228600" algn="l" defTabSz="457200" rtl="0" eaLnBrk="1" latinLnBrk="0" hangingPunct="1">
              <a:spcBef>
                <a:spcPct val="20000"/>
              </a:spcBef>
              <a:buSzPct val="75000"/>
              <a:buFont typeface="Wingdings" charset="2"/>
              <a:buChar char="§"/>
              <a:defRPr sz="1400" kern="1200">
                <a:solidFill>
                  <a:schemeClr val="accent1"/>
                </a:solidFill>
                <a:latin typeface="Arial"/>
                <a:ea typeface="+mn-ea"/>
                <a:cs typeface="Arial"/>
              </a:defRPr>
            </a:lvl3pPr>
            <a:lvl4pPr marL="1600200" indent="-228600" algn="l" defTabSz="457200" rtl="0" eaLnBrk="1" latinLnBrk="0" hangingPunct="1">
              <a:spcBef>
                <a:spcPct val="20000"/>
              </a:spcBef>
              <a:buSzPct val="75000"/>
              <a:buFont typeface="Arial"/>
              <a:buChar char="–"/>
              <a:defRPr sz="1400" kern="1200">
                <a:solidFill>
                  <a:schemeClr val="accent1"/>
                </a:solidFill>
                <a:latin typeface="Arial"/>
                <a:ea typeface="+mn-ea"/>
                <a:cs typeface="Arial"/>
              </a:defRPr>
            </a:lvl4pPr>
            <a:lvl5pPr marL="2114550" indent="-285750" algn="l" defTabSz="457200" rtl="0" eaLnBrk="1" latinLnBrk="0" hangingPunct="1">
              <a:spcBef>
                <a:spcPct val="20000"/>
              </a:spcBef>
              <a:buSzPct val="50000"/>
              <a:buFont typeface="Wingdings" charset="2"/>
              <a:buChar char="§"/>
              <a:defRPr sz="1400" kern="1200">
                <a:solidFill>
                  <a:schemeClr val="accent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accen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accen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accent1"/>
                </a:solidFill>
                <a:latin typeface="+mn-lt"/>
                <a:ea typeface="+mn-ea"/>
                <a:cs typeface="+mn-cs"/>
              </a:defRPr>
            </a:lvl9pPr>
          </a:lstStyle>
          <a:p>
            <a:pPr marL="0" indent="0">
              <a:buFont typeface="Wingdings" charset="2"/>
              <a:buNone/>
            </a:pPr>
            <a:r>
              <a:rPr lang="en-US" b="1" dirty="0" smtClean="0"/>
              <a:t>Person</a:t>
            </a:r>
            <a:r>
              <a:rPr lang="en-US" dirty="0" smtClean="0"/>
              <a:t> – Horse</a:t>
            </a:r>
            <a:endParaRPr lang="en-GB" dirty="0"/>
          </a:p>
        </p:txBody>
      </p:sp>
      <p:sp>
        <p:nvSpPr>
          <p:cNvPr id="13" name="Content Placeholder 3"/>
          <p:cNvSpPr txBox="1">
            <a:spLocks/>
          </p:cNvSpPr>
          <p:nvPr/>
        </p:nvSpPr>
        <p:spPr>
          <a:xfrm>
            <a:off x="457199" y="4215526"/>
            <a:ext cx="2675465" cy="44018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2000" kern="1200">
                <a:solidFill>
                  <a:schemeClr val="accent1"/>
                </a:solidFill>
                <a:latin typeface="Arial"/>
                <a:ea typeface="+mn-ea"/>
                <a:cs typeface="Arial"/>
              </a:defRPr>
            </a:lvl1pPr>
            <a:lvl2pPr marL="742950" indent="-285750" algn="l" defTabSz="457200" rtl="0" eaLnBrk="1" latinLnBrk="0" hangingPunct="1">
              <a:spcBef>
                <a:spcPct val="20000"/>
              </a:spcBef>
              <a:buFont typeface="Arial"/>
              <a:buChar char="–"/>
              <a:defRPr sz="1800" kern="1200">
                <a:solidFill>
                  <a:schemeClr val="accent1"/>
                </a:solidFill>
                <a:latin typeface="Arial"/>
                <a:ea typeface="+mn-ea"/>
                <a:cs typeface="Arial"/>
              </a:defRPr>
            </a:lvl2pPr>
            <a:lvl3pPr marL="1143000" indent="-228600" algn="l" defTabSz="457200" rtl="0" eaLnBrk="1" latinLnBrk="0" hangingPunct="1">
              <a:spcBef>
                <a:spcPct val="20000"/>
              </a:spcBef>
              <a:buSzPct val="75000"/>
              <a:buFont typeface="Wingdings" charset="2"/>
              <a:buChar char="§"/>
              <a:defRPr sz="1400" kern="1200">
                <a:solidFill>
                  <a:schemeClr val="accent1"/>
                </a:solidFill>
                <a:latin typeface="Arial"/>
                <a:ea typeface="+mn-ea"/>
                <a:cs typeface="Arial"/>
              </a:defRPr>
            </a:lvl3pPr>
            <a:lvl4pPr marL="1600200" indent="-228600" algn="l" defTabSz="457200" rtl="0" eaLnBrk="1" latinLnBrk="0" hangingPunct="1">
              <a:spcBef>
                <a:spcPct val="20000"/>
              </a:spcBef>
              <a:buSzPct val="75000"/>
              <a:buFont typeface="Arial"/>
              <a:buChar char="–"/>
              <a:defRPr sz="1400" kern="1200">
                <a:solidFill>
                  <a:schemeClr val="accent1"/>
                </a:solidFill>
                <a:latin typeface="Arial"/>
                <a:ea typeface="+mn-ea"/>
                <a:cs typeface="Arial"/>
              </a:defRPr>
            </a:lvl4pPr>
            <a:lvl5pPr marL="2114550" indent="-285750" algn="l" defTabSz="457200" rtl="0" eaLnBrk="1" latinLnBrk="0" hangingPunct="1">
              <a:spcBef>
                <a:spcPct val="20000"/>
              </a:spcBef>
              <a:buSzPct val="50000"/>
              <a:buFont typeface="Wingdings" charset="2"/>
              <a:buChar char="§"/>
              <a:defRPr sz="1400" kern="1200">
                <a:solidFill>
                  <a:schemeClr val="accent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accen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accen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accent1"/>
                </a:solidFill>
                <a:latin typeface="+mn-lt"/>
                <a:ea typeface="+mn-ea"/>
                <a:cs typeface="+mn-cs"/>
              </a:defRPr>
            </a:lvl9pPr>
          </a:lstStyle>
          <a:p>
            <a:pPr marL="0" indent="0">
              <a:buFont typeface="Wingdings" charset="2"/>
              <a:buNone/>
            </a:pPr>
            <a:r>
              <a:rPr lang="en-US" b="1" dirty="0" smtClean="0"/>
              <a:t>Person</a:t>
            </a:r>
            <a:r>
              <a:rPr lang="en-US" dirty="0" smtClean="0"/>
              <a:t> – Dog</a:t>
            </a:r>
            <a:endParaRPr lang="en-GB" dirty="0"/>
          </a:p>
        </p:txBody>
      </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96391" y="2184635"/>
            <a:ext cx="2655474" cy="1493704"/>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72811" y="4692296"/>
            <a:ext cx="2679053" cy="1506967"/>
          </a:xfrm>
          <a:prstGeom prst="rect">
            <a:avLst/>
          </a:prstGeom>
        </p:spPr>
      </p:pic>
      <p:sp>
        <p:nvSpPr>
          <p:cNvPr id="16" name="Content Placeholder 3"/>
          <p:cNvSpPr txBox="1">
            <a:spLocks/>
          </p:cNvSpPr>
          <p:nvPr/>
        </p:nvSpPr>
        <p:spPr>
          <a:xfrm>
            <a:off x="6196391" y="1743796"/>
            <a:ext cx="2655473" cy="44018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2000" kern="1200">
                <a:solidFill>
                  <a:schemeClr val="accent1"/>
                </a:solidFill>
                <a:latin typeface="Arial"/>
                <a:ea typeface="+mn-ea"/>
                <a:cs typeface="Arial"/>
              </a:defRPr>
            </a:lvl1pPr>
            <a:lvl2pPr marL="742950" indent="-285750" algn="l" defTabSz="457200" rtl="0" eaLnBrk="1" latinLnBrk="0" hangingPunct="1">
              <a:spcBef>
                <a:spcPct val="20000"/>
              </a:spcBef>
              <a:buFont typeface="Arial"/>
              <a:buChar char="–"/>
              <a:defRPr sz="1800" kern="1200">
                <a:solidFill>
                  <a:schemeClr val="accent1"/>
                </a:solidFill>
                <a:latin typeface="Arial"/>
                <a:ea typeface="+mn-ea"/>
                <a:cs typeface="Arial"/>
              </a:defRPr>
            </a:lvl2pPr>
            <a:lvl3pPr marL="1143000" indent="-228600" algn="l" defTabSz="457200" rtl="0" eaLnBrk="1" latinLnBrk="0" hangingPunct="1">
              <a:spcBef>
                <a:spcPct val="20000"/>
              </a:spcBef>
              <a:buSzPct val="75000"/>
              <a:buFont typeface="Wingdings" charset="2"/>
              <a:buChar char="§"/>
              <a:defRPr sz="1400" kern="1200">
                <a:solidFill>
                  <a:schemeClr val="accent1"/>
                </a:solidFill>
                <a:latin typeface="Arial"/>
                <a:ea typeface="+mn-ea"/>
                <a:cs typeface="Arial"/>
              </a:defRPr>
            </a:lvl3pPr>
            <a:lvl4pPr marL="1600200" indent="-228600" algn="l" defTabSz="457200" rtl="0" eaLnBrk="1" latinLnBrk="0" hangingPunct="1">
              <a:spcBef>
                <a:spcPct val="20000"/>
              </a:spcBef>
              <a:buSzPct val="75000"/>
              <a:buFont typeface="Arial"/>
              <a:buChar char="–"/>
              <a:defRPr sz="1400" kern="1200">
                <a:solidFill>
                  <a:schemeClr val="accent1"/>
                </a:solidFill>
                <a:latin typeface="Arial"/>
                <a:ea typeface="+mn-ea"/>
                <a:cs typeface="Arial"/>
              </a:defRPr>
            </a:lvl4pPr>
            <a:lvl5pPr marL="2114550" indent="-285750" algn="l" defTabSz="457200" rtl="0" eaLnBrk="1" latinLnBrk="0" hangingPunct="1">
              <a:spcBef>
                <a:spcPct val="20000"/>
              </a:spcBef>
              <a:buSzPct val="50000"/>
              <a:buFont typeface="Wingdings" charset="2"/>
              <a:buChar char="§"/>
              <a:defRPr sz="1400" kern="1200">
                <a:solidFill>
                  <a:schemeClr val="accent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accen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accen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accent1"/>
                </a:solidFill>
                <a:latin typeface="+mn-lt"/>
                <a:ea typeface="+mn-ea"/>
                <a:cs typeface="+mn-cs"/>
              </a:defRPr>
            </a:lvl9pPr>
          </a:lstStyle>
          <a:p>
            <a:pPr marL="0" indent="0">
              <a:buFont typeface="Wingdings" charset="2"/>
              <a:buNone/>
            </a:pPr>
            <a:r>
              <a:rPr lang="en-US" b="1" dirty="0" smtClean="0"/>
              <a:t>Person</a:t>
            </a:r>
            <a:r>
              <a:rPr lang="en-US" dirty="0" smtClean="0"/>
              <a:t> – Backpack</a:t>
            </a:r>
            <a:endParaRPr lang="en-GB" dirty="0"/>
          </a:p>
        </p:txBody>
      </p:sp>
      <p:sp>
        <p:nvSpPr>
          <p:cNvPr id="17" name="Content Placeholder 3"/>
          <p:cNvSpPr txBox="1">
            <a:spLocks/>
          </p:cNvSpPr>
          <p:nvPr/>
        </p:nvSpPr>
        <p:spPr>
          <a:xfrm>
            <a:off x="3290226" y="4215525"/>
            <a:ext cx="2655473" cy="44018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2000" kern="1200">
                <a:solidFill>
                  <a:schemeClr val="accent1"/>
                </a:solidFill>
                <a:latin typeface="Arial"/>
                <a:ea typeface="+mn-ea"/>
                <a:cs typeface="Arial"/>
              </a:defRPr>
            </a:lvl1pPr>
            <a:lvl2pPr marL="742950" indent="-285750" algn="l" defTabSz="457200" rtl="0" eaLnBrk="1" latinLnBrk="0" hangingPunct="1">
              <a:spcBef>
                <a:spcPct val="20000"/>
              </a:spcBef>
              <a:buFont typeface="Arial"/>
              <a:buChar char="–"/>
              <a:defRPr sz="1800" kern="1200">
                <a:solidFill>
                  <a:schemeClr val="accent1"/>
                </a:solidFill>
                <a:latin typeface="Arial"/>
                <a:ea typeface="+mn-ea"/>
                <a:cs typeface="Arial"/>
              </a:defRPr>
            </a:lvl2pPr>
            <a:lvl3pPr marL="1143000" indent="-228600" algn="l" defTabSz="457200" rtl="0" eaLnBrk="1" latinLnBrk="0" hangingPunct="1">
              <a:spcBef>
                <a:spcPct val="20000"/>
              </a:spcBef>
              <a:buSzPct val="75000"/>
              <a:buFont typeface="Wingdings" charset="2"/>
              <a:buChar char="§"/>
              <a:defRPr sz="1400" kern="1200">
                <a:solidFill>
                  <a:schemeClr val="accent1"/>
                </a:solidFill>
                <a:latin typeface="Arial"/>
                <a:ea typeface="+mn-ea"/>
                <a:cs typeface="Arial"/>
              </a:defRPr>
            </a:lvl3pPr>
            <a:lvl4pPr marL="1600200" indent="-228600" algn="l" defTabSz="457200" rtl="0" eaLnBrk="1" latinLnBrk="0" hangingPunct="1">
              <a:spcBef>
                <a:spcPct val="20000"/>
              </a:spcBef>
              <a:buSzPct val="75000"/>
              <a:buFont typeface="Arial"/>
              <a:buChar char="–"/>
              <a:defRPr sz="1400" kern="1200">
                <a:solidFill>
                  <a:schemeClr val="accent1"/>
                </a:solidFill>
                <a:latin typeface="Arial"/>
                <a:ea typeface="+mn-ea"/>
                <a:cs typeface="Arial"/>
              </a:defRPr>
            </a:lvl4pPr>
            <a:lvl5pPr marL="2114550" indent="-285750" algn="l" defTabSz="457200" rtl="0" eaLnBrk="1" latinLnBrk="0" hangingPunct="1">
              <a:spcBef>
                <a:spcPct val="20000"/>
              </a:spcBef>
              <a:buSzPct val="50000"/>
              <a:buFont typeface="Wingdings" charset="2"/>
              <a:buChar char="§"/>
              <a:defRPr sz="1400" kern="1200">
                <a:solidFill>
                  <a:schemeClr val="accent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accen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accen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accent1"/>
                </a:solidFill>
                <a:latin typeface="+mn-lt"/>
                <a:ea typeface="+mn-ea"/>
                <a:cs typeface="+mn-cs"/>
              </a:defRPr>
            </a:lvl9pPr>
          </a:lstStyle>
          <a:p>
            <a:pPr marL="0" indent="0">
              <a:buFont typeface="Wingdings" charset="2"/>
              <a:buNone/>
            </a:pPr>
            <a:r>
              <a:rPr lang="en-US" b="1" dirty="0" smtClean="0"/>
              <a:t>Person</a:t>
            </a:r>
            <a:r>
              <a:rPr lang="en-US" dirty="0" smtClean="0"/>
              <a:t> – Snowboard</a:t>
            </a:r>
            <a:endParaRPr lang="en-GB" dirty="0"/>
          </a:p>
        </p:txBody>
      </p:sp>
      <p:sp>
        <p:nvSpPr>
          <p:cNvPr id="18" name="Content Placeholder 3"/>
          <p:cNvSpPr txBox="1">
            <a:spLocks/>
          </p:cNvSpPr>
          <p:nvPr/>
        </p:nvSpPr>
        <p:spPr>
          <a:xfrm>
            <a:off x="6219971" y="4215523"/>
            <a:ext cx="2655473" cy="44018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2000" kern="1200">
                <a:solidFill>
                  <a:schemeClr val="accent1"/>
                </a:solidFill>
                <a:latin typeface="Arial"/>
                <a:ea typeface="+mn-ea"/>
                <a:cs typeface="Arial"/>
              </a:defRPr>
            </a:lvl1pPr>
            <a:lvl2pPr marL="742950" indent="-285750" algn="l" defTabSz="457200" rtl="0" eaLnBrk="1" latinLnBrk="0" hangingPunct="1">
              <a:spcBef>
                <a:spcPct val="20000"/>
              </a:spcBef>
              <a:buFont typeface="Arial"/>
              <a:buChar char="–"/>
              <a:defRPr sz="1800" kern="1200">
                <a:solidFill>
                  <a:schemeClr val="accent1"/>
                </a:solidFill>
                <a:latin typeface="Arial"/>
                <a:ea typeface="+mn-ea"/>
                <a:cs typeface="Arial"/>
              </a:defRPr>
            </a:lvl2pPr>
            <a:lvl3pPr marL="1143000" indent="-228600" algn="l" defTabSz="457200" rtl="0" eaLnBrk="1" latinLnBrk="0" hangingPunct="1">
              <a:spcBef>
                <a:spcPct val="20000"/>
              </a:spcBef>
              <a:buSzPct val="75000"/>
              <a:buFont typeface="Wingdings" charset="2"/>
              <a:buChar char="§"/>
              <a:defRPr sz="1400" kern="1200">
                <a:solidFill>
                  <a:schemeClr val="accent1"/>
                </a:solidFill>
                <a:latin typeface="Arial"/>
                <a:ea typeface="+mn-ea"/>
                <a:cs typeface="Arial"/>
              </a:defRPr>
            </a:lvl3pPr>
            <a:lvl4pPr marL="1600200" indent="-228600" algn="l" defTabSz="457200" rtl="0" eaLnBrk="1" latinLnBrk="0" hangingPunct="1">
              <a:spcBef>
                <a:spcPct val="20000"/>
              </a:spcBef>
              <a:buSzPct val="75000"/>
              <a:buFont typeface="Arial"/>
              <a:buChar char="–"/>
              <a:defRPr sz="1400" kern="1200">
                <a:solidFill>
                  <a:schemeClr val="accent1"/>
                </a:solidFill>
                <a:latin typeface="Arial"/>
                <a:ea typeface="+mn-ea"/>
                <a:cs typeface="Arial"/>
              </a:defRPr>
            </a:lvl4pPr>
            <a:lvl5pPr marL="2114550" indent="-285750" algn="l" defTabSz="457200" rtl="0" eaLnBrk="1" latinLnBrk="0" hangingPunct="1">
              <a:spcBef>
                <a:spcPct val="20000"/>
              </a:spcBef>
              <a:buSzPct val="50000"/>
              <a:buFont typeface="Wingdings" charset="2"/>
              <a:buChar char="§"/>
              <a:defRPr sz="1400" kern="1200">
                <a:solidFill>
                  <a:schemeClr val="accent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accen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accen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accent1"/>
                </a:solidFill>
                <a:latin typeface="+mn-lt"/>
                <a:ea typeface="+mn-ea"/>
                <a:cs typeface="+mn-cs"/>
              </a:defRPr>
            </a:lvl9pPr>
          </a:lstStyle>
          <a:p>
            <a:pPr marL="0" indent="0">
              <a:buFont typeface="Wingdings" charset="2"/>
              <a:buNone/>
            </a:pPr>
            <a:r>
              <a:rPr lang="en-US" b="1" dirty="0" smtClean="0"/>
              <a:t>Person</a:t>
            </a:r>
            <a:r>
              <a:rPr lang="en-US" dirty="0" smtClean="0"/>
              <a:t> – Cycle</a:t>
            </a:r>
            <a:endParaRPr lang="en-GB" dirty="0"/>
          </a:p>
        </p:txBody>
      </p:sp>
      <p:sp>
        <p:nvSpPr>
          <p:cNvPr id="19" name="Date Placeholder 5"/>
          <p:cNvSpPr>
            <a:spLocks noGrp="1"/>
          </p:cNvSpPr>
          <p:nvPr>
            <p:ph type="dt" sz="half" idx="11"/>
          </p:nvPr>
        </p:nvSpPr>
        <p:spPr>
          <a:xfrm>
            <a:off x="8443441" y="6355449"/>
            <a:ext cx="777815" cy="365125"/>
          </a:xfrm>
        </p:spPr>
        <p:txBody>
          <a:bodyPr/>
          <a:lstStyle/>
          <a:p>
            <a:r>
              <a:rPr lang="en-US" sz="1400" b="1" dirty="0" smtClean="0">
                <a:solidFill>
                  <a:schemeClr val="tx1"/>
                </a:solidFill>
              </a:rPr>
              <a:t>4</a:t>
            </a:r>
            <a:endParaRPr lang="en-US" sz="1400" b="1" dirty="0">
              <a:solidFill>
                <a:schemeClr val="tx1"/>
              </a:solidFill>
            </a:endParaRPr>
          </a:p>
        </p:txBody>
      </p:sp>
    </p:spTree>
    <p:extLst>
      <p:ext uri="{BB962C8B-B14F-4D97-AF65-F5344CB8AC3E}">
        <p14:creationId xmlns:p14="http://schemas.microsoft.com/office/powerpoint/2010/main" val="35373137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Importance of having visual context information.</a:t>
            </a:r>
            <a:endParaRPr lang="en-GB" sz="3600" dirty="0"/>
          </a:p>
        </p:txBody>
      </p:sp>
      <p:sp>
        <p:nvSpPr>
          <p:cNvPr id="3" name="Slide Number Placeholder 2"/>
          <p:cNvSpPr>
            <a:spLocks noGrp="1"/>
          </p:cNvSpPr>
          <p:nvPr>
            <p:ph type="sldNum" sz="quarter" idx="10"/>
          </p:nvPr>
        </p:nvSpPr>
        <p:spPr/>
        <p:txBody>
          <a:bodyPr/>
          <a:lstStyle/>
          <a:p>
            <a:r>
              <a:rPr lang="en-US" smtClean="0"/>
              <a:t>Riga Technical University</a:t>
            </a:r>
            <a:endParaRPr lang="en-US" dirty="0"/>
          </a:p>
        </p:txBody>
      </p:sp>
      <p:sp>
        <p:nvSpPr>
          <p:cNvPr id="4" name="Content Placeholder 3"/>
          <p:cNvSpPr>
            <a:spLocks noGrp="1"/>
          </p:cNvSpPr>
          <p:nvPr>
            <p:ph idx="1"/>
          </p:nvPr>
        </p:nvSpPr>
        <p:spPr>
          <a:xfrm>
            <a:off x="457200" y="1583471"/>
            <a:ext cx="8229600" cy="4558249"/>
          </a:xfrm>
        </p:spPr>
        <p:txBody>
          <a:bodyPr>
            <a:normAutofit/>
          </a:bodyPr>
          <a:lstStyle/>
          <a:p>
            <a:pPr lvl="1" algn="just">
              <a:buFont typeface="Wingdings" panose="05000000000000000000" pitchFamily="2" charset="2"/>
              <a:buChar char="§"/>
            </a:pPr>
            <a:r>
              <a:rPr lang="en-GB" sz="2000" dirty="0" smtClean="0"/>
              <a:t>The </a:t>
            </a:r>
            <a:r>
              <a:rPr lang="en-GB" sz="2000" dirty="0"/>
              <a:t>results of the image classification tasks, image retrieval tasks can be </a:t>
            </a:r>
            <a:r>
              <a:rPr lang="en-GB" sz="2000" dirty="0" smtClean="0"/>
              <a:t>improved. </a:t>
            </a:r>
          </a:p>
          <a:p>
            <a:pPr algn="just">
              <a:buFont typeface="Wingdings" panose="05000000000000000000" pitchFamily="2" charset="2"/>
              <a:buChar char="§"/>
            </a:pPr>
            <a:endParaRPr lang="en-US" dirty="0"/>
          </a:p>
          <a:p>
            <a:pPr lvl="1" algn="just">
              <a:buFont typeface="Wingdings" panose="05000000000000000000" pitchFamily="2" charset="2"/>
              <a:buChar char="§"/>
            </a:pPr>
            <a:r>
              <a:rPr lang="en-GB" sz="2000" dirty="0" smtClean="0"/>
              <a:t>Identifying </a:t>
            </a:r>
            <a:r>
              <a:rPr lang="en-GB" sz="2000" dirty="0"/>
              <a:t>the relationships between single objects in the image frame can be useful for tasks such as image understanding, image captioning, visual question </a:t>
            </a:r>
            <a:r>
              <a:rPr lang="en-GB" sz="2000" dirty="0" smtClean="0"/>
              <a:t>answering. </a:t>
            </a:r>
          </a:p>
          <a:p>
            <a:pPr lvl="1" algn="just">
              <a:buFont typeface="Wingdings" panose="05000000000000000000" pitchFamily="2" charset="2"/>
              <a:buChar char="§"/>
            </a:pPr>
            <a:endParaRPr lang="en-US" sz="2000" dirty="0"/>
          </a:p>
          <a:p>
            <a:pPr lvl="1" algn="just">
              <a:buFont typeface="Wingdings" panose="05000000000000000000" pitchFamily="2" charset="2"/>
              <a:buChar char="§"/>
            </a:pPr>
            <a:r>
              <a:rPr lang="en-US" sz="2000" dirty="0" smtClean="0"/>
              <a:t>The data augmentation including visual context information has better accurate performances compared to random data augmentation.</a:t>
            </a:r>
            <a:endParaRPr lang="en-GB" sz="2000" dirty="0" smtClean="0"/>
          </a:p>
          <a:p>
            <a:pPr lvl="1"/>
            <a:endParaRPr lang="en-US" sz="2000" dirty="0"/>
          </a:p>
          <a:p>
            <a:pPr lvl="1"/>
            <a:endParaRPr lang="en-GB" sz="2000" dirty="0" smtClean="0"/>
          </a:p>
          <a:p>
            <a:pPr lvl="1"/>
            <a:endParaRPr lang="en-GB" sz="2000" dirty="0"/>
          </a:p>
        </p:txBody>
      </p:sp>
      <p:sp>
        <p:nvSpPr>
          <p:cNvPr id="5" name="Date Placeholder 5"/>
          <p:cNvSpPr>
            <a:spLocks noGrp="1"/>
          </p:cNvSpPr>
          <p:nvPr>
            <p:ph type="dt" sz="half" idx="11"/>
          </p:nvPr>
        </p:nvSpPr>
        <p:spPr>
          <a:xfrm>
            <a:off x="8297892" y="6157329"/>
            <a:ext cx="777815" cy="365125"/>
          </a:xfrm>
        </p:spPr>
        <p:txBody>
          <a:bodyPr/>
          <a:lstStyle/>
          <a:p>
            <a:r>
              <a:rPr lang="en-US" sz="1400" b="1" dirty="0" smtClean="0">
                <a:solidFill>
                  <a:schemeClr val="tx1"/>
                </a:solidFill>
              </a:rPr>
              <a:t>5</a:t>
            </a:r>
            <a:endParaRPr lang="en-US" sz="1400" b="1" dirty="0">
              <a:solidFill>
                <a:schemeClr val="tx1"/>
              </a:solidFill>
            </a:endParaRPr>
          </a:p>
        </p:txBody>
      </p:sp>
    </p:spTree>
    <p:extLst>
      <p:ext uri="{BB962C8B-B14F-4D97-AF65-F5344CB8AC3E}">
        <p14:creationId xmlns:p14="http://schemas.microsoft.com/office/powerpoint/2010/main" val="4754683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92937"/>
            <a:ext cx="8229600" cy="772587"/>
          </a:xfrm>
        </p:spPr>
        <p:txBody>
          <a:bodyPr>
            <a:normAutofit/>
          </a:bodyPr>
          <a:lstStyle/>
          <a:p>
            <a:r>
              <a:rPr lang="en-US" sz="3600" dirty="0"/>
              <a:t>The objective of the </a:t>
            </a:r>
            <a:r>
              <a:rPr lang="en-US" sz="3600" dirty="0" smtClean="0"/>
              <a:t>thesis.</a:t>
            </a:r>
            <a:endParaRPr lang="lv-LV" sz="3600" dirty="0"/>
          </a:p>
        </p:txBody>
      </p:sp>
      <p:sp>
        <p:nvSpPr>
          <p:cNvPr id="4" name="Content Placeholder 3"/>
          <p:cNvSpPr>
            <a:spLocks noGrp="1"/>
          </p:cNvSpPr>
          <p:nvPr>
            <p:ph idx="1"/>
          </p:nvPr>
        </p:nvSpPr>
        <p:spPr>
          <a:xfrm>
            <a:off x="457200" y="1200745"/>
            <a:ext cx="8229600" cy="1275756"/>
          </a:xfrm>
        </p:spPr>
        <p:txBody>
          <a:bodyPr>
            <a:normAutofit lnSpcReduction="10000"/>
          </a:bodyPr>
          <a:lstStyle/>
          <a:p>
            <a:pPr lvl="1" algn="just">
              <a:buFont typeface="Wingdings" panose="05000000000000000000" pitchFamily="2" charset="2"/>
              <a:buChar char="§"/>
            </a:pPr>
            <a:r>
              <a:rPr lang="en-GB" sz="2000" dirty="0" smtClean="0"/>
              <a:t>Implement </a:t>
            </a:r>
            <a:r>
              <a:rPr lang="en-GB" sz="2000" dirty="0"/>
              <a:t>a </a:t>
            </a:r>
            <a:r>
              <a:rPr lang="en-GB" sz="2000" dirty="0" smtClean="0"/>
              <a:t>novel model </a:t>
            </a:r>
            <a:r>
              <a:rPr lang="en-GB" sz="2000" dirty="0"/>
              <a:t>that consists of separate modules for object detection, context aggregation, and embedding generation </a:t>
            </a:r>
            <a:r>
              <a:rPr lang="en-GB" sz="2000" dirty="0" smtClean="0"/>
              <a:t>for the single image object based </a:t>
            </a:r>
            <a:r>
              <a:rPr lang="en-GB" sz="2000" dirty="0"/>
              <a:t>on the visual </a:t>
            </a:r>
            <a:r>
              <a:rPr lang="en-GB" sz="2000" dirty="0" smtClean="0"/>
              <a:t>context of the image frame.</a:t>
            </a:r>
            <a:endParaRPr lang="en-US" dirty="0"/>
          </a:p>
          <a:p>
            <a:endParaRPr lang="lv-LV" dirty="0"/>
          </a:p>
        </p:txBody>
      </p:sp>
      <p:sp>
        <p:nvSpPr>
          <p:cNvPr id="6" name="Date Placeholder 5"/>
          <p:cNvSpPr>
            <a:spLocks noGrp="1"/>
          </p:cNvSpPr>
          <p:nvPr>
            <p:ph type="dt" sz="half" idx="11"/>
          </p:nvPr>
        </p:nvSpPr>
        <p:spPr>
          <a:xfrm>
            <a:off x="8496813" y="6333976"/>
            <a:ext cx="777815" cy="365125"/>
          </a:xfrm>
        </p:spPr>
        <p:txBody>
          <a:bodyPr/>
          <a:lstStyle/>
          <a:p>
            <a:r>
              <a:rPr lang="en-US" sz="1400" b="1" dirty="0" smtClean="0">
                <a:solidFill>
                  <a:schemeClr val="tx1"/>
                </a:solidFill>
              </a:rPr>
              <a:t>6</a:t>
            </a:r>
            <a:endParaRPr lang="en-US" sz="1400" b="1" dirty="0">
              <a:solidFill>
                <a:schemeClr val="tx1"/>
              </a:solidFill>
            </a:endParaRPr>
          </a:p>
        </p:txBody>
      </p:sp>
      <p:sp>
        <p:nvSpPr>
          <p:cNvPr id="14" name="Title 1"/>
          <p:cNvSpPr txBox="1">
            <a:spLocks/>
          </p:cNvSpPr>
          <p:nvPr/>
        </p:nvSpPr>
        <p:spPr>
          <a:xfrm>
            <a:off x="457200" y="3119067"/>
            <a:ext cx="8229600" cy="772587"/>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4400" b="1" i="0" kern="1200">
                <a:solidFill>
                  <a:schemeClr val="accent1"/>
                </a:solidFill>
                <a:latin typeface="Arial"/>
                <a:ea typeface="+mj-ea"/>
                <a:cs typeface="Arial"/>
              </a:defRPr>
            </a:lvl1pPr>
          </a:lstStyle>
          <a:p>
            <a:r>
              <a:rPr lang="en-US" sz="3600" dirty="0" smtClean="0"/>
              <a:t>The hypothesis of the thesis.</a:t>
            </a:r>
            <a:endParaRPr lang="lv-LV" sz="3600" dirty="0"/>
          </a:p>
        </p:txBody>
      </p:sp>
      <p:sp>
        <p:nvSpPr>
          <p:cNvPr id="15" name="Content Placeholder 3"/>
          <p:cNvSpPr txBox="1">
            <a:spLocks/>
          </p:cNvSpPr>
          <p:nvPr/>
        </p:nvSpPr>
        <p:spPr>
          <a:xfrm>
            <a:off x="518160" y="3997284"/>
            <a:ext cx="8229600" cy="182439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2000" kern="1200">
                <a:solidFill>
                  <a:schemeClr val="accent1"/>
                </a:solidFill>
                <a:latin typeface="Arial"/>
                <a:ea typeface="+mn-ea"/>
                <a:cs typeface="Arial"/>
              </a:defRPr>
            </a:lvl1pPr>
            <a:lvl2pPr marL="742950" indent="-285750" algn="l" defTabSz="457200" rtl="0" eaLnBrk="1" latinLnBrk="0" hangingPunct="1">
              <a:spcBef>
                <a:spcPct val="20000"/>
              </a:spcBef>
              <a:buFont typeface="Arial"/>
              <a:buChar char="–"/>
              <a:defRPr sz="1800" kern="1200">
                <a:solidFill>
                  <a:schemeClr val="accent1"/>
                </a:solidFill>
                <a:latin typeface="Arial"/>
                <a:ea typeface="+mn-ea"/>
                <a:cs typeface="Arial"/>
              </a:defRPr>
            </a:lvl2pPr>
            <a:lvl3pPr marL="1143000" indent="-228600" algn="l" defTabSz="457200" rtl="0" eaLnBrk="1" latinLnBrk="0" hangingPunct="1">
              <a:spcBef>
                <a:spcPct val="20000"/>
              </a:spcBef>
              <a:buSzPct val="75000"/>
              <a:buFont typeface="Wingdings" charset="2"/>
              <a:buChar char="§"/>
              <a:defRPr sz="1400" kern="1200">
                <a:solidFill>
                  <a:schemeClr val="accent1"/>
                </a:solidFill>
                <a:latin typeface="Arial"/>
                <a:ea typeface="+mn-ea"/>
                <a:cs typeface="Arial"/>
              </a:defRPr>
            </a:lvl3pPr>
            <a:lvl4pPr marL="1600200" indent="-228600" algn="l" defTabSz="457200" rtl="0" eaLnBrk="1" latinLnBrk="0" hangingPunct="1">
              <a:spcBef>
                <a:spcPct val="20000"/>
              </a:spcBef>
              <a:buSzPct val="75000"/>
              <a:buFont typeface="Arial"/>
              <a:buChar char="–"/>
              <a:defRPr sz="1400" kern="1200">
                <a:solidFill>
                  <a:schemeClr val="accent1"/>
                </a:solidFill>
                <a:latin typeface="Arial"/>
                <a:ea typeface="+mn-ea"/>
                <a:cs typeface="Arial"/>
              </a:defRPr>
            </a:lvl4pPr>
            <a:lvl5pPr marL="2114550" indent="-285750" algn="l" defTabSz="457200" rtl="0" eaLnBrk="1" latinLnBrk="0" hangingPunct="1">
              <a:spcBef>
                <a:spcPct val="20000"/>
              </a:spcBef>
              <a:buSzPct val="50000"/>
              <a:buFont typeface="Wingdings" charset="2"/>
              <a:buChar char="§"/>
              <a:defRPr sz="1400" kern="1200">
                <a:solidFill>
                  <a:schemeClr val="accent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accen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accen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accent1"/>
                </a:solidFill>
                <a:latin typeface="+mn-lt"/>
                <a:ea typeface="+mn-ea"/>
                <a:cs typeface="+mn-cs"/>
              </a:defRPr>
            </a:lvl9pPr>
          </a:lstStyle>
          <a:p>
            <a:pPr lvl="1" algn="just">
              <a:buFont typeface="Wingdings" panose="05000000000000000000" pitchFamily="2" charset="2"/>
              <a:buChar char="§"/>
            </a:pPr>
            <a:r>
              <a:rPr lang="en-GB" sz="2000" dirty="0" smtClean="0"/>
              <a:t>Adding </a:t>
            </a:r>
            <a:r>
              <a:rPr lang="en-GB" sz="2000" dirty="0"/>
              <a:t>additional information about visual context enables to generate distinguishable </a:t>
            </a:r>
            <a:r>
              <a:rPr lang="en-GB" sz="2000" dirty="0" smtClean="0"/>
              <a:t>embedding </a:t>
            </a:r>
            <a:r>
              <a:rPr lang="en-GB" sz="2000" dirty="0"/>
              <a:t>for the instances of the same object class that are in different visual contexts. </a:t>
            </a:r>
            <a:endParaRPr lang="en-US" sz="2000" dirty="0" smtClean="0"/>
          </a:p>
          <a:p>
            <a:endParaRPr lang="lv-LV" dirty="0"/>
          </a:p>
        </p:txBody>
      </p:sp>
    </p:spTree>
    <p:extLst>
      <p:ext uri="{BB962C8B-B14F-4D97-AF65-F5344CB8AC3E}">
        <p14:creationId xmlns:p14="http://schemas.microsoft.com/office/powerpoint/2010/main" val="23403016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777"/>
            <a:ext cx="8229600" cy="772587"/>
          </a:xfrm>
        </p:spPr>
        <p:txBody>
          <a:bodyPr>
            <a:normAutofit/>
          </a:bodyPr>
          <a:lstStyle/>
          <a:p>
            <a:r>
              <a:rPr lang="en-US" sz="3600" dirty="0"/>
              <a:t>The </a:t>
            </a:r>
            <a:r>
              <a:rPr lang="en-US" sz="3600" dirty="0" smtClean="0"/>
              <a:t>tasks </a:t>
            </a:r>
            <a:r>
              <a:rPr lang="en-US" sz="3600" dirty="0"/>
              <a:t>of the </a:t>
            </a:r>
            <a:r>
              <a:rPr lang="en-US" sz="3600" dirty="0" smtClean="0"/>
              <a:t>thesis.</a:t>
            </a:r>
            <a:endParaRPr lang="lv-LV" sz="3600" dirty="0"/>
          </a:p>
        </p:txBody>
      </p:sp>
      <p:sp>
        <p:nvSpPr>
          <p:cNvPr id="4" name="Content Placeholder 3"/>
          <p:cNvSpPr>
            <a:spLocks noGrp="1"/>
          </p:cNvSpPr>
          <p:nvPr>
            <p:ph idx="1"/>
          </p:nvPr>
        </p:nvSpPr>
        <p:spPr>
          <a:xfrm>
            <a:off x="457200" y="928364"/>
            <a:ext cx="8229600" cy="5670556"/>
          </a:xfrm>
        </p:spPr>
        <p:txBody>
          <a:bodyPr>
            <a:normAutofit fontScale="92500" lnSpcReduction="20000"/>
          </a:bodyPr>
          <a:lstStyle/>
          <a:p>
            <a:pPr marL="857250" lvl="1" indent="-342900" algn="just">
              <a:buFont typeface="Wingdings" panose="05000000000000000000" pitchFamily="2" charset="2"/>
              <a:buChar char="§"/>
            </a:pPr>
            <a:r>
              <a:rPr lang="en-GB" sz="2000" dirty="0" smtClean="0"/>
              <a:t>Describe </a:t>
            </a:r>
            <a:r>
              <a:rPr lang="en-GB" sz="2000" dirty="0"/>
              <a:t>the theoretical background of deep neural </a:t>
            </a:r>
            <a:r>
              <a:rPr lang="en-GB" sz="2000" dirty="0" smtClean="0"/>
              <a:t>networks, learning methods and loss functions.</a:t>
            </a:r>
          </a:p>
          <a:p>
            <a:pPr marL="857250" lvl="1" indent="-342900" algn="just">
              <a:buFont typeface="Wingdings" panose="05000000000000000000" pitchFamily="2" charset="2"/>
              <a:buChar char="§"/>
            </a:pPr>
            <a:endParaRPr lang="en-GB" sz="2000" dirty="0" smtClean="0"/>
          </a:p>
          <a:p>
            <a:pPr marL="800100" lvl="1" algn="just">
              <a:buFont typeface="Wingdings" panose="05000000000000000000" pitchFamily="2" charset="2"/>
              <a:buChar char="§"/>
            </a:pPr>
            <a:r>
              <a:rPr lang="en-GB" sz="2000" dirty="0"/>
              <a:t>Overview of the usage of pre-trained models and the network structure of some of them to reuse them. </a:t>
            </a:r>
            <a:endParaRPr lang="en-GB" sz="2000" dirty="0" smtClean="0"/>
          </a:p>
          <a:p>
            <a:pPr marL="800100" lvl="1" algn="just">
              <a:buFont typeface="Wingdings" panose="05000000000000000000" pitchFamily="2" charset="2"/>
              <a:buChar char="§"/>
            </a:pPr>
            <a:endParaRPr lang="en-GB" sz="2000" dirty="0" smtClean="0"/>
          </a:p>
          <a:p>
            <a:pPr marL="800100" lvl="1" algn="just">
              <a:buFont typeface="Wingdings" panose="05000000000000000000" pitchFamily="2" charset="2"/>
              <a:buChar char="§"/>
            </a:pPr>
            <a:r>
              <a:rPr lang="en-GB" sz="2000" dirty="0"/>
              <a:t>Analyse of the different object detection </a:t>
            </a:r>
            <a:r>
              <a:rPr lang="en-GB" sz="2000" dirty="0" smtClean="0"/>
              <a:t>architectures.</a:t>
            </a:r>
          </a:p>
          <a:p>
            <a:pPr marL="800100" lvl="1" algn="just">
              <a:buFont typeface="Wingdings" panose="05000000000000000000" pitchFamily="2" charset="2"/>
              <a:buChar char="§"/>
            </a:pPr>
            <a:endParaRPr lang="en-GB" sz="2000" dirty="0" smtClean="0"/>
          </a:p>
          <a:p>
            <a:pPr marL="800100" lvl="1" algn="just">
              <a:buFont typeface="Wingdings" panose="05000000000000000000" pitchFamily="2" charset="2"/>
              <a:buChar char="§"/>
            </a:pPr>
            <a:r>
              <a:rPr lang="en-GB" sz="2000" dirty="0"/>
              <a:t>Overview of the different types of </a:t>
            </a:r>
            <a:r>
              <a:rPr lang="en-GB" sz="2000" dirty="0" err="1" smtClean="0"/>
              <a:t>autoencoders</a:t>
            </a:r>
            <a:r>
              <a:rPr lang="en-GB" sz="2000" dirty="0" smtClean="0"/>
              <a:t>.</a:t>
            </a:r>
          </a:p>
          <a:p>
            <a:pPr marL="800100" lvl="1" algn="just">
              <a:buFont typeface="Wingdings" panose="05000000000000000000" pitchFamily="2" charset="2"/>
              <a:buChar char="§"/>
            </a:pPr>
            <a:endParaRPr lang="en-GB" sz="2000" dirty="0" smtClean="0"/>
          </a:p>
          <a:p>
            <a:pPr marL="800100" lvl="1" algn="just">
              <a:buFont typeface="Wingdings" panose="05000000000000000000" pitchFamily="2" charset="2"/>
              <a:buChar char="§"/>
            </a:pPr>
            <a:r>
              <a:rPr lang="en-GB" sz="2000" dirty="0"/>
              <a:t>Build a </a:t>
            </a:r>
            <a:r>
              <a:rPr lang="en-GB" sz="2000" dirty="0" smtClean="0"/>
              <a:t>novel model </a:t>
            </a:r>
            <a:r>
              <a:rPr lang="en-GB" sz="2000" dirty="0"/>
              <a:t>to combine different embedding vectors and produce a single embedding vector with the </a:t>
            </a:r>
            <a:r>
              <a:rPr lang="en-GB" sz="2000" dirty="0" smtClean="0"/>
              <a:t>visual context</a:t>
            </a:r>
            <a:r>
              <a:rPr lang="en-GB" sz="2000" dirty="0"/>
              <a:t>. </a:t>
            </a:r>
            <a:endParaRPr lang="en-GB" sz="2000" dirty="0" smtClean="0"/>
          </a:p>
          <a:p>
            <a:pPr marL="800100" lvl="1" algn="just">
              <a:buFont typeface="Wingdings" panose="05000000000000000000" pitchFamily="2" charset="2"/>
              <a:buChar char="§"/>
            </a:pPr>
            <a:endParaRPr lang="en-GB" sz="2000" dirty="0" smtClean="0"/>
          </a:p>
          <a:p>
            <a:pPr lvl="1" algn="just">
              <a:buFont typeface="Wingdings" panose="05000000000000000000" pitchFamily="2" charset="2"/>
              <a:buChar char="§"/>
            </a:pPr>
            <a:r>
              <a:rPr lang="en-GB" sz="2000" dirty="0"/>
              <a:t>Implementation of a system that integrates object detection architecture and an embedding generation based on the </a:t>
            </a:r>
            <a:r>
              <a:rPr lang="en-GB" sz="2000" dirty="0" smtClean="0"/>
              <a:t>visual context</a:t>
            </a:r>
            <a:r>
              <a:rPr lang="en-GB" sz="2000" dirty="0"/>
              <a:t>. </a:t>
            </a:r>
            <a:endParaRPr lang="en-GB" sz="2000" dirty="0" smtClean="0"/>
          </a:p>
          <a:p>
            <a:pPr lvl="1">
              <a:buFont typeface="Wingdings" panose="05000000000000000000" pitchFamily="2" charset="2"/>
              <a:buChar char="§"/>
            </a:pPr>
            <a:endParaRPr lang="en-GB" sz="2000" dirty="0"/>
          </a:p>
          <a:p>
            <a:pPr lvl="1">
              <a:buFont typeface="Wingdings" panose="05000000000000000000" pitchFamily="2" charset="2"/>
              <a:buChar char="§"/>
            </a:pPr>
            <a:r>
              <a:rPr lang="en-GB" sz="2000" dirty="0" smtClean="0"/>
              <a:t>Compare </a:t>
            </a:r>
            <a:r>
              <a:rPr lang="en-GB" sz="2000" dirty="0"/>
              <a:t>the results of new model with the results obtained without considering the </a:t>
            </a:r>
            <a:r>
              <a:rPr lang="en-GB" sz="2000" dirty="0" smtClean="0"/>
              <a:t>visual context</a:t>
            </a:r>
            <a:r>
              <a:rPr lang="en-GB" sz="2000" dirty="0"/>
              <a:t>. </a:t>
            </a:r>
            <a:endParaRPr lang="lv-LV" sz="2000" dirty="0"/>
          </a:p>
        </p:txBody>
      </p:sp>
      <p:sp>
        <p:nvSpPr>
          <p:cNvPr id="6" name="Date Placeholder 5"/>
          <p:cNvSpPr>
            <a:spLocks noGrp="1"/>
          </p:cNvSpPr>
          <p:nvPr>
            <p:ph type="dt" sz="half" idx="11"/>
          </p:nvPr>
        </p:nvSpPr>
        <p:spPr>
          <a:xfrm>
            <a:off x="8496813" y="6333976"/>
            <a:ext cx="777815" cy="365125"/>
          </a:xfrm>
        </p:spPr>
        <p:txBody>
          <a:bodyPr/>
          <a:lstStyle/>
          <a:p>
            <a:r>
              <a:rPr lang="en-US" sz="1400" b="1" dirty="0" smtClean="0">
                <a:solidFill>
                  <a:schemeClr val="tx1"/>
                </a:solidFill>
              </a:rPr>
              <a:t>7</a:t>
            </a:r>
            <a:endParaRPr lang="en-US" sz="1400" b="1" dirty="0">
              <a:solidFill>
                <a:schemeClr val="tx1"/>
              </a:solidFill>
            </a:endParaRPr>
          </a:p>
        </p:txBody>
      </p:sp>
      <p:sp>
        <p:nvSpPr>
          <p:cNvPr id="15" name="Content Placeholder 3"/>
          <p:cNvSpPr txBox="1">
            <a:spLocks/>
          </p:cNvSpPr>
          <p:nvPr/>
        </p:nvSpPr>
        <p:spPr>
          <a:xfrm>
            <a:off x="518160" y="3997284"/>
            <a:ext cx="8229600" cy="182439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2000" kern="1200">
                <a:solidFill>
                  <a:schemeClr val="accent1"/>
                </a:solidFill>
                <a:latin typeface="Arial"/>
                <a:ea typeface="+mn-ea"/>
                <a:cs typeface="Arial"/>
              </a:defRPr>
            </a:lvl1pPr>
            <a:lvl2pPr marL="742950" indent="-285750" algn="l" defTabSz="457200" rtl="0" eaLnBrk="1" latinLnBrk="0" hangingPunct="1">
              <a:spcBef>
                <a:spcPct val="20000"/>
              </a:spcBef>
              <a:buFont typeface="Arial"/>
              <a:buChar char="–"/>
              <a:defRPr sz="1800" kern="1200">
                <a:solidFill>
                  <a:schemeClr val="accent1"/>
                </a:solidFill>
                <a:latin typeface="Arial"/>
                <a:ea typeface="+mn-ea"/>
                <a:cs typeface="Arial"/>
              </a:defRPr>
            </a:lvl2pPr>
            <a:lvl3pPr marL="1143000" indent="-228600" algn="l" defTabSz="457200" rtl="0" eaLnBrk="1" latinLnBrk="0" hangingPunct="1">
              <a:spcBef>
                <a:spcPct val="20000"/>
              </a:spcBef>
              <a:buSzPct val="75000"/>
              <a:buFont typeface="Wingdings" charset="2"/>
              <a:buChar char="§"/>
              <a:defRPr sz="1400" kern="1200">
                <a:solidFill>
                  <a:schemeClr val="accent1"/>
                </a:solidFill>
                <a:latin typeface="Arial"/>
                <a:ea typeface="+mn-ea"/>
                <a:cs typeface="Arial"/>
              </a:defRPr>
            </a:lvl3pPr>
            <a:lvl4pPr marL="1600200" indent="-228600" algn="l" defTabSz="457200" rtl="0" eaLnBrk="1" latinLnBrk="0" hangingPunct="1">
              <a:spcBef>
                <a:spcPct val="20000"/>
              </a:spcBef>
              <a:buSzPct val="75000"/>
              <a:buFont typeface="Arial"/>
              <a:buChar char="–"/>
              <a:defRPr sz="1400" kern="1200">
                <a:solidFill>
                  <a:schemeClr val="accent1"/>
                </a:solidFill>
                <a:latin typeface="Arial"/>
                <a:ea typeface="+mn-ea"/>
                <a:cs typeface="Arial"/>
              </a:defRPr>
            </a:lvl4pPr>
            <a:lvl5pPr marL="2114550" indent="-285750" algn="l" defTabSz="457200" rtl="0" eaLnBrk="1" latinLnBrk="0" hangingPunct="1">
              <a:spcBef>
                <a:spcPct val="20000"/>
              </a:spcBef>
              <a:buSzPct val="50000"/>
              <a:buFont typeface="Wingdings" charset="2"/>
              <a:buChar char="§"/>
              <a:defRPr sz="1400" kern="1200">
                <a:solidFill>
                  <a:schemeClr val="accent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accen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accen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accent1"/>
                </a:solidFill>
                <a:latin typeface="+mn-lt"/>
                <a:ea typeface="+mn-ea"/>
                <a:cs typeface="+mn-cs"/>
              </a:defRPr>
            </a:lvl9pPr>
          </a:lstStyle>
          <a:p>
            <a:endParaRPr lang="lv-LV" dirty="0"/>
          </a:p>
        </p:txBody>
      </p:sp>
    </p:spTree>
    <p:extLst>
      <p:ext uri="{BB962C8B-B14F-4D97-AF65-F5344CB8AC3E}">
        <p14:creationId xmlns:p14="http://schemas.microsoft.com/office/powerpoint/2010/main" val="24500967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48"/>
            <a:ext cx="8229600" cy="772587"/>
          </a:xfrm>
        </p:spPr>
        <p:txBody>
          <a:bodyPr/>
          <a:lstStyle/>
          <a:p>
            <a:r>
              <a:rPr lang="en-US" dirty="0"/>
              <a:t>The </a:t>
            </a:r>
            <a:r>
              <a:rPr lang="en-US" dirty="0" smtClean="0"/>
              <a:t>main expected </a:t>
            </a:r>
            <a:r>
              <a:rPr lang="en-US" dirty="0"/>
              <a:t>results</a:t>
            </a:r>
            <a:endParaRPr lang="lv-LV" dirty="0"/>
          </a:p>
        </p:txBody>
      </p:sp>
      <p:sp>
        <p:nvSpPr>
          <p:cNvPr id="3" name="Slide Number Placeholder 2"/>
          <p:cNvSpPr>
            <a:spLocks noGrp="1"/>
          </p:cNvSpPr>
          <p:nvPr>
            <p:ph type="sldNum" sz="quarter" idx="10"/>
          </p:nvPr>
        </p:nvSpPr>
        <p:spPr/>
        <p:txBody>
          <a:bodyPr/>
          <a:lstStyle/>
          <a:p>
            <a:r>
              <a:rPr lang="en-US" dirty="0"/>
              <a:t>Riga Technical University</a:t>
            </a:r>
          </a:p>
        </p:txBody>
      </p:sp>
      <p:sp>
        <p:nvSpPr>
          <p:cNvPr id="4" name="Content Placeholder 3"/>
          <p:cNvSpPr>
            <a:spLocks noGrp="1"/>
          </p:cNvSpPr>
          <p:nvPr>
            <p:ph idx="1"/>
          </p:nvPr>
        </p:nvSpPr>
        <p:spPr>
          <a:xfrm>
            <a:off x="457200" y="1186543"/>
            <a:ext cx="8229600" cy="4963886"/>
          </a:xfrm>
        </p:spPr>
        <p:txBody>
          <a:bodyPr>
            <a:normAutofit/>
          </a:bodyPr>
          <a:lstStyle/>
          <a:p>
            <a:r>
              <a:rPr lang="en-US" dirty="0" smtClean="0"/>
              <a:t>Choose the loss function and model architecture to train model.</a:t>
            </a:r>
          </a:p>
          <a:p>
            <a:endParaRPr lang="en-US" dirty="0" smtClean="0"/>
          </a:p>
          <a:p>
            <a:r>
              <a:rPr lang="en-US" dirty="0" smtClean="0"/>
              <a:t>Compare and choose the </a:t>
            </a:r>
            <a:r>
              <a:rPr lang="en-US" dirty="0"/>
              <a:t>candidate architectures for the object detection and </a:t>
            </a:r>
            <a:r>
              <a:rPr lang="en-US" dirty="0" smtClean="0"/>
              <a:t>the proposed </a:t>
            </a:r>
            <a:r>
              <a:rPr lang="en-US" dirty="0"/>
              <a:t>model. </a:t>
            </a:r>
            <a:endParaRPr lang="en-US" dirty="0" smtClean="0"/>
          </a:p>
          <a:p>
            <a:endParaRPr lang="en-GB" dirty="0"/>
          </a:p>
          <a:p>
            <a:r>
              <a:rPr lang="en-US" dirty="0"/>
              <a:t>Determine class combination frequency in the selected dataset</a:t>
            </a:r>
            <a:r>
              <a:rPr lang="en-US" dirty="0" smtClean="0"/>
              <a:t>.</a:t>
            </a:r>
          </a:p>
          <a:p>
            <a:endParaRPr lang="en-US" dirty="0"/>
          </a:p>
          <a:p>
            <a:r>
              <a:rPr lang="en-GB" dirty="0" smtClean="0"/>
              <a:t>A working encoder model that generates embedding for objects based on similarity measure of the object class using contrastive loss.</a:t>
            </a:r>
          </a:p>
          <a:p>
            <a:pPr marL="0" indent="0">
              <a:buNone/>
            </a:pPr>
            <a:r>
              <a:rPr lang="en-GB" dirty="0" smtClean="0"/>
              <a:t> </a:t>
            </a:r>
            <a:endParaRPr lang="en-US" dirty="0"/>
          </a:p>
          <a:p>
            <a:r>
              <a:rPr lang="en-US" dirty="0" smtClean="0"/>
              <a:t>A context model that generates embedding for  the objects taking into consideration of the visual context of the image frame.</a:t>
            </a:r>
          </a:p>
        </p:txBody>
      </p:sp>
      <p:sp>
        <p:nvSpPr>
          <p:cNvPr id="5" name="Date Placeholder 5"/>
          <p:cNvSpPr>
            <a:spLocks noGrp="1"/>
          </p:cNvSpPr>
          <p:nvPr>
            <p:ph type="dt" sz="half" idx="11"/>
          </p:nvPr>
        </p:nvSpPr>
        <p:spPr>
          <a:xfrm>
            <a:off x="8490857" y="6328079"/>
            <a:ext cx="777815" cy="365125"/>
          </a:xfrm>
        </p:spPr>
        <p:txBody>
          <a:bodyPr/>
          <a:lstStyle/>
          <a:p>
            <a:r>
              <a:rPr lang="en-US" sz="1400" b="1" dirty="0" smtClean="0">
                <a:solidFill>
                  <a:schemeClr val="tx1"/>
                </a:solidFill>
              </a:rPr>
              <a:t>8</a:t>
            </a:r>
            <a:endParaRPr lang="en-US" sz="1400" b="1" dirty="0">
              <a:solidFill>
                <a:schemeClr val="tx1"/>
              </a:solidFill>
            </a:endParaRPr>
          </a:p>
        </p:txBody>
      </p:sp>
    </p:spTree>
    <p:extLst>
      <p:ext uri="{BB962C8B-B14F-4D97-AF65-F5344CB8AC3E}">
        <p14:creationId xmlns:p14="http://schemas.microsoft.com/office/powerpoint/2010/main" val="19606727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777"/>
            <a:ext cx="8229600" cy="772587"/>
          </a:xfrm>
        </p:spPr>
        <p:txBody>
          <a:bodyPr>
            <a:normAutofit/>
          </a:bodyPr>
          <a:lstStyle/>
          <a:p>
            <a:r>
              <a:rPr lang="en-US" sz="3600" dirty="0"/>
              <a:t>The </a:t>
            </a:r>
            <a:r>
              <a:rPr lang="en-US" sz="3600" dirty="0" smtClean="0"/>
              <a:t>outcome of tasks:</a:t>
            </a:r>
            <a:endParaRPr lang="lv-LV" sz="3600" dirty="0"/>
          </a:p>
        </p:txBody>
      </p:sp>
      <p:sp>
        <p:nvSpPr>
          <p:cNvPr id="4" name="Content Placeholder 3"/>
          <p:cNvSpPr>
            <a:spLocks noGrp="1"/>
          </p:cNvSpPr>
          <p:nvPr>
            <p:ph idx="1"/>
          </p:nvPr>
        </p:nvSpPr>
        <p:spPr>
          <a:xfrm>
            <a:off x="457200" y="928364"/>
            <a:ext cx="8229600" cy="5670556"/>
          </a:xfrm>
        </p:spPr>
        <p:txBody>
          <a:bodyPr>
            <a:normAutofit/>
          </a:bodyPr>
          <a:lstStyle/>
          <a:p>
            <a:pPr marL="857250" lvl="1" indent="-342900" algn="just">
              <a:buFont typeface="Wingdings" panose="05000000000000000000" pitchFamily="2" charset="2"/>
              <a:buChar char="§"/>
            </a:pPr>
            <a:r>
              <a:rPr lang="en-GB" sz="2000" dirty="0" smtClean="0"/>
              <a:t>Describe </a:t>
            </a:r>
            <a:r>
              <a:rPr lang="en-GB" sz="2000" dirty="0"/>
              <a:t>the theoretical background of deep neural </a:t>
            </a:r>
            <a:r>
              <a:rPr lang="en-GB" sz="2000" dirty="0" smtClean="0"/>
              <a:t>networks, learning methods and loss functions.</a:t>
            </a:r>
          </a:p>
          <a:p>
            <a:pPr marL="514350" lvl="1" indent="0" algn="just">
              <a:buNone/>
            </a:pPr>
            <a:endParaRPr lang="en-GB" sz="2000" dirty="0" smtClean="0"/>
          </a:p>
          <a:p>
            <a:pPr marL="514350" lvl="1" indent="0" algn="just">
              <a:buNone/>
            </a:pPr>
            <a:r>
              <a:rPr lang="en-US" dirty="0" smtClean="0"/>
              <a:t>1. </a:t>
            </a:r>
            <a:r>
              <a:rPr lang="en-US" sz="2000" dirty="0" smtClean="0"/>
              <a:t>Contrastive loss was identified as the loss function</a:t>
            </a:r>
            <a:r>
              <a:rPr lang="en-US" dirty="0" smtClean="0"/>
              <a:t>.</a:t>
            </a:r>
          </a:p>
          <a:p>
            <a:pPr marL="1200150" lvl="2" algn="just">
              <a:buFont typeface="Wingdings" panose="05000000000000000000" pitchFamily="2" charset="2"/>
              <a:buChar char="§"/>
            </a:pPr>
            <a:r>
              <a:rPr lang="en-US" sz="1800" dirty="0"/>
              <a:t>Used to train neural network to map data points belong to same class closer and data points belong to dissimilar classes faraway</a:t>
            </a:r>
            <a:r>
              <a:rPr lang="en-US" sz="1800" dirty="0" smtClean="0"/>
              <a:t>.</a:t>
            </a:r>
          </a:p>
          <a:p>
            <a:pPr marL="1200150" lvl="2" algn="just">
              <a:buFont typeface="Wingdings" panose="05000000000000000000" pitchFamily="2" charset="2"/>
              <a:buChar char="§"/>
            </a:pPr>
            <a:endParaRPr lang="en-US" sz="1800" dirty="0"/>
          </a:p>
          <a:p>
            <a:pPr marL="1200150" lvl="2" algn="just">
              <a:buFont typeface="Wingdings" panose="05000000000000000000" pitchFamily="2" charset="2"/>
              <a:buChar char="§"/>
            </a:pPr>
            <a:r>
              <a:rPr lang="en-US" sz="1800" dirty="0" smtClean="0"/>
              <a:t>A metric-learning loss function.</a:t>
            </a:r>
          </a:p>
          <a:p>
            <a:pPr marL="1200150" lvl="2" algn="just">
              <a:buFont typeface="Wingdings" panose="05000000000000000000" pitchFamily="2" charset="2"/>
              <a:buChar char="§"/>
            </a:pPr>
            <a:endParaRPr lang="en-US" dirty="0"/>
          </a:p>
          <a:p>
            <a:pPr marL="514350" lvl="1" indent="0" algn="just">
              <a:buNone/>
            </a:pPr>
            <a:r>
              <a:rPr lang="en-US" dirty="0" smtClean="0"/>
              <a:t> 2. </a:t>
            </a:r>
            <a:r>
              <a:rPr lang="en-US" sz="2000" dirty="0" smtClean="0"/>
              <a:t>Siamese architecture was identified as the model architecture.</a:t>
            </a:r>
          </a:p>
          <a:p>
            <a:pPr marL="1200150" lvl="2" algn="just">
              <a:buFont typeface="Wingdings" panose="05000000000000000000" pitchFamily="2" charset="2"/>
              <a:buChar char="§"/>
            </a:pPr>
            <a:r>
              <a:rPr lang="en-GB" sz="1800" dirty="0" smtClean="0"/>
              <a:t>A </a:t>
            </a:r>
            <a:r>
              <a:rPr lang="en-GB" sz="1800" dirty="0"/>
              <a:t>convolutional </a:t>
            </a:r>
            <a:r>
              <a:rPr lang="en-GB" sz="1800" dirty="0" smtClean="0"/>
              <a:t>neural </a:t>
            </a:r>
            <a:r>
              <a:rPr lang="en-GB" sz="1800" dirty="0"/>
              <a:t>network that consists of two or more identical convolutional neural subnetworks and these identical subnetworks share the weights among them</a:t>
            </a:r>
            <a:r>
              <a:rPr lang="en-GB" sz="1800" dirty="0" smtClean="0"/>
              <a:t>.</a:t>
            </a:r>
          </a:p>
          <a:p>
            <a:pPr marL="1200150" lvl="2" algn="just">
              <a:buFont typeface="Wingdings" panose="05000000000000000000" pitchFamily="2" charset="2"/>
              <a:buChar char="§"/>
            </a:pPr>
            <a:endParaRPr lang="en-GB" sz="1800" dirty="0" smtClean="0"/>
          </a:p>
          <a:p>
            <a:pPr marL="1200150" lvl="2" algn="just">
              <a:buFont typeface="Wingdings" panose="05000000000000000000" pitchFamily="2" charset="2"/>
              <a:buChar char="§"/>
            </a:pPr>
            <a:r>
              <a:rPr lang="en-US" sz="1800" dirty="0" smtClean="0"/>
              <a:t>Requires to train the contrastive loss and two identical </a:t>
            </a:r>
            <a:r>
              <a:rPr lang="en-GB" sz="1800" dirty="0"/>
              <a:t>subnetworks </a:t>
            </a:r>
            <a:r>
              <a:rPr lang="en-GB" sz="1800" dirty="0" smtClean="0"/>
              <a:t>were used to train for contrastive loss.</a:t>
            </a:r>
            <a:endParaRPr lang="en-US" sz="1800" dirty="0" smtClean="0"/>
          </a:p>
        </p:txBody>
      </p:sp>
      <p:sp>
        <p:nvSpPr>
          <p:cNvPr id="6" name="Date Placeholder 5"/>
          <p:cNvSpPr>
            <a:spLocks noGrp="1"/>
          </p:cNvSpPr>
          <p:nvPr>
            <p:ph type="dt" sz="half" idx="11"/>
          </p:nvPr>
        </p:nvSpPr>
        <p:spPr>
          <a:xfrm>
            <a:off x="8496813" y="6333976"/>
            <a:ext cx="777815" cy="365125"/>
          </a:xfrm>
        </p:spPr>
        <p:txBody>
          <a:bodyPr/>
          <a:lstStyle/>
          <a:p>
            <a:r>
              <a:rPr lang="en-US" sz="1400" b="1" dirty="0" smtClean="0">
                <a:solidFill>
                  <a:schemeClr val="tx1"/>
                </a:solidFill>
              </a:rPr>
              <a:t>9</a:t>
            </a:r>
            <a:endParaRPr lang="en-US" sz="1400" b="1" dirty="0">
              <a:solidFill>
                <a:schemeClr val="tx1"/>
              </a:solidFill>
            </a:endParaRPr>
          </a:p>
        </p:txBody>
      </p:sp>
      <p:sp>
        <p:nvSpPr>
          <p:cNvPr id="15" name="Content Placeholder 3"/>
          <p:cNvSpPr txBox="1">
            <a:spLocks/>
          </p:cNvSpPr>
          <p:nvPr/>
        </p:nvSpPr>
        <p:spPr>
          <a:xfrm>
            <a:off x="518160" y="3997284"/>
            <a:ext cx="8229600" cy="182439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2000" kern="1200">
                <a:solidFill>
                  <a:schemeClr val="accent1"/>
                </a:solidFill>
                <a:latin typeface="Arial"/>
                <a:ea typeface="+mn-ea"/>
                <a:cs typeface="Arial"/>
              </a:defRPr>
            </a:lvl1pPr>
            <a:lvl2pPr marL="742950" indent="-285750" algn="l" defTabSz="457200" rtl="0" eaLnBrk="1" latinLnBrk="0" hangingPunct="1">
              <a:spcBef>
                <a:spcPct val="20000"/>
              </a:spcBef>
              <a:buFont typeface="Arial"/>
              <a:buChar char="–"/>
              <a:defRPr sz="1800" kern="1200">
                <a:solidFill>
                  <a:schemeClr val="accent1"/>
                </a:solidFill>
                <a:latin typeface="Arial"/>
                <a:ea typeface="+mn-ea"/>
                <a:cs typeface="Arial"/>
              </a:defRPr>
            </a:lvl2pPr>
            <a:lvl3pPr marL="1143000" indent="-228600" algn="l" defTabSz="457200" rtl="0" eaLnBrk="1" latinLnBrk="0" hangingPunct="1">
              <a:spcBef>
                <a:spcPct val="20000"/>
              </a:spcBef>
              <a:buSzPct val="75000"/>
              <a:buFont typeface="Wingdings" charset="2"/>
              <a:buChar char="§"/>
              <a:defRPr sz="1400" kern="1200">
                <a:solidFill>
                  <a:schemeClr val="accent1"/>
                </a:solidFill>
                <a:latin typeface="Arial"/>
                <a:ea typeface="+mn-ea"/>
                <a:cs typeface="Arial"/>
              </a:defRPr>
            </a:lvl3pPr>
            <a:lvl4pPr marL="1600200" indent="-228600" algn="l" defTabSz="457200" rtl="0" eaLnBrk="1" latinLnBrk="0" hangingPunct="1">
              <a:spcBef>
                <a:spcPct val="20000"/>
              </a:spcBef>
              <a:buSzPct val="75000"/>
              <a:buFont typeface="Arial"/>
              <a:buChar char="–"/>
              <a:defRPr sz="1400" kern="1200">
                <a:solidFill>
                  <a:schemeClr val="accent1"/>
                </a:solidFill>
                <a:latin typeface="Arial"/>
                <a:ea typeface="+mn-ea"/>
                <a:cs typeface="Arial"/>
              </a:defRPr>
            </a:lvl4pPr>
            <a:lvl5pPr marL="2114550" indent="-285750" algn="l" defTabSz="457200" rtl="0" eaLnBrk="1" latinLnBrk="0" hangingPunct="1">
              <a:spcBef>
                <a:spcPct val="20000"/>
              </a:spcBef>
              <a:buSzPct val="50000"/>
              <a:buFont typeface="Wingdings" charset="2"/>
              <a:buChar char="§"/>
              <a:defRPr sz="1400" kern="1200">
                <a:solidFill>
                  <a:schemeClr val="accent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accen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accen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accen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accent1"/>
                </a:solidFill>
                <a:latin typeface="+mn-lt"/>
                <a:ea typeface="+mn-ea"/>
                <a:cs typeface="+mn-cs"/>
              </a:defRPr>
            </a:lvl9pPr>
          </a:lstStyle>
          <a:p>
            <a:endParaRPr lang="lv-LV" dirty="0"/>
          </a:p>
        </p:txBody>
      </p:sp>
    </p:spTree>
    <p:extLst>
      <p:ext uri="{BB962C8B-B14F-4D97-AF65-F5344CB8AC3E}">
        <p14:creationId xmlns:p14="http://schemas.microsoft.com/office/powerpoint/2010/main" val="70495375"/>
      </p:ext>
    </p:extLst>
  </p:cSld>
  <p:clrMapOvr>
    <a:masterClrMapping/>
  </p:clrMapOvr>
  <p:timing>
    <p:tnLst>
      <p:par>
        <p:cTn id="1" dur="indefinite" restart="never" nodeType="tmRoot"/>
      </p:par>
    </p:tnLst>
  </p:timing>
</p:sld>
</file>

<file path=ppt/theme/theme1.xml><?xml version="1.0" encoding="utf-8"?>
<a:theme xmlns:a="http://schemas.openxmlformats.org/drawingml/2006/main" name="L_Ekspresis_PPT_pamatne">
  <a:themeElements>
    <a:clrScheme name="Custom 6">
      <a:dk1>
        <a:srgbClr val="005551"/>
      </a:dk1>
      <a:lt1>
        <a:srgbClr val="FFFFFF"/>
      </a:lt1>
      <a:dk2>
        <a:srgbClr val="005551"/>
      </a:dk2>
      <a:lt2>
        <a:srgbClr val="FFFFFF"/>
      </a:lt2>
      <a:accent1>
        <a:srgbClr val="005551"/>
      </a:accent1>
      <a:accent2>
        <a:srgbClr val="BDCF3C"/>
      </a:accent2>
      <a:accent3>
        <a:srgbClr val="B72E91"/>
      </a:accent3>
      <a:accent4>
        <a:srgbClr val="27C4A6"/>
      </a:accent4>
      <a:accent5>
        <a:srgbClr val="FFC832"/>
      </a:accent5>
      <a:accent6>
        <a:srgbClr val="00B9F1"/>
      </a:accent6>
      <a:hlink>
        <a:srgbClr val="8B5BA4"/>
      </a:hlink>
      <a:folHlink>
        <a:srgbClr val="BFBFB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L_Ekspresis_PPT_pamatne.potx</Template>
  <TotalTime>23017</TotalTime>
  <Words>2079</Words>
  <Application>Microsoft Office PowerPoint</Application>
  <PresentationFormat>On-screen Show (4:3)</PresentationFormat>
  <Paragraphs>505</Paragraphs>
  <Slides>35</Slides>
  <Notes>2</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L_Ekspresis_PPT_pamatne</vt:lpstr>
      <vt:lpstr>PowerPoint Presentation</vt:lpstr>
      <vt:lpstr>Table of Content</vt:lpstr>
      <vt:lpstr>Topicality of the thesis topic</vt:lpstr>
      <vt:lpstr>Same object class in different visual contexts (Davis 2017 Dataset)</vt:lpstr>
      <vt:lpstr>Importance of having visual context information.</vt:lpstr>
      <vt:lpstr>The objective of the thesis.</vt:lpstr>
      <vt:lpstr>The tasks of the thesis.</vt:lpstr>
      <vt:lpstr>The main expected results</vt:lpstr>
      <vt:lpstr>The outcome of tasks:</vt:lpstr>
      <vt:lpstr>The outcome of tasks:</vt:lpstr>
      <vt:lpstr>The outcome of tasks:</vt:lpstr>
      <vt:lpstr>The outcome of tasks:</vt:lpstr>
      <vt:lpstr>The outcome of tasks:</vt:lpstr>
      <vt:lpstr>The outcome of tasks:</vt:lpstr>
      <vt:lpstr>The proposed novel model</vt:lpstr>
      <vt:lpstr>Experimental Setup :</vt:lpstr>
      <vt:lpstr>Object Detection Results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lpstr>PowerPoint Presentation</vt:lpstr>
      <vt:lpstr>PowerPoint Presentation</vt:lpstr>
    </vt:vector>
  </TitlesOfParts>
  <Company>ESM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Līga Felta</dc:creator>
  <cp:lastModifiedBy>User</cp:lastModifiedBy>
  <cp:revision>400</cp:revision>
  <dcterms:created xsi:type="dcterms:W3CDTF">2015-01-14T08:45:22Z</dcterms:created>
  <dcterms:modified xsi:type="dcterms:W3CDTF">2021-01-30T21:35:46Z</dcterms:modified>
</cp:coreProperties>
</file>