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56" r:id="rId2"/>
    <p:sldId id="263" r:id="rId3"/>
    <p:sldId id="287" r:id="rId4"/>
    <p:sldId id="301" r:id="rId5"/>
    <p:sldId id="303" r:id="rId6"/>
    <p:sldId id="298" r:id="rId7"/>
    <p:sldId id="264" r:id="rId8"/>
    <p:sldId id="299" r:id="rId9"/>
    <p:sldId id="267" r:id="rId10"/>
    <p:sldId id="300" r:id="rId11"/>
    <p:sldId id="309" r:id="rId12"/>
    <p:sldId id="282" r:id="rId13"/>
    <p:sldId id="289" r:id="rId14"/>
    <p:sldId id="302" r:id="rId15"/>
    <p:sldId id="290" r:id="rId16"/>
    <p:sldId id="297" r:id="rId17"/>
    <p:sldId id="304" r:id="rId18"/>
    <p:sldId id="306" r:id="rId19"/>
    <p:sldId id="305" r:id="rId20"/>
    <p:sldId id="296" r:id="rId21"/>
    <p:sldId id="307" r:id="rId22"/>
    <p:sldId id="308" r:id="rId23"/>
    <p:sldId id="310" r:id="rId24"/>
    <p:sldId id="280" r:id="rId2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645" autoAdjust="0"/>
    <p:restoredTop sz="94660"/>
  </p:normalViewPr>
  <p:slideViewPr>
    <p:cSldViewPr snapToGrid="0">
      <p:cViewPr varScale="1">
        <p:scale>
          <a:sx n="79" d="100"/>
          <a:sy n="79" d="100"/>
        </p:scale>
        <p:origin x="402" y="9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3A2EE2A-D3DC-4411-9133-8BA073B074A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7B30B74-E11C-4D24-8733-A7C184B6C50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DDF575-B95C-4337-A7BD-610652B7A552}" type="datetimeFigureOut">
              <a:rPr lang="lv-LV" smtClean="0"/>
              <a:t>30.06.2020</a:t>
            </a:fld>
            <a:endParaRPr lang="lv-LV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56543D-3DFE-4067-9F73-3920BCD808C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F0CB15A-F763-4056-828B-1339568618A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625D5D-F26E-4D81-AD73-FDEBC690B1E1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053246592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6E8BDB-1390-4D61-8AA1-C71A472B96E2}" type="datetimeFigureOut">
              <a:rPr lang="lv-LV" smtClean="0"/>
              <a:t>30.06.2020</a:t>
            </a:fld>
            <a:endParaRPr lang="lv-LV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lv-LV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0724B9-9835-4179-B531-95BC01F39FDF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138744507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609601"/>
            <a:ext cx="8676222" cy="3200400"/>
          </a:xfrm>
        </p:spPr>
        <p:txBody>
          <a:bodyPr anchor="b">
            <a:normAutofit/>
          </a:bodyPr>
          <a:lstStyle>
            <a:lvl1pPr algn="ctr">
              <a:defRPr sz="4800"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76222" cy="1905000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A0E3F-CC7B-4E1B-8E39-A9E73B385F0E}" type="datetime1">
              <a:rPr lang="en-US" smtClean="0"/>
              <a:t>6/30/2020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4732865"/>
            <a:ext cx="99060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796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3" y="5299603"/>
            <a:ext cx="9906000" cy="49371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30CEF-5574-4DB0-B94A-93E212693F27}" type="datetime1">
              <a:rPr lang="en-US" smtClean="0"/>
              <a:t>6/30/2020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3124199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41320-2B55-4916-8CC1-8619E376C623}" type="datetime1">
              <a:rPr lang="en-US" smtClean="0"/>
              <a:t>6/30/2020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buNone/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84248-EA22-4A41-ACDA-FFA7017429C9}" type="datetime1">
              <a:rPr lang="en-US" smtClean="0"/>
              <a:t>6/30/2020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3308581"/>
            <a:ext cx="9906000" cy="14688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0" y="4777381"/>
            <a:ext cx="9906001" cy="860400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2C1FE-8E84-47D8-9F85-19B160864F85}" type="datetime1">
              <a:rPr lang="en-US" smtClean="0"/>
              <a:t>6/30/2020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886200"/>
            <a:ext cx="9906000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775200"/>
            <a:ext cx="9906000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ED0A6-9EA3-40BA-80DB-3D125A77495F}" type="datetime1">
              <a:rPr lang="en-US" smtClean="0"/>
              <a:t>6/30/2020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505200"/>
            <a:ext cx="99060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74333-25F0-41D1-9E34-B56CAF543BEE}" type="datetime1">
              <a:rPr lang="en-US" smtClean="0"/>
              <a:t>6/30/2020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536FD-CC5A-439C-ACE2-8F5AED936EA2}" type="datetime1">
              <a:rPr lang="en-US" smtClean="0"/>
              <a:t>6/30/2020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609599"/>
            <a:ext cx="2210514" cy="5181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2" y="609600"/>
            <a:ext cx="7543800" cy="51816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764FE-67CE-4BD0-8060-6DB7EFCD6BC8}" type="datetime1">
              <a:rPr lang="en-US" smtClean="0"/>
              <a:t>6/30/2020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ABBD0-F0EF-4192-9980-F4BC31845BC9}" type="datetime1">
              <a:rPr lang="en-US" smtClean="0"/>
              <a:t>6/30/2020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3" y="3308581"/>
            <a:ext cx="8686800" cy="1468800"/>
          </a:xfrm>
        </p:spPr>
        <p:txBody>
          <a:bodyPr anchor="b"/>
          <a:lstStyle>
            <a:lvl1pPr algn="r">
              <a:defRPr sz="40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1011" y="4777381"/>
            <a:ext cx="8686801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0A2EB-3860-4853-A219-2A6BEA5CA07C}" type="datetime1">
              <a:rPr lang="en-US" smtClean="0"/>
              <a:t>6/30/2020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2" y="2666999"/>
            <a:ext cx="4876800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612" y="2667000"/>
            <a:ext cx="4876800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6B67F-5CB1-42E7-87E1-6580216275FF}" type="datetime1">
              <a:rPr lang="en-US" smtClean="0"/>
              <a:t>6/30/2020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29280" y="2658533"/>
            <a:ext cx="458893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2" y="3243262"/>
            <a:ext cx="4876800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43133" y="2667000"/>
            <a:ext cx="4604280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612" y="3243262"/>
            <a:ext cx="4876801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3358C-EA8E-4DBE-95D8-AF61A1C2AAB1}" type="datetime1">
              <a:rPr lang="en-US" smtClean="0"/>
              <a:t>6/30/2020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A9D04-5ACC-4683-AAD3-A1E56AE483E5}" type="datetime1">
              <a:rPr lang="en-US" smtClean="0"/>
              <a:t>6/30/2020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92B1D-1C05-40B7-834F-ED8D7FC9E6E9}" type="datetime1">
              <a:rPr lang="en-US" smtClean="0"/>
              <a:t>6/30/2020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3549121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3812" y="609601"/>
            <a:ext cx="5943601" cy="51816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3549121" cy="18288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61645-07AA-4353-9EDA-431AD62A10C6}" type="datetime1">
              <a:rPr lang="en-US" smtClean="0"/>
              <a:t>6/30/2020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5334001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33733" y="-18288"/>
            <a:ext cx="3276599" cy="6903720"/>
          </a:xfr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080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5334001" cy="18288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99212" y="5883275"/>
            <a:ext cx="914400" cy="365125"/>
          </a:xfrm>
        </p:spPr>
        <p:txBody>
          <a:bodyPr/>
          <a:lstStyle/>
          <a:p>
            <a:fld id="{3B939C06-054E-46E6-A5EC-BDEDC5E93985}" type="datetime1">
              <a:rPr lang="en-US" smtClean="0"/>
              <a:t>6/30/2020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41412" y="5883275"/>
            <a:ext cx="51054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42612" y="5883275"/>
            <a:ext cx="3225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3" y="2666999"/>
            <a:ext cx="9905998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37612" y="5883275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25971E49-63E3-4E5F-BF8B-02364EBB9754}" type="datetime1">
              <a:rPr lang="en-US" smtClean="0"/>
              <a:t>6/30/2020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2" y="58832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2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highlight>
                  <a:srgbClr val="FFFF00"/>
                </a:highlight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1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gradFill flip="none" rotWithShape="1">
            <a:gsLst>
              <a:gs pos="0">
                <a:schemeClr val="tx1"/>
              </a:gs>
              <a:gs pos="100000">
                <a:schemeClr val="tx1">
                  <a:lumMod val="6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65000"/>
                <a:lumOff val="35000"/>
                <a:alpha val="40000"/>
              </a:schemeClr>
            </a:glow>
            <a:outerShdw blurRad="28575" dist="38100" dir="1404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20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8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6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DmitryOdinoky/audio_files_classification_project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28000"/>
                <a:satMod val="94000"/>
                <a:lumMod val="20000"/>
              </a:schemeClr>
              <a:schemeClr val="bg2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3E6AF9E1-F41A-4F53-B6AE-9111B6B3521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bg1">
                <a:tint val="45000"/>
                <a:satMod val="400000"/>
              </a:schemeClr>
            </a:duotone>
            <a:alphaModFix amt="25000"/>
          </a:blip>
          <a:srcRect b="15730"/>
          <a:stretch/>
        </p:blipFill>
        <p:spPr>
          <a:xfrm>
            <a:off x="0" y="10"/>
            <a:ext cx="12191980" cy="68579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37790" y="1554891"/>
            <a:ext cx="8676222" cy="3200400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lv-LV" dirty="0"/>
              <a:t>SKAŅAS AVOTU tembru atpazīšana izmantojot dziļas mašīnapmācības METODES</a:t>
            </a:r>
            <a:br>
              <a:rPr lang="lv-LV" dirty="0"/>
            </a:br>
            <a:r>
              <a:rPr lang="lv-LV" dirty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7889" y="4384588"/>
            <a:ext cx="8676222" cy="1863811"/>
          </a:xfrm>
        </p:spPr>
        <p:txBody>
          <a:bodyPr>
            <a:normAutofit/>
          </a:bodyPr>
          <a:lstStyle/>
          <a:p>
            <a:r>
              <a:rPr lang="lv-LV" b="1" dirty="0">
                <a:effectLst/>
              </a:rPr>
              <a:t>bakalaura darba prezentācija</a:t>
            </a:r>
          </a:p>
          <a:p>
            <a:endParaRPr lang="lv-LV" b="1" dirty="0">
              <a:effectLst/>
            </a:endParaRPr>
          </a:p>
          <a:p>
            <a:pPr algn="r"/>
            <a:r>
              <a:rPr lang="lv-LV" sz="1200" b="1" dirty="0">
                <a:effectLst/>
              </a:rPr>
              <a:t>Students: Dmitrijs </a:t>
            </a:r>
            <a:r>
              <a:rPr lang="lv-LV" sz="1200" b="1" dirty="0" err="1">
                <a:effectLst/>
              </a:rPr>
              <a:t>Odinokijs</a:t>
            </a:r>
            <a:r>
              <a:rPr lang="lv-LV" sz="1200" b="1" dirty="0">
                <a:effectLst/>
              </a:rPr>
              <a:t>,</a:t>
            </a:r>
          </a:p>
          <a:p>
            <a:pPr algn="r"/>
            <a:r>
              <a:rPr lang="lv-LV" sz="1200" b="1" dirty="0">
                <a:effectLst/>
              </a:rPr>
              <a:t>171RDB285</a:t>
            </a:r>
          </a:p>
          <a:p>
            <a:pPr algn="r"/>
            <a:r>
              <a:rPr lang="lv-LV" sz="1200" b="1" dirty="0">
                <a:effectLst/>
              </a:rPr>
              <a:t>Zinātniskais vadītājs: Evalds Urtāns</a:t>
            </a:r>
            <a:endParaRPr lang="en-US" sz="12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41088C-3E93-4158-A23B-4A756A5361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92234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28000"/>
                <a:satMod val="94000"/>
                <a:lumMod val="20000"/>
              </a:schemeClr>
              <a:schemeClr val="bg2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16AFF63-0160-4E0A-9E52-C0AC1514674F}"/>
              </a:ext>
            </a:extLst>
          </p:cNvPr>
          <p:cNvSpPr/>
          <p:nvPr/>
        </p:nvSpPr>
        <p:spPr>
          <a:xfrm>
            <a:off x="1751012" y="122652"/>
            <a:ext cx="8676222" cy="45629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lv-LV" sz="240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6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Pamatojums failu kvalitātes pazemināšanai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07CBBCF2-3066-4E0A-98DA-56AFD3F86B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51012" y="4242816"/>
            <a:ext cx="8763000" cy="1995639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285750" indent="-285750" algn="l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lv-LV" sz="2000" dirty="0"/>
              <a:t> Paņēmiens tika lietots vismaz 2 pētījumos, kas bija publicēti kopš 2016. gada un paradīja labus rezultātus (</a:t>
            </a:r>
            <a:r>
              <a:rPr lang="lv-LV" sz="2000" dirty="0" err="1"/>
              <a:t>Segal</a:t>
            </a:r>
            <a:r>
              <a:rPr lang="lv-LV" sz="2000" dirty="0"/>
              <a:t> 2016) (</a:t>
            </a:r>
            <a:r>
              <a:rPr lang="lv-LV" sz="2000" dirty="0" err="1"/>
              <a:t>Solanki</a:t>
            </a:r>
            <a:r>
              <a:rPr lang="lv-LV" sz="2000" dirty="0"/>
              <a:t>, </a:t>
            </a:r>
            <a:r>
              <a:rPr lang="lv-LV" sz="2000" dirty="0" err="1"/>
              <a:t>Pandey</a:t>
            </a:r>
            <a:r>
              <a:rPr lang="lv-LV" sz="2000" dirty="0"/>
              <a:t> 2019) kā arī vairākos atrastos projektos ar atvērto kodu</a:t>
            </a:r>
          </a:p>
          <a:p>
            <a:pPr marL="285750" indent="-285750" algn="l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lv-LV" sz="2000" dirty="0"/>
              <a:t> Patstāvīgā pārbaude uz mazas datu kopas paradīja, ka samazinot diskretizācijas frekvenci ne tikai samazinās apmācībai nepieciešams laiks, bet arī pieaug validācijas precizitāte un F1 metrika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95FAE81D-73BE-4AFF-857F-8464F0C24C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176493" y="640080"/>
            <a:ext cx="5834391" cy="3602736"/>
          </a:xfrm>
          <a:prstGeom prst="roundRect">
            <a:avLst>
              <a:gd name="adj" fmla="val 3517"/>
            </a:avLst>
          </a:prstGeom>
          <a:noFill/>
          <a:ln w="38100">
            <a:gradFill flip="none" rotWithShape="1">
              <a:gsLst>
                <a:gs pos="0">
                  <a:srgbClr val="363D46"/>
                </a:gs>
                <a:gs pos="100000">
                  <a:srgbClr val="363D46">
                    <a:lumMod val="75000"/>
                  </a:srgb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F103C3-5D62-4A66-A20A-F5B521E3D8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14012" y="6217920"/>
            <a:ext cx="551167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spcAft>
                <a:spcPts val="600"/>
              </a:spcAft>
            </a:pPr>
            <a:fld id="{D57F1E4F-1CFF-5643-939E-217C01CDF565}" type="slidenum">
              <a:rPr lang="en-US" smtClean="0">
                <a:solidFill>
                  <a:schemeClr val="tx1">
                    <a:lumMod val="75000"/>
                  </a:schemeClr>
                </a:solidFill>
              </a:rPr>
              <a:pPr defTabSz="914400">
                <a:spcAft>
                  <a:spcPts val="600"/>
                </a:spcAft>
              </a:pPr>
              <a:t>10</a:t>
            </a:fld>
            <a:endParaRPr lang="en-US">
              <a:solidFill>
                <a:schemeClr val="tx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16478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28000"/>
                <a:satMod val="94000"/>
                <a:lumMod val="20000"/>
              </a:schemeClr>
              <a:schemeClr val="bg2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2">
            <a:extLst>
              <a:ext uri="{FF2B5EF4-FFF2-40B4-BE49-F238E27FC236}">
                <a16:creationId xmlns:a16="http://schemas.microsoft.com/office/drawing/2014/main" id="{07CBBCF2-3066-4E0A-98DA-56AFD3F86B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49854" y="4870943"/>
            <a:ext cx="7092291" cy="751644"/>
          </a:xfrm>
        </p:spPr>
        <p:txBody>
          <a:bodyPr>
            <a:normAutofit/>
          </a:bodyPr>
          <a:lstStyle/>
          <a:p>
            <a:pPr algn="l">
              <a:lnSpc>
                <a:spcPct val="90000"/>
              </a:lnSpc>
            </a:pPr>
            <a:r>
              <a:rPr lang="lv-LV" sz="1800" dirty="0"/>
              <a:t>Cilvēka dzirdes sistēmas modelēšana – Mel skala un Mel filtri.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2C069419-B83B-4E10-A3EF-91A86B5D35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427382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DD019CE-86BB-42C8-844C-1B038666E6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14012" y="6217920"/>
            <a:ext cx="551167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D57F1E4F-1CFF-5643-939E-217C01CDF565}" type="slidenum">
              <a:rPr lang="en-US" smtClean="0"/>
              <a:pPr>
                <a:spcAft>
                  <a:spcPts val="600"/>
                </a:spcAft>
              </a:pPr>
              <a:t>11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227C2B6-0CD7-4AA5-B58E-7AB7F20C5943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2434" y="678794"/>
            <a:ext cx="7733591" cy="298853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01431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28000"/>
                <a:satMod val="94000"/>
                <a:lumMod val="20000"/>
              </a:schemeClr>
              <a:schemeClr val="bg2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2">
            <a:extLst>
              <a:ext uri="{FF2B5EF4-FFF2-40B4-BE49-F238E27FC236}">
                <a16:creationId xmlns:a16="http://schemas.microsoft.com/office/drawing/2014/main" id="{07CBBCF2-3066-4E0A-98DA-56AFD3F86B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29139" y="4754211"/>
            <a:ext cx="9636040" cy="1828834"/>
          </a:xfrm>
        </p:spPr>
        <p:txBody>
          <a:bodyPr>
            <a:normAutofit fontScale="85000" lnSpcReduction="20000"/>
          </a:bodyPr>
          <a:lstStyle/>
          <a:p>
            <a:pPr algn="l">
              <a:lnSpc>
                <a:spcPct val="90000"/>
              </a:lnSpc>
            </a:pPr>
            <a:r>
              <a:rPr lang="lv-LV" sz="1800" dirty="0"/>
              <a:t>No datu kopas fragmentiem tiek būvētas Mel-spektrogrammas (3 dimensiju masīvi), un uz tiem notiks trenēšana un modeļu pārbaude (Attēli aizgūti no </a:t>
            </a:r>
            <a:r>
              <a:rPr lang="lv-LV" sz="1800" dirty="0" err="1"/>
              <a:t>Shafie</a:t>
            </a:r>
            <a:r>
              <a:rPr lang="lv-LV" sz="1800" dirty="0"/>
              <a:t>, </a:t>
            </a:r>
            <a:r>
              <a:rPr lang="lv-LV" sz="1800" dirty="0" err="1"/>
              <a:t>Daud</a:t>
            </a:r>
            <a:r>
              <a:rPr lang="lv-LV" sz="1800" dirty="0"/>
              <a:t> </a:t>
            </a:r>
            <a:r>
              <a:rPr lang="lv-LV" sz="1800" dirty="0" err="1"/>
              <a:t>et</a:t>
            </a:r>
            <a:r>
              <a:rPr lang="lv-LV" sz="1800" dirty="0"/>
              <a:t> </a:t>
            </a:r>
            <a:r>
              <a:rPr lang="lv-LV" sz="1800" dirty="0" err="1"/>
              <a:t>al</a:t>
            </a:r>
            <a:r>
              <a:rPr lang="lv-LV" sz="1800" dirty="0"/>
              <a:t>, 2019).</a:t>
            </a:r>
          </a:p>
          <a:p>
            <a:pPr algn="l">
              <a:lnSpc>
                <a:spcPct val="90000"/>
              </a:lnSpc>
            </a:pPr>
            <a:endParaRPr lang="lv-LV" sz="1800" dirty="0"/>
          </a:p>
          <a:p>
            <a:pPr algn="l">
              <a:lnSpc>
                <a:spcPct val="90000"/>
              </a:lnSpc>
            </a:pPr>
            <a:r>
              <a:rPr lang="lv-LV" sz="1800" dirty="0"/>
              <a:t>Pamatojums tādu datu reprezentēšanas metodes izvēlei: </a:t>
            </a:r>
          </a:p>
          <a:p>
            <a:pPr marL="285750" indent="-285750" algn="l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lv-LV" sz="1800" dirty="0"/>
              <a:t>tās izplatība līdzīgu uzdevumu risināšanai (</a:t>
            </a:r>
            <a:r>
              <a:rPr lang="lv-LV" sz="1800" dirty="0" err="1"/>
              <a:t>Segal</a:t>
            </a:r>
            <a:r>
              <a:rPr lang="lv-LV" sz="1800" dirty="0"/>
              <a:t>, 2016)</a:t>
            </a:r>
          </a:p>
          <a:p>
            <a:pPr marL="285750" indent="-285750" algn="l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lv-LV" sz="1800" dirty="0"/>
              <a:t>tā intuitīva līdzība ar cilvēka dzirdes aparātu un skaņas uztveres mehāniku</a:t>
            </a:r>
          </a:p>
          <a:p>
            <a:pPr marL="285750" indent="-285750" algn="l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lv-LV" sz="1800" dirty="0"/>
              <a:t>Tās ietekmē uz kopīgo modeļu apmācības laika samazināšanu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2C069419-B83B-4E10-A3EF-91A86B5D35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427382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98" name="Picture 2" descr="MFCC features extraction Fundamentally, include extraction ...">
            <a:extLst>
              <a:ext uri="{FF2B5EF4-FFF2-40B4-BE49-F238E27FC236}">
                <a16:creationId xmlns:a16="http://schemas.microsoft.com/office/drawing/2014/main" id="{3AD18D3B-E9A9-4958-AC01-B7AA76F61E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61982" y="1"/>
            <a:ext cx="2863463" cy="4273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BBA5146A-058B-40B2-9659-F17DB50D62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64432" y="274955"/>
            <a:ext cx="4976056" cy="3694722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DD019CE-86BB-42C8-844C-1B038666E6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14012" y="6217920"/>
            <a:ext cx="551167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D57F1E4F-1CFF-5643-939E-217C01CDF565}" type="slidenum">
              <a:rPr lang="en-US" smtClean="0"/>
              <a:pPr>
                <a:spcAft>
                  <a:spcPts val="600"/>
                </a:spcAft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7161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28000"/>
                <a:satMod val="94000"/>
                <a:lumMod val="20000"/>
              </a:schemeClr>
              <a:schemeClr val="bg2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0D0B616D-65D1-4C24-9035-C922D078E73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15000"/>
          </a:blip>
          <a:srcRect t="1279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33D5D858-F704-480E-8A84-7A5121C70A2F}"/>
              </a:ext>
            </a:extLst>
          </p:cNvPr>
          <p:cNvSpPr/>
          <p:nvPr/>
        </p:nvSpPr>
        <p:spPr>
          <a:xfrm>
            <a:off x="5098473" y="1341444"/>
            <a:ext cx="6192982" cy="106679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algn="ctr">
              <a:spcBef>
                <a:spcPct val="0"/>
              </a:spcBef>
              <a:spcAft>
                <a:spcPts val="600"/>
              </a:spcAft>
            </a:pPr>
            <a:r>
              <a:rPr lang="lv-LV" sz="320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6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Pirmā arhitektūra: ConvNet</a:t>
            </a:r>
            <a:endParaRPr lang="en-US" sz="3200" cap="all" dirty="0">
              <a:ln w="3175" cmpd="sng">
                <a:noFill/>
              </a:ln>
              <a:gradFill flip="none" rotWithShape="1">
                <a:gsLst>
                  <a:gs pos="0">
                    <a:schemeClr val="tx1"/>
                  </a:gs>
                  <a:gs pos="100000">
                    <a:schemeClr val="tx1">
                      <a:lumMod val="65000"/>
                    </a:schemeClr>
                  </a:gs>
                </a:gsLst>
                <a:lin ang="5580000" scaled="0"/>
                <a:tileRect/>
              </a:gradFill>
              <a:effectLst>
                <a:glow rad="38100">
                  <a:schemeClr val="bg1">
                    <a:lumMod val="65000"/>
                    <a:lumOff val="35000"/>
                    <a:alpha val="50000"/>
                  </a:schemeClr>
                </a:glow>
                <a:outerShdw blurRad="28575" dist="31750" dir="13200000" algn="tl" rotWithShape="0">
                  <a:srgbClr val="000000">
                    <a:alpha val="25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DC347CC-D27D-47BC-A691-1ADC503CB1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14012" y="5883275"/>
            <a:ext cx="551167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spcAft>
                <a:spcPts val="600"/>
              </a:spcAft>
            </a:pPr>
            <a:fld id="{D57F1E4F-1CFF-5643-939E-217C01CDF565}" type="slidenum">
              <a:rPr lang="en-US" smtClean="0">
                <a:solidFill>
                  <a:schemeClr val="tx1">
                    <a:lumMod val="75000"/>
                  </a:schemeClr>
                </a:solidFill>
              </a:rPr>
              <a:pPr defTabSz="914400">
                <a:spcAft>
                  <a:spcPts val="600"/>
                </a:spcAft>
              </a:pPr>
              <a:t>13</a:t>
            </a:fld>
            <a:endParaRPr lang="en-US">
              <a:solidFill>
                <a:schemeClr val="tx1">
                  <a:lumMod val="75000"/>
                </a:schemeClr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6C63C4B-7734-4A3E-AACA-7D0941E191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6473" y="0"/>
            <a:ext cx="4308763" cy="6886733"/>
          </a:xfrm>
          <a:prstGeom prst="rect">
            <a:avLst/>
          </a:prstGeom>
        </p:spPr>
      </p:pic>
      <p:sp>
        <p:nvSpPr>
          <p:cNvPr id="16" name="Subtitle 2">
            <a:extLst>
              <a:ext uri="{FF2B5EF4-FFF2-40B4-BE49-F238E27FC236}">
                <a16:creationId xmlns:a16="http://schemas.microsoft.com/office/drawing/2014/main" id="{278BEA2B-318B-4A49-BCD3-A4B077592E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220709" y="3073681"/>
            <a:ext cx="3948509" cy="2442875"/>
          </a:xfrm>
        </p:spPr>
        <p:txBody>
          <a:bodyPr vert="horz" lIns="91440" tIns="45720" rIns="91440" bIns="45720" rtlCol="0" anchor="t">
            <a:normAutofit fontScale="92500" lnSpcReduction="20000"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lv-LV" sz="1800" dirty="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</a:rPr>
              <a:t>4 konvolūcijas slāni un viens lineārs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lv-LV" sz="1800" dirty="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</a:rPr>
              <a:t>Konvolūcija kodola funkcijas izmērs: 3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lv-LV" sz="1800" dirty="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</a:rPr>
              <a:t>Konvolūcijas solis: 1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lv-LV" sz="1800" dirty="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</a:rPr>
              <a:t>Paketes normalizēšana starp slāņiem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lv-LV" sz="1800" dirty="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</a:rPr>
              <a:t>Adaptīva iezīmju grupēšana</a:t>
            </a:r>
            <a:endParaRPr lang="en-US" sz="1800" dirty="0">
              <a:gradFill flip="none" rotWithShape="1">
                <a:gsLst>
                  <a:gs pos="0">
                    <a:schemeClr val="tx1"/>
                  </a:gs>
                  <a:gs pos="100000">
                    <a:schemeClr val="tx1">
                      <a:lumMod val="75000"/>
                    </a:schemeClr>
                  </a:gs>
                </a:gsLst>
                <a:lin ang="5580000" scaled="0"/>
                <a:tileRect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30033640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28000"/>
                <a:satMod val="94000"/>
                <a:lumMod val="20000"/>
              </a:schemeClr>
              <a:schemeClr val="bg2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0D0B616D-65D1-4C24-9035-C922D078E73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15000"/>
          </a:blip>
          <a:srcRect t="1279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33D5D858-F704-480E-8A84-7A5121C70A2F}"/>
              </a:ext>
            </a:extLst>
          </p:cNvPr>
          <p:cNvSpPr/>
          <p:nvPr/>
        </p:nvSpPr>
        <p:spPr>
          <a:xfrm>
            <a:off x="5287765" y="1264596"/>
            <a:ext cx="6192982" cy="73508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algn="ctr">
              <a:spcBef>
                <a:spcPct val="0"/>
              </a:spcBef>
              <a:spcAft>
                <a:spcPts val="600"/>
              </a:spcAft>
            </a:pPr>
            <a:r>
              <a:rPr lang="lv-LV" sz="320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6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otrā arhitektūra: ResNet50</a:t>
            </a:r>
            <a:endParaRPr lang="en-US" sz="3200" cap="all" dirty="0">
              <a:ln w="3175" cmpd="sng">
                <a:noFill/>
              </a:ln>
              <a:gradFill flip="none" rotWithShape="1">
                <a:gsLst>
                  <a:gs pos="0">
                    <a:schemeClr val="tx1"/>
                  </a:gs>
                  <a:gs pos="100000">
                    <a:schemeClr val="tx1">
                      <a:lumMod val="65000"/>
                    </a:schemeClr>
                  </a:gs>
                </a:gsLst>
                <a:lin ang="5580000" scaled="0"/>
                <a:tileRect/>
              </a:gradFill>
              <a:effectLst>
                <a:glow rad="38100">
                  <a:schemeClr val="bg1">
                    <a:lumMod val="65000"/>
                    <a:lumOff val="35000"/>
                    <a:alpha val="50000"/>
                  </a:schemeClr>
                </a:glow>
                <a:outerShdw blurRad="28575" dist="31750" dir="13200000" algn="tl" rotWithShape="0">
                  <a:srgbClr val="000000">
                    <a:alpha val="25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DC347CC-D27D-47BC-A691-1ADC503CB1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14012" y="5883275"/>
            <a:ext cx="551167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spcAft>
                <a:spcPts val="600"/>
              </a:spcAft>
            </a:pPr>
            <a:fld id="{D57F1E4F-1CFF-5643-939E-217C01CDF565}" type="slidenum">
              <a:rPr lang="en-US" smtClean="0">
                <a:solidFill>
                  <a:schemeClr val="tx1">
                    <a:lumMod val="75000"/>
                  </a:schemeClr>
                </a:solidFill>
              </a:rPr>
              <a:pPr defTabSz="914400">
                <a:spcAft>
                  <a:spcPts val="600"/>
                </a:spcAft>
              </a:pPr>
              <a:t>14</a:t>
            </a:fld>
            <a:endParaRPr lang="en-US">
              <a:solidFill>
                <a:schemeClr val="tx1">
                  <a:lumMod val="75000"/>
                </a:schemeClr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FF2A22E-A72D-496D-9354-B84C243238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1982" y="0"/>
            <a:ext cx="4054530" cy="6858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FC2BC9B-1EDE-4C80-82F6-907CC68A6D45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2642" y="2337252"/>
            <a:ext cx="3328481" cy="2945739"/>
          </a:xfrm>
          <a:prstGeom prst="rect">
            <a:avLst/>
          </a:prstGeom>
        </p:spPr>
      </p:pic>
      <p:sp>
        <p:nvSpPr>
          <p:cNvPr id="11" name="Subtitle 2">
            <a:extLst>
              <a:ext uri="{FF2B5EF4-FFF2-40B4-BE49-F238E27FC236}">
                <a16:creationId xmlns:a16="http://schemas.microsoft.com/office/drawing/2014/main" id="{43EE31B9-22BA-4240-856F-023AFA3A06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69085" y="5740876"/>
            <a:ext cx="5072975" cy="912844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l">
              <a:lnSpc>
                <a:spcPct val="90000"/>
              </a:lnSpc>
            </a:pPr>
            <a:r>
              <a:rPr lang="lv-LV" sz="2000" dirty="0"/>
              <a:t>«</a:t>
            </a:r>
            <a:r>
              <a:rPr lang="lv-LV" sz="2000" dirty="0" err="1"/>
              <a:t>Bottlleneck</a:t>
            </a:r>
            <a:r>
              <a:rPr lang="lv-LV" sz="2000" dirty="0"/>
              <a:t>» bloks </a:t>
            </a:r>
            <a:r>
              <a:rPr lang="lv-LV" sz="2000" dirty="0" err="1"/>
              <a:t>ResNet</a:t>
            </a:r>
            <a:r>
              <a:rPr lang="lv-LV" sz="2000" dirty="0"/>
              <a:t> </a:t>
            </a:r>
            <a:r>
              <a:rPr lang="lv-LV" sz="2000" dirty="0" err="1"/>
              <a:t>arhitekturā</a:t>
            </a:r>
            <a:r>
              <a:rPr lang="lv-LV" sz="2000" dirty="0"/>
              <a:t> (aizgūts no </a:t>
            </a:r>
            <a:r>
              <a:rPr lang="lv-LV" sz="2000" dirty="0" err="1"/>
              <a:t>Zhang</a:t>
            </a:r>
            <a:r>
              <a:rPr lang="lv-LV" sz="2000" dirty="0"/>
              <a:t> </a:t>
            </a:r>
            <a:r>
              <a:rPr lang="lv-LV" sz="2000" dirty="0" err="1"/>
              <a:t>et</a:t>
            </a:r>
            <a:r>
              <a:rPr lang="lv-LV" sz="2000" dirty="0"/>
              <a:t>. Al 2016)</a:t>
            </a:r>
          </a:p>
        </p:txBody>
      </p:sp>
    </p:spTree>
    <p:extLst>
      <p:ext uri="{BB962C8B-B14F-4D97-AF65-F5344CB8AC3E}">
        <p14:creationId xmlns:p14="http://schemas.microsoft.com/office/powerpoint/2010/main" val="4779894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28000"/>
                <a:satMod val="94000"/>
                <a:lumMod val="20000"/>
              </a:schemeClr>
              <a:schemeClr val="bg2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2">
            <a:extLst>
              <a:ext uri="{FF2B5EF4-FFF2-40B4-BE49-F238E27FC236}">
                <a16:creationId xmlns:a16="http://schemas.microsoft.com/office/drawing/2014/main" id="{07CBBCF2-3066-4E0A-98DA-56AFD3F86B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91986" y="4506098"/>
            <a:ext cx="8984252" cy="1210043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lv-LV" sz="3200" dirty="0" err="1"/>
              <a:t>Cross</a:t>
            </a:r>
            <a:r>
              <a:rPr lang="lv-LV" sz="3200" dirty="0"/>
              <a:t>-Entropijas kļūdas funkcija priekš nebalansētas datu kopas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1431017-C9D0-48B2-8081-A61C68E5985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0689"/>
          <a:stretch/>
        </p:blipFill>
        <p:spPr>
          <a:xfrm>
            <a:off x="20" y="10"/>
            <a:ext cx="6945529" cy="3918919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DA5C5F2-CD34-43A9-B8CA-332D7AFD3A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14012" y="6217920"/>
            <a:ext cx="551167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D57F1E4F-1CFF-5643-939E-217C01CDF565}" type="slidenum">
              <a:rPr lang="en-US" smtClean="0"/>
              <a:pPr>
                <a:spcAft>
                  <a:spcPts val="600"/>
                </a:spcAft>
              </a:pPr>
              <a:t>15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1D8F5A3-7708-4DFD-A670-35CA3C2D04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37429" y="0"/>
            <a:ext cx="5254551" cy="3918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03290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28000"/>
                <a:satMod val="94000"/>
                <a:lumMod val="20000"/>
              </a:schemeClr>
              <a:schemeClr val="bg2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2">
            <a:extLst>
              <a:ext uri="{FF2B5EF4-FFF2-40B4-BE49-F238E27FC236}">
                <a16:creationId xmlns:a16="http://schemas.microsoft.com/office/drawing/2014/main" id="{07CBBCF2-3066-4E0A-98DA-56AFD3F86B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14617" y="603023"/>
            <a:ext cx="8705030" cy="912740"/>
          </a:xfrm>
        </p:spPr>
        <p:txBody>
          <a:bodyPr vert="horz" lIns="91440" tIns="45720" rIns="91440" bIns="45720" rtlCol="0">
            <a:noAutofit/>
          </a:bodyPr>
          <a:lstStyle/>
          <a:p>
            <a:r>
              <a:rPr lang="lv-LV" sz="2800" dirty="0"/>
              <a:t>Programmēšana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F44F499-8551-4FBB-A24F-2C4409E7A5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14012" y="6217920"/>
            <a:ext cx="551167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D57F1E4F-1CFF-5643-939E-217C01CDF565}" type="slidenum">
              <a:rPr lang="en-US"/>
              <a:pPr>
                <a:spcAft>
                  <a:spcPts val="600"/>
                </a:spcAft>
              </a:pPr>
              <a:t>16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BA25821-BA12-47A5-AE5C-8666C913DC64}"/>
              </a:ext>
            </a:extLst>
          </p:cNvPr>
          <p:cNvSpPr/>
          <p:nvPr/>
        </p:nvSpPr>
        <p:spPr>
          <a:xfrm>
            <a:off x="1872353" y="1515763"/>
            <a:ext cx="7700014" cy="2496064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</p:spPr>
        <p:txBody>
          <a:bodyPr vert="horz" lIns="91440" tIns="45720" rIns="91440" bIns="45720" rtlCol="0" anchor="b">
            <a:normAutofit/>
          </a:bodyPr>
          <a:lstStyle/>
          <a:p>
            <a:pPr>
              <a:spcBef>
                <a:spcPct val="0"/>
              </a:spcBef>
              <a:spcAft>
                <a:spcPts val="600"/>
              </a:spcAft>
            </a:pPr>
            <a:r>
              <a:rPr lang="lv-LV" sz="1400" cap="all" dirty="0">
                <a:ln w="3175" cmpd="sng">
                  <a:noFill/>
                </a:ln>
                <a:gradFill flip="none" rotWithShape="1">
                  <a:gsLst>
                    <a:gs pos="0">
                      <a:sysClr val="window" lastClr="FFFFFF"/>
                    </a:gs>
                    <a:gs pos="100000">
                      <a:sysClr val="window" lastClr="FFFFFF">
                        <a:lumMod val="65000"/>
                      </a:sys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</a:rPr>
              <a:t>Valoda: </a:t>
            </a:r>
            <a:r>
              <a:rPr lang="lv-LV" sz="1400" cap="all" dirty="0" err="1">
                <a:ln w="3175" cmpd="sng">
                  <a:noFill/>
                </a:ln>
                <a:gradFill flip="none" rotWithShape="1">
                  <a:gsLst>
                    <a:gs pos="0">
                      <a:sysClr val="window" lastClr="FFFFFF"/>
                    </a:gs>
                    <a:gs pos="100000">
                      <a:sysClr val="window" lastClr="FFFFFF">
                        <a:lumMod val="65000"/>
                      </a:sys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</a:rPr>
              <a:t>Python</a:t>
            </a:r>
            <a:r>
              <a:rPr lang="lv-LV" sz="1400" cap="all" dirty="0">
                <a:ln w="3175" cmpd="sng">
                  <a:noFill/>
                </a:ln>
                <a:gradFill flip="none" rotWithShape="1">
                  <a:gsLst>
                    <a:gs pos="0">
                      <a:sysClr val="window" lastClr="FFFFFF"/>
                    </a:gs>
                    <a:gs pos="100000">
                      <a:sysClr val="window" lastClr="FFFFFF">
                        <a:lumMod val="65000"/>
                      </a:sys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</a:rPr>
              <a:t> 3.7</a:t>
            </a:r>
          </a:p>
          <a:p>
            <a:pPr>
              <a:spcBef>
                <a:spcPct val="0"/>
              </a:spcBef>
              <a:spcAft>
                <a:spcPts val="600"/>
              </a:spcAft>
            </a:pPr>
            <a:r>
              <a:rPr lang="lv-LV" sz="1400" cap="all" dirty="0">
                <a:ln w="3175" cmpd="sng">
                  <a:noFill/>
                </a:ln>
                <a:gradFill flip="none" rotWithShape="1">
                  <a:gsLst>
                    <a:gs pos="0">
                      <a:sysClr val="window" lastClr="FFFFFF"/>
                    </a:gs>
                    <a:gs pos="100000">
                      <a:sysClr val="window" lastClr="FFFFFF">
                        <a:lumMod val="65000"/>
                      </a:sys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</a:rPr>
              <a:t>Bibliotēkas: </a:t>
            </a:r>
            <a:r>
              <a:rPr lang="lv-LV" sz="1400" cap="all" dirty="0" err="1">
                <a:ln w="3175" cmpd="sng">
                  <a:noFill/>
                </a:ln>
                <a:gradFill flip="none" rotWithShape="1">
                  <a:gsLst>
                    <a:gs pos="0">
                      <a:sysClr val="window" lastClr="FFFFFF"/>
                    </a:gs>
                    <a:gs pos="100000">
                      <a:sysClr val="window" lastClr="FFFFFF">
                        <a:lumMod val="65000"/>
                      </a:sys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</a:rPr>
              <a:t>PyTorch</a:t>
            </a:r>
            <a:r>
              <a:rPr lang="lv-LV" sz="1400" cap="all" dirty="0">
                <a:ln w="3175" cmpd="sng">
                  <a:noFill/>
                </a:ln>
                <a:gradFill flip="none" rotWithShape="1">
                  <a:gsLst>
                    <a:gs pos="0">
                      <a:sysClr val="window" lastClr="FFFFFF"/>
                    </a:gs>
                    <a:gs pos="100000">
                      <a:sysClr val="window" lastClr="FFFFFF">
                        <a:lumMod val="65000"/>
                      </a:sys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</a:rPr>
              <a:t>, </a:t>
            </a:r>
            <a:r>
              <a:rPr lang="lv-LV" sz="1400" cap="all" dirty="0" err="1">
                <a:ln w="3175" cmpd="sng">
                  <a:noFill/>
                </a:ln>
                <a:gradFill flip="none" rotWithShape="1">
                  <a:gsLst>
                    <a:gs pos="0">
                      <a:sysClr val="window" lastClr="FFFFFF"/>
                    </a:gs>
                    <a:gs pos="100000">
                      <a:sysClr val="window" lastClr="FFFFFF">
                        <a:lumMod val="65000"/>
                      </a:sys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</a:rPr>
              <a:t>Tensorflow</a:t>
            </a:r>
            <a:r>
              <a:rPr lang="lv-LV" sz="1400" cap="all" dirty="0">
                <a:ln w="3175" cmpd="sng">
                  <a:noFill/>
                </a:ln>
                <a:gradFill flip="none" rotWithShape="1">
                  <a:gsLst>
                    <a:gs pos="0">
                      <a:sysClr val="window" lastClr="FFFFFF"/>
                    </a:gs>
                    <a:gs pos="100000">
                      <a:sysClr val="window" lastClr="FFFFFF">
                        <a:lumMod val="65000"/>
                      </a:sys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</a:rPr>
              <a:t>, Keras, </a:t>
            </a:r>
            <a:r>
              <a:rPr lang="lv-LV" sz="1400" cap="all" dirty="0" err="1">
                <a:ln w="3175" cmpd="sng">
                  <a:noFill/>
                </a:ln>
                <a:gradFill flip="none" rotWithShape="1">
                  <a:gsLst>
                    <a:gs pos="0">
                      <a:sysClr val="window" lastClr="FFFFFF"/>
                    </a:gs>
                    <a:gs pos="100000">
                      <a:sysClr val="window" lastClr="FFFFFF">
                        <a:lumMod val="65000"/>
                      </a:sys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</a:rPr>
              <a:t>NumPy</a:t>
            </a:r>
            <a:r>
              <a:rPr lang="lv-LV" sz="1400" cap="all" dirty="0">
                <a:ln w="3175" cmpd="sng">
                  <a:noFill/>
                </a:ln>
                <a:gradFill flip="none" rotWithShape="1">
                  <a:gsLst>
                    <a:gs pos="0">
                      <a:sysClr val="window" lastClr="FFFFFF"/>
                    </a:gs>
                    <a:gs pos="100000">
                      <a:sysClr val="window" lastClr="FFFFFF">
                        <a:lumMod val="65000"/>
                      </a:sys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</a:rPr>
              <a:t>, Pandas, </a:t>
            </a:r>
            <a:r>
              <a:rPr lang="lv-LV" sz="1400" cap="all" dirty="0" err="1">
                <a:ln w="3175" cmpd="sng">
                  <a:noFill/>
                </a:ln>
                <a:gradFill flip="none" rotWithShape="1">
                  <a:gsLst>
                    <a:gs pos="0">
                      <a:sysClr val="window" lastClr="FFFFFF"/>
                    </a:gs>
                    <a:gs pos="100000">
                      <a:sysClr val="window" lastClr="FFFFFF">
                        <a:lumMod val="65000"/>
                      </a:sys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</a:rPr>
              <a:t>Sci-Py</a:t>
            </a:r>
            <a:r>
              <a:rPr lang="lv-LV" sz="1400" cap="all" dirty="0">
                <a:ln w="3175" cmpd="sng">
                  <a:noFill/>
                </a:ln>
                <a:gradFill flip="none" rotWithShape="1">
                  <a:gsLst>
                    <a:gs pos="0">
                      <a:sysClr val="window" lastClr="FFFFFF"/>
                    </a:gs>
                    <a:gs pos="100000">
                      <a:sysClr val="window" lastClr="FFFFFF">
                        <a:lumMod val="65000"/>
                      </a:sys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</a:rPr>
              <a:t>, </a:t>
            </a:r>
            <a:r>
              <a:rPr lang="lv-LV" sz="1400" cap="all" dirty="0" err="1">
                <a:ln w="3175" cmpd="sng">
                  <a:noFill/>
                </a:ln>
                <a:gradFill flip="none" rotWithShape="1">
                  <a:gsLst>
                    <a:gs pos="0">
                      <a:sysClr val="window" lastClr="FFFFFF"/>
                    </a:gs>
                    <a:gs pos="100000">
                      <a:sysClr val="window" lastClr="FFFFFF">
                        <a:lumMod val="65000"/>
                      </a:sys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</a:rPr>
              <a:t>Librosa</a:t>
            </a:r>
            <a:endParaRPr lang="lv-LV" sz="1400" cap="all" dirty="0">
              <a:ln w="3175" cmpd="sng">
                <a:noFill/>
              </a:ln>
              <a:gradFill flip="none" rotWithShape="1"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5580000" scaled="0"/>
                <a:tileRect/>
              </a:gradFill>
              <a:effectLst>
                <a:glow rad="38100">
                  <a:schemeClr val="bg1">
                    <a:lumMod val="65000"/>
                    <a:lumOff val="35000"/>
                    <a:alpha val="50000"/>
                  </a:schemeClr>
                </a:glow>
                <a:outerShdw blurRad="28575" dist="31750" dir="13200000" algn="tl" rotWithShape="0">
                  <a:srgbClr val="000000">
                    <a:alpha val="25000"/>
                  </a:srgbClr>
                </a:outerShdw>
              </a:effectLst>
            </a:endParaRPr>
          </a:p>
          <a:p>
            <a:pPr>
              <a:spcBef>
                <a:spcPct val="0"/>
              </a:spcBef>
              <a:spcAft>
                <a:spcPts val="600"/>
              </a:spcAft>
            </a:pPr>
            <a:r>
              <a:rPr lang="lv-LV" sz="1400" cap="all" dirty="0">
                <a:ln w="3175" cmpd="sng">
                  <a:noFill/>
                </a:ln>
                <a:gradFill flip="none" rotWithShape="1">
                  <a:gsLst>
                    <a:gs pos="0">
                      <a:sysClr val="window" lastClr="FFFFFF"/>
                    </a:gs>
                    <a:gs pos="100000">
                      <a:sysClr val="window" lastClr="FFFFFF">
                        <a:lumMod val="65000"/>
                      </a:sys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</a:rPr>
              <a:t>OS: Windows 10</a:t>
            </a:r>
          </a:p>
          <a:p>
            <a:pPr>
              <a:spcBef>
                <a:spcPct val="0"/>
              </a:spcBef>
              <a:spcAft>
                <a:spcPts val="600"/>
              </a:spcAft>
            </a:pPr>
            <a:r>
              <a:rPr lang="lv-LV" sz="1400" cap="all" dirty="0">
                <a:ln w="3175" cmpd="sng">
                  <a:noFill/>
                </a:ln>
                <a:gradFill flip="none" rotWithShape="1">
                  <a:gsLst>
                    <a:gs pos="0">
                      <a:sysClr val="window" lastClr="FFFFFF"/>
                    </a:gs>
                    <a:gs pos="100000">
                      <a:sysClr val="window" lastClr="FFFFFF">
                        <a:lumMod val="65000"/>
                      </a:sys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</a:rPr>
              <a:t>Skaitļošanas platforma: CUDA</a:t>
            </a:r>
          </a:p>
          <a:p>
            <a:pPr>
              <a:spcBef>
                <a:spcPct val="0"/>
              </a:spcBef>
              <a:spcAft>
                <a:spcPts val="600"/>
              </a:spcAft>
            </a:pPr>
            <a:endParaRPr lang="lv-LV" sz="1400" cap="all" dirty="0">
              <a:ln w="3175" cmpd="sng">
                <a:noFill/>
              </a:ln>
              <a:gradFill flip="none" rotWithShape="1"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5580000" scaled="0"/>
                <a:tileRect/>
              </a:gradFill>
              <a:effectLst>
                <a:glow rad="38100">
                  <a:schemeClr val="bg1">
                    <a:lumMod val="65000"/>
                    <a:lumOff val="35000"/>
                    <a:alpha val="50000"/>
                  </a:schemeClr>
                </a:glow>
                <a:outerShdw blurRad="28575" dist="31750" dir="13200000" algn="tl" rotWithShape="0">
                  <a:srgbClr val="000000">
                    <a:alpha val="25000"/>
                  </a:srgbClr>
                </a:outerShdw>
              </a:effectLst>
            </a:endParaRPr>
          </a:p>
          <a:p>
            <a:pPr>
              <a:spcBef>
                <a:spcPct val="0"/>
              </a:spcBef>
              <a:spcAft>
                <a:spcPts val="600"/>
              </a:spcAft>
            </a:pPr>
            <a:r>
              <a:rPr lang="lv-LV" sz="1400" cap="all" dirty="0">
                <a:ln w="3175" cmpd="sng">
                  <a:noFill/>
                </a:ln>
                <a:gradFill flip="none" rotWithShape="1">
                  <a:gsLst>
                    <a:gs pos="0">
                      <a:sysClr val="window" lastClr="FFFFFF"/>
                    </a:gs>
                    <a:gs pos="100000">
                      <a:sysClr val="window" lastClr="FFFFFF">
                        <a:lumMod val="65000"/>
                      </a:sys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</a:rPr>
              <a:t>kods: </a:t>
            </a:r>
            <a:r>
              <a:rPr lang="lv-LV" sz="1400" dirty="0">
                <a:hlinkClick r:id="rId3"/>
              </a:rPr>
              <a:t>https://github.com/DmitryOdinoky/audio_files_classification_project</a:t>
            </a:r>
            <a:endParaRPr lang="en-US" sz="1400" cap="all" dirty="0">
              <a:ln w="3175" cmpd="sng">
                <a:noFill/>
              </a:ln>
              <a:gradFill flip="none" rotWithShape="1"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5580000" scaled="0"/>
                <a:tileRect/>
              </a:gradFill>
              <a:effectLst>
                <a:glow rad="38100">
                  <a:schemeClr val="bg1">
                    <a:lumMod val="65000"/>
                    <a:lumOff val="35000"/>
                    <a:alpha val="50000"/>
                  </a:schemeClr>
                </a:glow>
                <a:outerShdw blurRad="28575" dist="31750" dir="13200000" algn="tl" rotWithShape="0">
                  <a:srgbClr val="000000">
                    <a:alpha val="2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85399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28000"/>
                <a:satMod val="94000"/>
                <a:lumMod val="20000"/>
              </a:schemeClr>
              <a:schemeClr val="bg2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2">
            <a:extLst>
              <a:ext uri="{FF2B5EF4-FFF2-40B4-BE49-F238E27FC236}">
                <a16:creationId xmlns:a16="http://schemas.microsoft.com/office/drawing/2014/main" id="{E7AAB832-D734-47A2-984C-89C2ACE35F1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18289" y="506466"/>
            <a:ext cx="11215992" cy="722243"/>
          </a:xfr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lv-LV" dirty="0"/>
              <a:t>Pirmkārt, tika apmācīts ConvNet modelis uz divām 10 klašu apakškopām.</a:t>
            </a:r>
          </a:p>
          <a:p>
            <a:pPr>
              <a:lnSpc>
                <a:spcPct val="90000"/>
              </a:lnSpc>
            </a:pPr>
            <a:r>
              <a:rPr lang="lv-LV" dirty="0"/>
              <a:t>Testējot apmācīto modeļi uz iepriekš neredzētiem ierakstiem ir iegūti sekojošie rezultāti: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8DB1EE2-FD9A-423E-BBF7-48A10E96F7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14012" y="6217920"/>
            <a:ext cx="551167" cy="365125"/>
          </a:xfrm>
        </p:spPr>
        <p:txBody>
          <a:bodyPr vert="horz" lIns="91440" tIns="45720" rIns="91440" bIns="45720" rtlCol="0">
            <a:normAutofit/>
          </a:bodyPr>
          <a:lstStyle/>
          <a:p>
            <a:pPr defTabSz="914400">
              <a:spcAft>
                <a:spcPts val="600"/>
              </a:spcAft>
            </a:pPr>
            <a:fld id="{D57F1E4F-1CFF-5643-939E-217C01CDF565}" type="slidenum">
              <a:rPr lang="en-US" smtClean="0"/>
              <a:pPr defTabSz="914400">
                <a:spcAft>
                  <a:spcPts val="600"/>
                </a:spcAft>
              </a:pPr>
              <a:t>17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C474EED-328D-4843-BD3E-7CA0D1320D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949" y="1429256"/>
            <a:ext cx="5284957" cy="444843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6B9D698-5780-461B-93A4-402064F6B9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56836" y="1362825"/>
            <a:ext cx="5284957" cy="4514864"/>
          </a:xfrm>
          <a:prstGeom prst="rect">
            <a:avLst/>
          </a:prstGeom>
        </p:spPr>
      </p:pic>
      <p:sp>
        <p:nvSpPr>
          <p:cNvPr id="7" name="Subtitle 2">
            <a:extLst>
              <a:ext uri="{FF2B5EF4-FFF2-40B4-BE49-F238E27FC236}">
                <a16:creationId xmlns:a16="http://schemas.microsoft.com/office/drawing/2014/main" id="{DA1EC521-0B4E-432F-BE33-B409B93D9A4B}"/>
              </a:ext>
            </a:extLst>
          </p:cNvPr>
          <p:cNvSpPr txBox="1">
            <a:spLocks/>
          </p:cNvSpPr>
          <p:nvPr/>
        </p:nvSpPr>
        <p:spPr>
          <a:xfrm>
            <a:off x="1126821" y="5990412"/>
            <a:ext cx="4130588" cy="72224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21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8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6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lv-LV" dirty="0"/>
              <a:t>Mūzikas instrumenti, svērtais vidējais F1: 0.89</a:t>
            </a:r>
            <a:endParaRPr lang="en-US" dirty="0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9CD5F899-8A82-4C76-8E35-50B81368EE02}"/>
              </a:ext>
            </a:extLst>
          </p:cNvPr>
          <p:cNvSpPr txBox="1">
            <a:spLocks/>
          </p:cNvSpPr>
          <p:nvPr/>
        </p:nvSpPr>
        <p:spPr>
          <a:xfrm>
            <a:off x="6659007" y="5990411"/>
            <a:ext cx="4130588" cy="72224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21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8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6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lv-LV" dirty="0"/>
              <a:t>Arējās vides skaņas, svērtais vidējais F1: 0.58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71185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28000"/>
                <a:satMod val="94000"/>
                <a:lumMod val="20000"/>
              </a:schemeClr>
              <a:schemeClr val="bg2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7">
            <a:extLst>
              <a:ext uri="{FF2B5EF4-FFF2-40B4-BE49-F238E27FC236}">
                <a16:creationId xmlns:a16="http://schemas.microsoft.com/office/drawing/2014/main" id="{D82A7942-5631-47FC-9908-0E14371AEF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467" y="620720"/>
            <a:ext cx="10928687" cy="5593813"/>
          </a:xfrm>
          <a:prstGeom prst="roundRect">
            <a:avLst>
              <a:gd name="adj" fmla="val 3812"/>
            </a:avLst>
          </a:prstGeom>
          <a:solidFill>
            <a:srgbClr val="FFFFFF"/>
          </a:solidFill>
          <a:ln w="38100">
            <a:gradFill flip="none" rotWithShape="1">
              <a:gsLst>
                <a:gs pos="0">
                  <a:srgbClr val="363D46"/>
                </a:gs>
                <a:gs pos="100000">
                  <a:srgbClr val="363D46">
                    <a:lumMod val="75000"/>
                  </a:srgb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F5A7EEF-CC5C-4A30-B736-21C1A9C4B2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9907" y="1103321"/>
            <a:ext cx="9595807" cy="4629978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8DB1EE2-FD9A-423E-BBF7-48A10E96F7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14012" y="6316131"/>
            <a:ext cx="551167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D57F1E4F-1CFF-5643-939E-217C01CDF565}" type="slidenum">
              <a:rPr lang="en-US" smtClean="0">
                <a:solidFill>
                  <a:schemeClr val="tx1">
                    <a:lumMod val="75000"/>
                  </a:schemeClr>
                </a:solidFill>
              </a:rPr>
              <a:pPr>
                <a:spcAft>
                  <a:spcPts val="600"/>
                </a:spcAft>
              </a:pPr>
              <a:t>18</a:t>
            </a:fld>
            <a:endParaRPr lang="en-US">
              <a:solidFill>
                <a:schemeClr val="tx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948746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28000"/>
                <a:satMod val="94000"/>
                <a:lumMod val="20000"/>
              </a:schemeClr>
              <a:schemeClr val="bg2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2">
            <a:extLst>
              <a:ext uri="{FF2B5EF4-FFF2-40B4-BE49-F238E27FC236}">
                <a16:creationId xmlns:a16="http://schemas.microsoft.com/office/drawing/2014/main" id="{E7AAB832-D734-47A2-984C-89C2ACE35F1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55577" y="4942279"/>
            <a:ext cx="8676222" cy="722243"/>
          </a:xfrm>
        </p:spPr>
        <p:txBody>
          <a:bodyPr vert="horz" lIns="91440" tIns="45720" rIns="91440" bIns="45720" rtlCol="0">
            <a:noAutofit/>
          </a:bodyPr>
          <a:lstStyle/>
          <a:p>
            <a:r>
              <a:rPr lang="lv-LV" sz="2400" dirty="0"/>
              <a:t>Pēc tam abas apakškopas tika apmācītas izmantojot </a:t>
            </a:r>
            <a:r>
              <a:rPr lang="lv-LV" sz="2400" dirty="0" err="1"/>
              <a:t>ResNet</a:t>
            </a:r>
            <a:r>
              <a:rPr lang="lv-LV" sz="2400" dirty="0"/>
              <a:t> arhitektūru. Un divas modeles tika apmācītas uz pilnās 41 klases datu kopas</a:t>
            </a:r>
            <a:endParaRPr lang="en-US" sz="24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A66C048-EEEF-4DB4-8D78-05AC33602D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9413" y="640080"/>
            <a:ext cx="10148551" cy="3602736"/>
          </a:xfrm>
          <a:prstGeom prst="roundRect">
            <a:avLst>
              <a:gd name="adj" fmla="val 3517"/>
            </a:avLst>
          </a:prstGeom>
          <a:ln w="38100">
            <a:gradFill flip="none" rotWithShape="1">
              <a:gsLst>
                <a:gs pos="0">
                  <a:srgbClr val="363D46"/>
                </a:gs>
                <a:gs pos="100000">
                  <a:srgbClr val="363D46">
                    <a:lumMod val="75000"/>
                  </a:srgb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8DB1EE2-FD9A-423E-BBF7-48A10E96F7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14012" y="6217920"/>
            <a:ext cx="551167" cy="365125"/>
          </a:xfrm>
        </p:spPr>
        <p:txBody>
          <a:bodyPr vert="horz" lIns="91440" tIns="45720" rIns="91440" bIns="45720" rtlCol="0">
            <a:normAutofit/>
          </a:bodyPr>
          <a:lstStyle/>
          <a:p>
            <a:pPr defTabSz="914400">
              <a:spcAft>
                <a:spcPts val="600"/>
              </a:spcAft>
            </a:pPr>
            <a:fld id="{D57F1E4F-1CFF-5643-939E-217C01CDF565}" type="slidenum">
              <a:rPr lang="en-US" smtClean="0"/>
              <a:pPr defTabSz="914400">
                <a:spcAft>
                  <a:spcPts val="600"/>
                </a:spcAft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89122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28000"/>
                <a:satMod val="94000"/>
                <a:lumMod val="20000"/>
              </a:schemeClr>
              <a:schemeClr val="bg2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9A672405-5F81-4E97-B4FC-E7F2CC16FE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8000"/>
          </a:xfrm>
          <a:custGeom>
            <a:avLst/>
            <a:gdLst>
              <a:gd name="connsiteX0" fmla="*/ 0 w 12191999"/>
              <a:gd name="connsiteY0" fmla="*/ 0 h 6858000"/>
              <a:gd name="connsiteX1" fmla="*/ 12191999 w 12191999"/>
              <a:gd name="connsiteY1" fmla="*/ 0 h 6858000"/>
              <a:gd name="connsiteX2" fmla="*/ 12191999 w 12191999"/>
              <a:gd name="connsiteY2" fmla="*/ 6858000 h 6858000"/>
              <a:gd name="connsiteX3" fmla="*/ 0 w 12191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6858000">
                <a:moveTo>
                  <a:pt x="0" y="0"/>
                </a:moveTo>
                <a:lnTo>
                  <a:pt x="12191999" y="0"/>
                </a:lnTo>
                <a:lnTo>
                  <a:pt x="12191999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186B0C65-035D-4AA9-9D21-CE7CBC031F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1412" y="990600"/>
            <a:ext cx="3191623" cy="4632960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lv-LV" dirty="0"/>
              <a:t>Kāpēc vispār varētu būt nepieciešams klasificēt skaņas?</a:t>
            </a:r>
          </a:p>
          <a:p>
            <a:pPr>
              <a:lnSpc>
                <a:spcPct val="90000"/>
              </a:lnSpc>
            </a:pPr>
            <a:endParaRPr lang="lv-LV" dirty="0"/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lv-LV" dirty="0"/>
              <a:t>Balss dator interfeisu izstrāde</a:t>
            </a:r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lv-LV" dirty="0"/>
              <a:t>Autonomu robotu izstrāde (komunikācija ar cilvēku un dzīvniekiem, orientēšana vidē)</a:t>
            </a:r>
            <a:endParaRPr lang="en-US" dirty="0"/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lv-LV" dirty="0"/>
              <a:t>māksliniecisku līdzekļu veidošana</a:t>
            </a:r>
          </a:p>
          <a:p>
            <a:pPr>
              <a:lnSpc>
                <a:spcPct val="90000"/>
              </a:lnSpc>
            </a:pPr>
            <a:endParaRPr lang="lv-LV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C86C303-74D6-4DF3-9113-E0A374D716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769" y="2057400"/>
            <a:ext cx="0" cy="2743200"/>
          </a:xfrm>
          <a:prstGeom prst="line">
            <a:avLst/>
          </a:prstGeom>
          <a:ln w="19050">
            <a:solidFill>
              <a:schemeClr val="accent1"/>
            </a:solidFill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E1E41A02-56AE-49E6-8482-64B54A4C9B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6419" y="1720813"/>
            <a:ext cx="4490460" cy="3172534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2D59A7-F5C0-490A-8458-503F5B413B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40837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CFA3827-0E11-46C6-9747-0A64D85F3CD0}"/>
              </a:ext>
            </a:extLst>
          </p:cNvPr>
          <p:cNvSpPr/>
          <p:nvPr/>
        </p:nvSpPr>
        <p:spPr>
          <a:xfrm>
            <a:off x="2063445" y="568412"/>
            <a:ext cx="7933304" cy="79083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spcBef>
                <a:spcPct val="0"/>
              </a:spcBef>
              <a:spcAft>
                <a:spcPts val="600"/>
              </a:spcAft>
            </a:pPr>
            <a:r>
              <a:rPr lang="lv-LV" sz="4000" cap="all">
                <a:ln w="3175" cmpd="sng">
                  <a:noFill/>
                </a:ln>
                <a:gradFill flip="none" rotWithShape="1">
                  <a:gsLst>
                    <a:gs pos="0">
                      <a:sysClr val="window" lastClr="FFFFFF"/>
                    </a:gs>
                    <a:gs pos="100000">
                      <a:sysClr val="window" lastClr="FFFFFF">
                        <a:lumMod val="65000"/>
                      </a:sys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Secinājumi</a:t>
            </a:r>
            <a:endParaRPr lang="lv-LV" sz="4000" cap="all" dirty="0">
              <a:ln w="3175" cmpd="sng">
                <a:noFill/>
              </a:ln>
              <a:gradFill flip="none" rotWithShape="1"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5580000" scaled="0"/>
                <a:tileRect/>
              </a:gradFill>
              <a:effectLst>
                <a:glow rad="38100">
                  <a:schemeClr val="bg1">
                    <a:lumMod val="65000"/>
                    <a:lumOff val="35000"/>
                    <a:alpha val="50000"/>
                  </a:schemeClr>
                </a:glow>
                <a:outerShdw blurRad="28575" dist="31750" dir="13200000" algn="tl" rotWithShape="0">
                  <a:srgbClr val="000000">
                    <a:alpha val="25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07CBBCF2-3066-4E0A-98DA-56AFD3F86B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1277" y="1774923"/>
            <a:ext cx="11390826" cy="2942992"/>
          </a:xfrm>
          <a:solidFill>
            <a:schemeClr val="accent1">
              <a:lumMod val="75000"/>
            </a:schemeClr>
          </a:solidFill>
        </p:spPr>
        <p:txBody>
          <a:bodyPr vert="horz" lIns="91440" tIns="45720" rIns="91440" bIns="45720" rtlCol="0" anchor="t">
            <a:normAutofit/>
          </a:bodyPr>
          <a:lstStyle/>
          <a:p>
            <a:pPr marL="457200" indent="-457200" algn="l">
              <a:buFont typeface="+mj-lt"/>
              <a:buAutoNum type="arabicPeriod"/>
            </a:pPr>
            <a:r>
              <a:rPr lang="lv-LV" b="1" dirty="0">
                <a:effectLst/>
              </a:rPr>
              <a:t>datu ielādēšanas un priekšapstrādes metode stipri ietekmē uz eksperimenta rezultāt</a:t>
            </a:r>
            <a:r>
              <a:rPr lang="en-US" b="1" dirty="0">
                <a:effectLst/>
              </a:rPr>
              <a:t>u</a:t>
            </a:r>
            <a:endParaRPr lang="lv-LV" dirty="0">
              <a:gradFill flip="none" rotWithShape="1"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5400000" scaled="0"/>
                <a:tileRect/>
              </a:gra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lv-LV" b="1" dirty="0">
                <a:effectLst/>
              </a:rPr>
              <a:t>modeļu kopīgais apmācības laiks arī ir svarīgs faktors, kas jāņem vērā vērtējot efektivitāti</a:t>
            </a:r>
            <a:endParaRPr lang="lv-LV" dirty="0">
              <a:gradFill flip="none" rotWithShape="1"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5400000" scaled="0"/>
                <a:tileRect/>
              </a:gra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lv-LV" b="1" dirty="0">
                <a:effectLst/>
              </a:rPr>
              <a:t>ResNet50 arhitektūra labāk klasificē mūzikas instrumentus nekā cita tipa skaņas</a:t>
            </a:r>
          </a:p>
          <a:p>
            <a:pPr marL="457200" indent="-457200" algn="l">
              <a:buFont typeface="+mj-lt"/>
              <a:buAutoNum type="arabicPeriod"/>
            </a:pPr>
            <a:r>
              <a:rPr lang="lv-LV" b="1" dirty="0" err="1">
                <a:gradFill flip="none" rotWithShape="1">
                  <a:gsLst>
                    <a:gs pos="0">
                      <a:sysClr val="window" lastClr="FFFFFF"/>
                    </a:gs>
                    <a:gs pos="100000">
                      <a:sysClr val="window" lastClr="FFFFFF">
                        <a:lumMod val="75000"/>
                      </a:sysClr>
                    </a:gs>
                  </a:gsLst>
                  <a:lin ang="5400000" scaled="0"/>
                  <a:tileRect/>
                </a:gradFill>
                <a:effectLst/>
              </a:rPr>
              <a:t>ConvNet</a:t>
            </a:r>
            <a:r>
              <a:rPr lang="lv-LV" b="1" dirty="0">
                <a:gradFill flip="none" rotWithShape="1">
                  <a:gsLst>
                    <a:gs pos="0">
                      <a:sysClr val="window" lastClr="FFFFFF"/>
                    </a:gs>
                    <a:gs pos="100000">
                      <a:sysClr val="window" lastClr="FFFFFF">
                        <a:lumMod val="75000"/>
                      </a:sysClr>
                    </a:gs>
                  </a:gsLst>
                  <a:lin ang="5400000" scaled="0"/>
                  <a:tileRect/>
                </a:gradFill>
                <a:effectLst/>
              </a:rPr>
              <a:t> darbojas efektīvāk klasificējot arējas vides skaņas 10 klašu datu kopā, bet ResNet50 paradīja nedaudz augstāku efektivitāti klasificējot mūzikas instrumentus 10 klašu datu kopā un zemāku – klasificējot visas kategorijas pilnā 41 klašu datu kopā</a:t>
            </a:r>
            <a:endParaRPr lang="lv-LV" dirty="0">
              <a:gradFill flip="none" rotWithShape="1"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5400000" scaled="0"/>
                <a:tileRect/>
              </a:gradFill>
            </a:endParaRPr>
          </a:p>
          <a:p>
            <a:endParaRPr lang="lv-LV" dirty="0">
              <a:gradFill flip="none" rotWithShape="1"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5400000" scaled="0"/>
                <a:tileRect/>
              </a:gradFill>
            </a:endParaRPr>
          </a:p>
          <a:p>
            <a:endParaRPr lang="en-US" dirty="0">
              <a:gradFill flip="none" rotWithShape="1"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5400000" scaled="0"/>
                <a:tileRect/>
              </a:gradFill>
            </a:endParaRPr>
          </a:p>
          <a:p>
            <a:endParaRPr lang="en-US" dirty="0">
              <a:gradFill flip="none" rotWithShape="1"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5400000" scaled="0"/>
                <a:tileRect/>
              </a:gra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A94A09B-299B-4B8B-911B-E14F755F7A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chemeClr val="tx1"/>
                </a:solidFill>
              </a:rPr>
              <a:pPr/>
              <a:t>20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628713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28000"/>
                <a:satMod val="94000"/>
                <a:lumMod val="20000"/>
              </a:schemeClr>
              <a:schemeClr val="bg2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CFA3827-0E11-46C6-9747-0A64D85F3CD0}"/>
              </a:ext>
            </a:extLst>
          </p:cNvPr>
          <p:cNvSpPr/>
          <p:nvPr/>
        </p:nvSpPr>
        <p:spPr>
          <a:xfrm>
            <a:off x="8164106" y="609600"/>
            <a:ext cx="3369133" cy="364285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spcBef>
                <a:spcPct val="0"/>
              </a:spcBef>
              <a:spcAft>
                <a:spcPts val="600"/>
              </a:spcAft>
            </a:pPr>
            <a:r>
              <a:rPr lang="lv-LV" sz="400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6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Ideja par kombinēto arhitektūru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A4AA225-C3E1-49C0-8615-00CFCC2486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6915" y="1252410"/>
            <a:ext cx="6915663" cy="4356867"/>
          </a:xfrm>
          <a:prstGeom prst="roundRect">
            <a:avLst>
              <a:gd name="adj" fmla="val 3517"/>
            </a:avLst>
          </a:prstGeom>
          <a:ln w="38100">
            <a:gradFill flip="none" rotWithShape="1">
              <a:gsLst>
                <a:gs pos="0">
                  <a:srgbClr val="363D46"/>
                </a:gs>
                <a:gs pos="100000">
                  <a:srgbClr val="363D46">
                    <a:lumMod val="75000"/>
                  </a:srgb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A94A09B-299B-4B8B-911B-E14F755F7A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14012" y="6217920"/>
            <a:ext cx="551167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spcAft>
                <a:spcPts val="600"/>
              </a:spcAft>
            </a:pPr>
            <a:fld id="{D57F1E4F-1CFF-5643-939E-217C01CDF565}" type="slidenum">
              <a:rPr lang="en-US" smtClean="0">
                <a:solidFill>
                  <a:schemeClr val="tx1">
                    <a:lumMod val="75000"/>
                  </a:schemeClr>
                </a:solidFill>
              </a:rPr>
              <a:pPr defTabSz="914400">
                <a:spcAft>
                  <a:spcPts val="600"/>
                </a:spcAft>
              </a:pPr>
              <a:t>21</a:t>
            </a:fld>
            <a:endParaRPr lang="en-US" dirty="0">
              <a:solidFill>
                <a:schemeClr val="tx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911090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28000"/>
                <a:satMod val="94000"/>
                <a:lumMod val="20000"/>
              </a:schemeClr>
              <a:schemeClr val="bg2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CFA3827-0E11-46C6-9747-0A64D85F3CD0}"/>
              </a:ext>
            </a:extLst>
          </p:cNvPr>
          <p:cNvSpPr/>
          <p:nvPr/>
        </p:nvSpPr>
        <p:spPr>
          <a:xfrm>
            <a:off x="674712" y="846306"/>
            <a:ext cx="10842575" cy="74076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spcBef>
                <a:spcPct val="0"/>
              </a:spcBef>
              <a:spcAft>
                <a:spcPts val="600"/>
              </a:spcAft>
            </a:pPr>
            <a:r>
              <a:rPr lang="lv-LV" sz="400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6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Tālākie pētījumi</a:t>
            </a:r>
            <a:endParaRPr lang="en-US" sz="4000" cap="all" dirty="0">
              <a:ln w="3175" cmpd="sng">
                <a:noFill/>
              </a:ln>
              <a:gradFill flip="none" rotWithShape="1">
                <a:gsLst>
                  <a:gs pos="0">
                    <a:schemeClr val="tx1"/>
                  </a:gs>
                  <a:gs pos="100000">
                    <a:schemeClr val="tx1">
                      <a:lumMod val="65000"/>
                    </a:schemeClr>
                  </a:gs>
                </a:gsLst>
                <a:lin ang="5580000" scaled="0"/>
                <a:tileRect/>
              </a:gradFill>
              <a:effectLst>
                <a:glow rad="38100">
                  <a:schemeClr val="bg1">
                    <a:lumMod val="65000"/>
                    <a:lumOff val="35000"/>
                    <a:alpha val="50000"/>
                  </a:schemeClr>
                </a:glow>
                <a:outerShdw blurRad="28575" dist="31750" dir="13200000" algn="tl" rotWithShape="0">
                  <a:srgbClr val="000000">
                    <a:alpha val="25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A94A09B-299B-4B8B-911B-E14F755F7A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14012" y="6217920"/>
            <a:ext cx="551167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spcAft>
                <a:spcPts val="600"/>
              </a:spcAft>
            </a:pPr>
            <a:fld id="{D57F1E4F-1CFF-5643-939E-217C01CDF565}" type="slidenum">
              <a:rPr lang="en-US" smtClean="0">
                <a:solidFill>
                  <a:schemeClr val="tx1">
                    <a:lumMod val="75000"/>
                  </a:schemeClr>
                </a:solidFill>
              </a:rPr>
              <a:pPr defTabSz="914400">
                <a:spcAft>
                  <a:spcPts val="600"/>
                </a:spcAft>
              </a:pPr>
              <a:t>22</a:t>
            </a:fld>
            <a:endParaRPr lang="en-US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0CFE7810-6FA9-41D2-9331-428A97B41D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0586" y="1957504"/>
            <a:ext cx="11390826" cy="2942992"/>
          </a:xfrm>
          <a:solidFill>
            <a:schemeClr val="accent1">
              <a:lumMod val="75000"/>
            </a:schemeClr>
          </a:solidFill>
        </p:spPr>
        <p:txBody>
          <a:bodyPr vert="horz" lIns="91440" tIns="45720" rIns="91440" bIns="45720" rtlCol="0" anchor="t">
            <a:normAutofit/>
          </a:bodyPr>
          <a:lstStyle/>
          <a:p>
            <a:pPr marL="457200" indent="-457200" algn="l">
              <a:buFont typeface="+mj-lt"/>
              <a:buAutoNum type="arabicPeriod"/>
            </a:pPr>
            <a:r>
              <a:rPr lang="lv-LV" b="1" dirty="0">
                <a:effectLst/>
              </a:rPr>
              <a:t>Pabeigt realizāciju izmantojot </a:t>
            </a:r>
            <a:r>
              <a:rPr lang="lv-LV" b="1" dirty="0" err="1">
                <a:effectLst/>
              </a:rPr>
              <a:t>PyTorch</a:t>
            </a:r>
            <a:r>
              <a:rPr lang="lv-LV" b="1" dirty="0">
                <a:effectLst/>
              </a:rPr>
              <a:t> bibliotēkas un iegūt vismaz līdzīgus rezultātus kā Keras realizācijā šī pētījuma ietvaros</a:t>
            </a:r>
            <a:endParaRPr lang="lv-LV" dirty="0">
              <a:gradFill flip="none" rotWithShape="1"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5400000" scaled="0"/>
                <a:tileRect/>
              </a:gra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lv-LV" b="1" dirty="0">
                <a:effectLst/>
              </a:rPr>
              <a:t>Apmācīt apskatītus modeļus izmatojot dažādas priekšapstrādes un datu ielādēs metodes izmantojot RTU HPC superdatoru</a:t>
            </a:r>
            <a:endParaRPr lang="lv-LV" dirty="0">
              <a:gradFill flip="none" rotWithShape="1"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5400000" scaled="0"/>
                <a:tileRect/>
              </a:gra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lv-LV" b="1" dirty="0">
                <a:effectLst/>
              </a:rPr>
              <a:t>Uzbūvēt un pārbaudīt kombinētu arhitektūru, kas sakumā klasificē skaņas apakškopās un tikai pēc tam – tembrālās klasēs </a:t>
            </a:r>
          </a:p>
          <a:p>
            <a:endParaRPr lang="lv-LV" dirty="0">
              <a:gradFill flip="none" rotWithShape="1"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5400000" scaled="0"/>
                <a:tileRect/>
              </a:gradFill>
            </a:endParaRPr>
          </a:p>
          <a:p>
            <a:endParaRPr lang="en-US" dirty="0">
              <a:gradFill flip="none" rotWithShape="1"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5400000" scaled="0"/>
                <a:tileRect/>
              </a:gradFill>
            </a:endParaRPr>
          </a:p>
          <a:p>
            <a:endParaRPr lang="en-US" dirty="0">
              <a:gradFill flip="none" rotWithShape="1"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5400000" scaled="0"/>
                <a:tileRect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346446952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28000"/>
                <a:satMod val="94000"/>
                <a:lumMod val="20000"/>
              </a:schemeClr>
              <a:schemeClr val="bg2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CFA3827-0E11-46C6-9747-0A64D85F3CD0}"/>
              </a:ext>
            </a:extLst>
          </p:cNvPr>
          <p:cNvSpPr/>
          <p:nvPr/>
        </p:nvSpPr>
        <p:spPr>
          <a:xfrm>
            <a:off x="674712" y="846306"/>
            <a:ext cx="10842575" cy="74076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62500" lnSpcReduction="20000"/>
          </a:bodyPr>
          <a:lstStyle/>
          <a:p>
            <a:pPr algn="ctr">
              <a:spcBef>
                <a:spcPct val="0"/>
              </a:spcBef>
              <a:spcAft>
                <a:spcPts val="600"/>
              </a:spcAft>
            </a:pPr>
            <a:r>
              <a:rPr lang="lv-LV" sz="4000" dirty="0"/>
              <a:t>Bakalaura darba galvenie trūkumi, uz kuram noradīja recenzents:</a:t>
            </a:r>
            <a:endParaRPr lang="en-US" sz="4000" cap="all" dirty="0">
              <a:ln w="3175" cmpd="sng">
                <a:noFill/>
              </a:ln>
              <a:gradFill flip="none" rotWithShape="1">
                <a:gsLst>
                  <a:gs pos="0">
                    <a:schemeClr val="tx1"/>
                  </a:gs>
                  <a:gs pos="100000">
                    <a:schemeClr val="tx1">
                      <a:lumMod val="65000"/>
                    </a:schemeClr>
                  </a:gs>
                </a:gsLst>
                <a:lin ang="5580000" scaled="0"/>
                <a:tileRect/>
              </a:gradFill>
              <a:effectLst>
                <a:glow rad="38100">
                  <a:schemeClr val="bg1">
                    <a:lumMod val="65000"/>
                    <a:lumOff val="35000"/>
                    <a:alpha val="50000"/>
                  </a:schemeClr>
                </a:glow>
                <a:outerShdw blurRad="28575" dist="31750" dir="13200000" algn="tl" rotWithShape="0">
                  <a:srgbClr val="000000">
                    <a:alpha val="25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A94A09B-299B-4B8B-911B-E14F755F7A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14012" y="6217920"/>
            <a:ext cx="551167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spcAft>
                <a:spcPts val="600"/>
              </a:spcAft>
            </a:pPr>
            <a:fld id="{D57F1E4F-1CFF-5643-939E-217C01CDF565}" type="slidenum">
              <a:rPr lang="en-US" smtClean="0">
                <a:solidFill>
                  <a:schemeClr val="tx1">
                    <a:lumMod val="75000"/>
                  </a:schemeClr>
                </a:solidFill>
              </a:rPr>
              <a:pPr defTabSz="914400">
                <a:spcAft>
                  <a:spcPts val="600"/>
                </a:spcAft>
              </a:pPr>
              <a:t>23</a:t>
            </a:fld>
            <a:endParaRPr lang="en-US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0CFE7810-6FA9-41D2-9331-428A97B41D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0586" y="1957504"/>
            <a:ext cx="11390826" cy="2942992"/>
          </a:xfrm>
          <a:solidFill>
            <a:schemeClr val="accent1">
              <a:lumMod val="75000"/>
            </a:schemeClr>
          </a:solidFill>
        </p:spPr>
        <p:txBody>
          <a:bodyPr vert="horz" lIns="91440" tIns="45720" rIns="91440" bIns="45720" rtlCol="0" anchor="t">
            <a:normAutofit fontScale="77500" lnSpcReduction="20000"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lv-LV" dirty="0"/>
              <a:t>Trūkst pētījuma aktualitātes un pamatojuma šāda pētījuma veikšanai, kurā arī būtu aprakstīta šādu rezultātu </a:t>
            </a:r>
            <a:r>
              <a:rPr lang="lv-LV" dirty="0" err="1"/>
              <a:t>pielietojamība</a:t>
            </a:r>
            <a:endParaRPr lang="lv-LV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lv-LV" dirty="0"/>
              <a:t>Darbā nav sniegts detalizētāks apraksts par to, kā audiosignālu spektrogrammas tiek izmantotas, lai klasificētu konkrēto mūzikas instrumentu. Trūkst informācijas par katra mūzikas instrumenta </a:t>
            </a:r>
            <a:r>
              <a:rPr lang="lv-LV" dirty="0" err="1"/>
              <a:t>spektrogrammām</a:t>
            </a:r>
            <a:r>
              <a:rPr lang="lv-LV" dirty="0"/>
              <a:t> izspēlējot katru noti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lv-LV" dirty="0"/>
              <a:t> Darbā praktiski nav ievietota informācija par audio signāliem un kāda informācija par tiem tiek ņemta vērā, tos klasificējot izmantojot citas atpazīšanas metodes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lv-LV" dirty="0"/>
              <a:t>Trūkst objektīva pamatojuma audiosignālu kvalitātes samazināšanai, kā arī kādu ietekmi kvalitātes samazināšana atstāj uz modeļu apmācību un atpazīšanas rezultātiem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lv-LV" dirty="0"/>
              <a:t>Darbā nesaskatu studenta </a:t>
            </a:r>
            <a:r>
              <a:rPr lang="lv-LV" dirty="0" err="1"/>
              <a:t>jaunpienesumu</a:t>
            </a:r>
            <a:r>
              <a:rPr lang="lv-LV" dirty="0"/>
              <a:t> konkrētajā zinātnes un pētījumu jomā, jo trūkst informācijas analīzes, kurās tiek lietots līdzīgs paņēmiens mūzikas instrumentu klasificēšanai no audio ierakstiem.</a:t>
            </a:r>
            <a:endParaRPr lang="lv-LV" dirty="0">
              <a:gradFill flip="none" rotWithShape="1"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5400000" scaled="0"/>
                <a:tileRect/>
              </a:gradFill>
            </a:endParaRPr>
          </a:p>
          <a:p>
            <a:endParaRPr lang="en-US" dirty="0">
              <a:gradFill flip="none" rotWithShape="1"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5400000" scaled="0"/>
                <a:tileRect/>
              </a:gradFill>
            </a:endParaRPr>
          </a:p>
          <a:p>
            <a:endParaRPr lang="en-US" dirty="0">
              <a:gradFill flip="none" rotWithShape="1"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5400000" scaled="0"/>
                <a:tileRect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49047467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28000"/>
                <a:satMod val="94000"/>
                <a:lumMod val="20000"/>
              </a:schemeClr>
              <a:schemeClr val="bg2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E32FBEEC-2018-4C8E-9F88-AE744C23D9A8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189236"/>
            <a:ext cx="12192000" cy="0"/>
          </a:xfrm>
          <a:prstGeom prst="line">
            <a:avLst/>
          </a:prstGeom>
          <a:solidFill>
            <a:srgbClr val="FFFFFF"/>
          </a:solidFill>
          <a:ln w="38100" cap="flat">
            <a:gradFill flip="none" rotWithShape="1">
              <a:gsLst>
                <a:gs pos="0">
                  <a:srgbClr val="363D46"/>
                </a:gs>
                <a:gs pos="100000">
                  <a:srgbClr val="363D46">
                    <a:lumMod val="75000"/>
                  </a:srgbClr>
                </a:gs>
              </a:gsLst>
              <a:lin ang="5400000" scaled="0"/>
              <a:tileRect/>
            </a:gradFill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D3B96F23-8753-4C46-B0E7-444CF5F18BEB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205027"/>
            <a:ext cx="12192000" cy="1652973"/>
          </a:xfrm>
          <a:prstGeom prst="rect">
            <a:avLst/>
          </a:prstGeom>
          <a:solidFill>
            <a:srgbClr val="0D0D0D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644E4615-C8D6-4201-801A-C39E8F2CCA1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50795" y="2155966"/>
            <a:ext cx="9923767" cy="1341143"/>
          </a:xfrm>
        </p:spPr>
        <p:txBody>
          <a:bodyPr anchor="ctr">
            <a:normAutofit/>
          </a:bodyPr>
          <a:lstStyle/>
          <a:p>
            <a:r>
              <a:rPr lang="lv-LV" sz="2800" dirty="0"/>
              <a:t>Paldies par uzmanību!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1ACD747-46F5-43A5-AEE2-5E5828148D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01617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28000"/>
                <a:satMod val="94000"/>
                <a:lumMod val="20000"/>
              </a:schemeClr>
              <a:schemeClr val="bg2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>
            <a:extLst>
              <a:ext uri="{FF2B5EF4-FFF2-40B4-BE49-F238E27FC236}">
                <a16:creationId xmlns:a16="http://schemas.microsoft.com/office/drawing/2014/main" id="{186B0C65-035D-4AA9-9D21-CE7CBC031F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75913" y="4572628"/>
            <a:ext cx="8803499" cy="1273695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lv-LV" sz="2400" dirty="0">
                <a:effectLst/>
              </a:rPr>
              <a:t>Darba mērķis: </a:t>
            </a:r>
          </a:p>
          <a:p>
            <a:pPr>
              <a:lnSpc>
                <a:spcPct val="90000"/>
              </a:lnSpc>
            </a:pPr>
            <a:r>
              <a:rPr lang="lv-LV" sz="2400" dirty="0">
                <a:effectLst/>
              </a:rPr>
              <a:t> Iegūt efektīvāko dziļās mašīnapmācības metodi mūzikas instrumentu atpazīšanai no audio ieraksta</a:t>
            </a:r>
            <a:endParaRPr lang="lv-LV" sz="2400" dirty="0"/>
          </a:p>
          <a:p>
            <a:pPr>
              <a:lnSpc>
                <a:spcPct val="90000"/>
              </a:lnSpc>
            </a:pPr>
            <a:endParaRPr lang="lv-LV" sz="15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34E8BAE-D36B-4A20-98A6-EFB6596C02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8473" y="640080"/>
            <a:ext cx="6550430" cy="3602736"/>
          </a:xfrm>
          <a:prstGeom prst="roundRect">
            <a:avLst>
              <a:gd name="adj" fmla="val 3517"/>
            </a:avLst>
          </a:prstGeom>
          <a:ln w="38100">
            <a:gradFill flip="none" rotWithShape="1">
              <a:gsLst>
                <a:gs pos="0">
                  <a:srgbClr val="363D46"/>
                </a:gs>
                <a:gs pos="100000">
                  <a:srgbClr val="363D46">
                    <a:lumMod val="75000"/>
                  </a:srgb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0158BBD-0BB1-4879-A2C6-61D93A3023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14012" y="6217920"/>
            <a:ext cx="551167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D57F1E4F-1CFF-5643-939E-217C01CDF565}" type="slidenum">
              <a:rPr lang="en-US" smtClean="0"/>
              <a:pPr>
                <a:spcAft>
                  <a:spcPts val="600"/>
                </a:spcAft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7835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28000"/>
                <a:satMod val="94000"/>
                <a:lumMod val="20000"/>
              </a:schemeClr>
              <a:schemeClr val="bg2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0158BBD-0BB1-4879-A2C6-61D93A3023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14012" y="6217920"/>
            <a:ext cx="551167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D57F1E4F-1CFF-5643-939E-217C01CDF565}" type="slidenum">
              <a:rPr lang="en-US" smtClean="0"/>
              <a:pPr>
                <a:spcAft>
                  <a:spcPts val="600"/>
                </a:spcAft>
              </a:pPr>
              <a:t>4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6CAEEBA-FF38-4D97-9801-21D3E2A54A7E}"/>
              </a:ext>
            </a:extLst>
          </p:cNvPr>
          <p:cNvSpPr/>
          <p:nvPr/>
        </p:nvSpPr>
        <p:spPr>
          <a:xfrm>
            <a:off x="1070919" y="374829"/>
            <a:ext cx="9506465" cy="12736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Bef>
                <a:spcPct val="0"/>
              </a:spcBef>
              <a:spcAft>
                <a:spcPts val="600"/>
              </a:spcAft>
            </a:pPr>
            <a:r>
              <a:rPr lang="lv-LV" sz="280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6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klasificēšanas Efektivitātes skaitliskie kritēriji un grafiskā reprezentēšana</a:t>
            </a:r>
            <a:endParaRPr lang="en-US" sz="2800" cap="all" dirty="0">
              <a:ln w="3175" cmpd="sng">
                <a:noFill/>
              </a:ln>
              <a:gradFill flip="none" rotWithShape="1">
                <a:gsLst>
                  <a:gs pos="0">
                    <a:schemeClr val="tx1"/>
                  </a:gs>
                  <a:gs pos="100000">
                    <a:schemeClr val="tx1">
                      <a:lumMod val="65000"/>
                    </a:schemeClr>
                  </a:gs>
                </a:gsLst>
                <a:lin ang="5580000" scaled="0"/>
                <a:tileRect/>
              </a:gradFill>
              <a:effectLst>
                <a:glow rad="38100">
                  <a:schemeClr val="bg1">
                    <a:lumMod val="65000"/>
                    <a:lumOff val="35000"/>
                    <a:alpha val="40000"/>
                  </a:schemeClr>
                </a:glow>
                <a:outerShdw blurRad="28575" dist="38100" dir="14040000" algn="tl" rotWithShape="0">
                  <a:srgbClr val="000000">
                    <a:alpha val="25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C23B979-467A-462B-89AE-CEAEF64C6A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698" y="1729972"/>
            <a:ext cx="2800829" cy="350103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88C21E8-B681-45C7-887C-779FCC2BBC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19300" y="1729969"/>
            <a:ext cx="4055659" cy="350103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108A025-5E16-4617-A810-8D097A05C7F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74959" y="1729969"/>
            <a:ext cx="4079471" cy="3501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3246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28000"/>
                <a:satMod val="94000"/>
                <a:lumMod val="20000"/>
              </a:schemeClr>
              <a:schemeClr val="bg2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ubtitle 2">
            <a:extLst>
              <a:ext uri="{FF2B5EF4-FFF2-40B4-BE49-F238E27FC236}">
                <a16:creationId xmlns:a16="http://schemas.microsoft.com/office/drawing/2014/main" id="{553CA017-4F77-409C-BB0E-8D2FDA5654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98141" y="4360090"/>
            <a:ext cx="8984958" cy="1431110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1800" b="1" dirty="0"/>
              <a:t>TP</a:t>
            </a:r>
            <a:r>
              <a:rPr lang="en-US" sz="1800" dirty="0"/>
              <a:t> – </a:t>
            </a:r>
            <a:r>
              <a:rPr lang="en-US" sz="1800" dirty="0" err="1"/>
              <a:t>pareizi</a:t>
            </a:r>
            <a:r>
              <a:rPr lang="en-US" sz="1800" dirty="0"/>
              <a:t> </a:t>
            </a:r>
            <a:r>
              <a:rPr lang="en-US" sz="1800" dirty="0" err="1"/>
              <a:t>apstiprināts</a:t>
            </a:r>
            <a:r>
              <a:rPr lang="en-US" sz="1800" dirty="0"/>
              <a:t>, </a:t>
            </a:r>
            <a:r>
              <a:rPr lang="en-US" sz="1800" b="1" dirty="0"/>
              <a:t>FP</a:t>
            </a:r>
            <a:r>
              <a:rPr lang="en-US" sz="1800" dirty="0"/>
              <a:t> – </a:t>
            </a:r>
            <a:r>
              <a:rPr lang="en-US" sz="1800" dirty="0" err="1"/>
              <a:t>nepareizi</a:t>
            </a:r>
            <a:r>
              <a:rPr lang="en-US" sz="1800" dirty="0"/>
              <a:t> </a:t>
            </a:r>
            <a:r>
              <a:rPr lang="en-US" sz="1800" dirty="0" err="1"/>
              <a:t>apstiprināts</a:t>
            </a:r>
            <a:r>
              <a:rPr lang="en-US" sz="1800" dirty="0"/>
              <a:t>, </a:t>
            </a:r>
            <a:r>
              <a:rPr lang="en-US" sz="1800" b="1" dirty="0"/>
              <a:t>TN</a:t>
            </a:r>
            <a:r>
              <a:rPr lang="en-US" sz="1800" dirty="0"/>
              <a:t> – </a:t>
            </a:r>
            <a:r>
              <a:rPr lang="en-US" sz="1800" dirty="0" err="1"/>
              <a:t>pareizi</a:t>
            </a:r>
            <a:r>
              <a:rPr lang="en-US" sz="1800" dirty="0"/>
              <a:t> </a:t>
            </a:r>
            <a:r>
              <a:rPr lang="en-US" sz="1800" dirty="0" err="1"/>
              <a:t>noraidīts</a:t>
            </a:r>
            <a:r>
              <a:rPr lang="en-US" sz="1800" dirty="0"/>
              <a:t>, </a:t>
            </a:r>
            <a:r>
              <a:rPr lang="en-US" sz="1800" b="1" dirty="0"/>
              <a:t>FN</a:t>
            </a:r>
            <a:r>
              <a:rPr lang="en-US" sz="1800" dirty="0"/>
              <a:t> – </a:t>
            </a:r>
            <a:r>
              <a:rPr lang="en-US" sz="1800" dirty="0" err="1"/>
              <a:t>nepareizi</a:t>
            </a:r>
            <a:r>
              <a:rPr lang="en-US" sz="1800" dirty="0"/>
              <a:t> </a:t>
            </a:r>
            <a:r>
              <a:rPr lang="en-US" sz="1800" dirty="0" err="1"/>
              <a:t>noraidīts</a:t>
            </a:r>
            <a:r>
              <a:rPr lang="en-US" sz="1800" dirty="0"/>
              <a:t> (</a:t>
            </a:r>
            <a:r>
              <a:rPr lang="en-US" sz="1800" dirty="0" err="1"/>
              <a:t>aizgūts</a:t>
            </a:r>
            <a:r>
              <a:rPr lang="en-US" sz="1800" dirty="0"/>
              <a:t> pie </a:t>
            </a:r>
            <a:r>
              <a:rPr lang="en-US" sz="1800" dirty="0" err="1"/>
              <a:t>Bittrrich</a:t>
            </a:r>
            <a:r>
              <a:rPr lang="en-US" sz="1800" dirty="0"/>
              <a:t>, Kaden et al, 2019)</a:t>
            </a:r>
            <a:r>
              <a:rPr lang="lv-LV" sz="1800" dirty="0"/>
              <a:t>.</a:t>
            </a:r>
          </a:p>
          <a:p>
            <a:pPr>
              <a:lnSpc>
                <a:spcPct val="90000"/>
              </a:lnSpc>
            </a:pPr>
            <a:endParaRPr lang="lv-LV" sz="1800" dirty="0"/>
          </a:p>
          <a:p>
            <a:pPr>
              <a:lnSpc>
                <a:spcPct val="90000"/>
              </a:lnSpc>
            </a:pPr>
            <a:r>
              <a:rPr lang="lv-LV" sz="1800" dirty="0"/>
              <a:t>Darbā tiek lietotas: precizitāte, jūtība un F1 metrikas</a:t>
            </a:r>
          </a:p>
          <a:p>
            <a:pPr>
              <a:lnSpc>
                <a:spcPct val="90000"/>
              </a:lnSpc>
            </a:pPr>
            <a:endParaRPr lang="lv-LV" sz="1800" dirty="0"/>
          </a:p>
          <a:p>
            <a:pPr>
              <a:lnSpc>
                <a:spcPct val="90000"/>
              </a:lnSpc>
            </a:pPr>
            <a:endParaRPr lang="lv-LV" sz="1800" dirty="0"/>
          </a:p>
          <a:p>
            <a:pPr>
              <a:lnSpc>
                <a:spcPct val="90000"/>
              </a:lnSpc>
            </a:pPr>
            <a:endParaRPr lang="en-US" sz="1800" dirty="0"/>
          </a:p>
        </p:txBody>
      </p:sp>
      <p:pic>
        <p:nvPicPr>
          <p:cNvPr id="4" name="Picture 3" descr="A screenshot of a cell phone&#10;&#10;Description automatically generated">
            <a:extLst>
              <a:ext uri="{FF2B5EF4-FFF2-40B4-BE49-F238E27FC236}">
                <a16:creationId xmlns:a16="http://schemas.microsoft.com/office/drawing/2014/main" id="{5B5821A4-2FAD-4A82-9C45-040614BB24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4996" y="640080"/>
            <a:ext cx="9297384" cy="3602736"/>
          </a:xfrm>
          <a:prstGeom prst="roundRect">
            <a:avLst>
              <a:gd name="adj" fmla="val 3517"/>
            </a:avLst>
          </a:prstGeom>
          <a:ln w="38100">
            <a:gradFill flip="none" rotWithShape="1">
              <a:gsLst>
                <a:gs pos="0">
                  <a:srgbClr val="363D46"/>
                </a:gs>
                <a:gs pos="100000">
                  <a:srgbClr val="363D46">
                    <a:lumMod val="75000"/>
                  </a:srgb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0158BBD-0BB1-4879-A2C6-61D93A3023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14012" y="6217920"/>
            <a:ext cx="551167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spcAft>
                <a:spcPts val="600"/>
              </a:spcAft>
            </a:pPr>
            <a:fld id="{D57F1E4F-1CFF-5643-939E-217C01CDF565}" type="slidenum">
              <a:rPr lang="en-US" smtClean="0">
                <a:solidFill>
                  <a:schemeClr val="tx1">
                    <a:lumMod val="75000"/>
                  </a:schemeClr>
                </a:solidFill>
              </a:rPr>
              <a:pPr defTabSz="914400">
                <a:spcAft>
                  <a:spcPts val="600"/>
                </a:spcAft>
              </a:pPr>
              <a:t>5</a:t>
            </a:fld>
            <a:endParaRPr lang="en-US">
              <a:solidFill>
                <a:schemeClr val="tx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75189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>
            <a:extLst>
              <a:ext uri="{FF2B5EF4-FFF2-40B4-BE49-F238E27FC236}">
                <a16:creationId xmlns:a16="http://schemas.microsoft.com/office/drawing/2014/main" id="{186B0C65-035D-4AA9-9D21-CE7CBC031F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43061" y="731932"/>
            <a:ext cx="9654452" cy="4746230"/>
          </a:xfrm>
          <a:solidFill>
            <a:schemeClr val="tx2">
              <a:lumMod val="25000"/>
            </a:schemeClr>
          </a:solidFill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lv-LV" sz="1800" dirty="0">
                <a:effectLst/>
              </a:rPr>
              <a:t>Darba uzdevumi: </a:t>
            </a:r>
          </a:p>
          <a:p>
            <a:pPr>
              <a:lnSpc>
                <a:spcPct val="90000"/>
              </a:lnSpc>
            </a:pPr>
            <a:r>
              <a:rPr lang="lv-LV" sz="1800" dirty="0">
                <a:effectLst/>
              </a:rPr>
              <a:t> </a:t>
            </a:r>
          </a:p>
          <a:p>
            <a:pPr marL="342900" indent="-342900" algn="l">
              <a:lnSpc>
                <a:spcPct val="90000"/>
              </a:lnSpc>
              <a:buFont typeface="+mj-lt"/>
              <a:buAutoNum type="arabicPeriod"/>
            </a:pPr>
            <a:r>
              <a:rPr lang="lv-LV" sz="1600" dirty="0"/>
              <a:t>Uzbūvēt uz </a:t>
            </a:r>
            <a:r>
              <a:rPr lang="lv-LV" sz="1600" dirty="0" err="1"/>
              <a:t>Python</a:t>
            </a:r>
            <a:r>
              <a:rPr lang="lv-LV" sz="1600" dirty="0"/>
              <a:t> valodas pamata grafisko attēlu klasificēšanas modeļus un apmācību/testēšanas skriptus.</a:t>
            </a:r>
          </a:p>
          <a:p>
            <a:pPr marL="342900" indent="-342900" algn="l">
              <a:lnSpc>
                <a:spcPct val="90000"/>
              </a:lnSpc>
              <a:buFont typeface="+mj-lt"/>
              <a:buAutoNum type="arabicPeriod"/>
            </a:pPr>
            <a:r>
              <a:rPr lang="lv-LV" sz="1600" dirty="0"/>
              <a:t>Pārbaudīt modeļus uz </a:t>
            </a:r>
            <a:r>
              <a:rPr lang="lv-LV" sz="1600" dirty="0" err="1"/>
              <a:t>Fasion</a:t>
            </a:r>
            <a:r>
              <a:rPr lang="lv-LV" sz="1600" dirty="0"/>
              <a:t> MNIST datu kopas , sasniegt precizitātes un F1 (2.1.2) metriku rādītājus tuvu 0.85.</a:t>
            </a:r>
          </a:p>
          <a:p>
            <a:pPr marL="342900" indent="-342900" algn="l">
              <a:lnSpc>
                <a:spcPct val="90000"/>
              </a:lnSpc>
              <a:buFont typeface="+mj-lt"/>
              <a:buAutoNum type="arabicPeriod"/>
            </a:pPr>
            <a:r>
              <a:rPr lang="lv-LV" sz="1600" dirty="0"/>
              <a:t>Realizēt kodā konvolūcijas neironu tīklus audio failu atpazīšanai. Izmantot datu izlasi ar dažādu tembru mūzikas instrumentu ierakstiem.</a:t>
            </a:r>
          </a:p>
          <a:p>
            <a:pPr marL="342900" indent="-342900" algn="l">
              <a:lnSpc>
                <a:spcPct val="90000"/>
              </a:lnSpc>
              <a:buFont typeface="+mj-lt"/>
              <a:buAutoNum type="arabicPeriod"/>
            </a:pPr>
            <a:r>
              <a:rPr lang="lv-LV" sz="1600" dirty="0"/>
              <a:t>Izveidot modeli, kas spēj atpazīt mūzikas instrumentus no FSD </a:t>
            </a:r>
            <a:r>
              <a:rPr lang="lv-LV" sz="1600" dirty="0" err="1"/>
              <a:t>Kaggle</a:t>
            </a:r>
            <a:r>
              <a:rPr lang="lv-LV" sz="1600" dirty="0"/>
              <a:t>  (</a:t>
            </a:r>
            <a:r>
              <a:rPr lang="lv-LV" sz="1600" dirty="0" err="1"/>
              <a:t>Fonseca,Plakal</a:t>
            </a:r>
            <a:r>
              <a:rPr lang="lv-LV" sz="1600" dirty="0"/>
              <a:t>, Font </a:t>
            </a:r>
            <a:r>
              <a:rPr lang="lv-LV" sz="1600" dirty="0" err="1"/>
              <a:t>et</a:t>
            </a:r>
            <a:r>
              <a:rPr lang="lv-LV" sz="1600" dirty="0"/>
              <a:t> </a:t>
            </a:r>
            <a:r>
              <a:rPr lang="lv-LV" sz="1600" dirty="0" err="1"/>
              <a:t>al</a:t>
            </a:r>
            <a:r>
              <a:rPr lang="lv-LV" sz="1600" dirty="0"/>
              <a:t>. 2018)  datu kopas.</a:t>
            </a:r>
          </a:p>
          <a:p>
            <a:pPr marL="342900" indent="-342900" algn="l">
              <a:lnSpc>
                <a:spcPct val="90000"/>
              </a:lnSpc>
              <a:buFont typeface="+mj-lt"/>
              <a:buAutoNum type="arabicPeriod"/>
            </a:pPr>
            <a:r>
              <a:rPr lang="lv-LV" sz="1600" dirty="0"/>
              <a:t>Formulēt audio klasifikācijas algoritma vērtēšanas parametrus un realizēt kodā to darbību.</a:t>
            </a:r>
          </a:p>
          <a:p>
            <a:pPr marL="342900" indent="-342900" algn="l">
              <a:lnSpc>
                <a:spcPct val="90000"/>
              </a:lnSpc>
              <a:buFont typeface="+mj-lt"/>
              <a:buAutoNum type="arabicPeriod"/>
            </a:pPr>
            <a:r>
              <a:rPr lang="lv-LV" sz="1600" dirty="0"/>
              <a:t>Salīdzināt vismaz 2 dažādu modeļu arhitektūras apmācības rezultātus. Novērtēt, izmantojot F1 metriku.</a:t>
            </a:r>
          </a:p>
          <a:p>
            <a:pPr marL="342900" indent="-342900" algn="l">
              <a:lnSpc>
                <a:spcPct val="90000"/>
              </a:lnSpc>
              <a:buFont typeface="+mj-lt"/>
              <a:buAutoNum type="arabicPeriod"/>
            </a:pPr>
            <a:r>
              <a:rPr lang="lv-LV" sz="1600" dirty="0"/>
              <a:t>Sagatavot prezentāciju ar salīdzinājuma rezultātiem, informatīvo grafiku un secinājumiem.</a:t>
            </a:r>
          </a:p>
          <a:p>
            <a:pPr>
              <a:lnSpc>
                <a:spcPct val="90000"/>
              </a:lnSpc>
            </a:pPr>
            <a:endParaRPr lang="lv-LV" sz="13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47F32D1-6A7D-46C2-AD37-43DD04FF8B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31066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28000"/>
                <a:satMod val="94000"/>
                <a:lumMod val="20000"/>
              </a:schemeClr>
              <a:schemeClr val="bg2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ubtitle 2">
            <a:extLst>
              <a:ext uri="{FF2B5EF4-FFF2-40B4-BE49-F238E27FC236}">
                <a16:creationId xmlns:a16="http://schemas.microsoft.com/office/drawing/2014/main" id="{644E4615-C8D6-4201-801A-C39E8F2CCA1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8355" y="4694061"/>
            <a:ext cx="9045146" cy="79907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lv-LV" dirty="0"/>
              <a:t>Darbā tiek izmantota datu kopa, kas bija lietota kaggle.com sacensībās (FSD </a:t>
            </a:r>
            <a:r>
              <a:rPr lang="lv-LV" dirty="0" err="1"/>
              <a:t>Kaggle</a:t>
            </a:r>
            <a:r>
              <a:rPr lang="lv-LV" dirty="0"/>
              <a:t> 2018 </a:t>
            </a:r>
            <a:r>
              <a:rPr lang="lv-LV" dirty="0" err="1"/>
              <a:t>dataset</a:t>
            </a:r>
            <a:r>
              <a:rPr lang="lv-LV" dirty="0"/>
              <a:t>)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68D0F57-4A88-40B3-90CE-58D18A997E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8896" y="1474373"/>
            <a:ext cx="10314208" cy="2140198"/>
          </a:xfrm>
          <a:prstGeom prst="roundRect">
            <a:avLst>
              <a:gd name="adj" fmla="val 3517"/>
            </a:avLst>
          </a:prstGeom>
          <a:ln w="38100">
            <a:gradFill flip="none" rotWithShape="1">
              <a:gsLst>
                <a:gs pos="0">
                  <a:srgbClr val="363D46"/>
                </a:gs>
                <a:gs pos="100000">
                  <a:srgbClr val="363D46">
                    <a:lumMod val="75000"/>
                  </a:srgb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9CDDBDC-6695-4FCB-9452-37FAA17AEF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2851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28000"/>
                <a:satMod val="94000"/>
                <a:lumMod val="20000"/>
              </a:schemeClr>
              <a:schemeClr val="bg2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ubtitle 2">
            <a:extLst>
              <a:ext uri="{FF2B5EF4-FFF2-40B4-BE49-F238E27FC236}">
                <a16:creationId xmlns:a16="http://schemas.microsoft.com/office/drawing/2014/main" id="{644E4615-C8D6-4201-801A-C39E8F2CCA1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55577" y="5000645"/>
            <a:ext cx="8676222" cy="722243"/>
          </a:xfrm>
        </p:spPr>
        <p:txBody>
          <a:bodyPr>
            <a:normAutofit/>
          </a:bodyPr>
          <a:lstStyle/>
          <a:p>
            <a:r>
              <a:rPr lang="lv-LV" dirty="0"/>
              <a:t>Datu kopu un no tās atlasīto apakškopu struktūra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EB61B97-D422-4799-99C9-30E3D00522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5127" y="640080"/>
            <a:ext cx="9737123" cy="3602736"/>
          </a:xfrm>
          <a:prstGeom prst="roundRect">
            <a:avLst>
              <a:gd name="adj" fmla="val 3517"/>
            </a:avLst>
          </a:prstGeom>
          <a:ln w="38100">
            <a:gradFill flip="none" rotWithShape="1">
              <a:gsLst>
                <a:gs pos="0">
                  <a:srgbClr val="363D46"/>
                </a:gs>
                <a:gs pos="100000">
                  <a:srgbClr val="363D46">
                    <a:lumMod val="75000"/>
                  </a:srgb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9CDDBDC-6695-4FCB-9452-37FAA17AEF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14012" y="6217920"/>
            <a:ext cx="551167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D57F1E4F-1CFF-5643-939E-217C01CDF565}" type="slidenum">
              <a:rPr lang="en-US" smtClean="0"/>
              <a:pPr>
                <a:spcAft>
                  <a:spcPts val="600"/>
                </a:spcAft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471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28000"/>
                <a:satMod val="94000"/>
                <a:lumMod val="20000"/>
              </a:schemeClr>
              <a:schemeClr val="bg2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16AFF63-0160-4E0A-9E52-C0AC1514674F}"/>
              </a:ext>
            </a:extLst>
          </p:cNvPr>
          <p:cNvSpPr/>
          <p:nvPr/>
        </p:nvSpPr>
        <p:spPr>
          <a:xfrm>
            <a:off x="643192" y="609600"/>
            <a:ext cx="3643674" cy="190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Bef>
                <a:spcPct val="0"/>
              </a:spcBef>
              <a:spcAft>
                <a:spcPts val="600"/>
              </a:spcAft>
            </a:pPr>
            <a:r>
              <a:rPr lang="en-US" sz="2800" cap="all" dirty="0" err="1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6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Datu</a:t>
            </a:r>
            <a:r>
              <a:rPr lang="en-US" sz="280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6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lv-LV" sz="280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6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priekšapstrāde</a:t>
            </a:r>
            <a:r>
              <a:rPr lang="en-US" sz="280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6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 un </a:t>
            </a:r>
            <a:r>
              <a:rPr lang="lv-LV" sz="280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6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reprezentācija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07CBBCF2-3066-4E0A-98DA-56AFD3F86B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3192" y="2666999"/>
            <a:ext cx="3643674" cy="3216276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l">
              <a:buFont typeface="Arial"/>
              <a:buChar char="•"/>
            </a:pPr>
            <a:r>
              <a:rPr lang="en-US" sz="1800" dirty="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</a:rPr>
              <a:t>Audio </a:t>
            </a:r>
            <a:r>
              <a:rPr lang="en-US" sz="1800" dirty="0" err="1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</a:rPr>
              <a:t>failu</a:t>
            </a:r>
            <a:r>
              <a:rPr lang="en-US" sz="1800" dirty="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</a:rPr>
              <a:t> </a:t>
            </a:r>
            <a:r>
              <a:rPr lang="en-US" sz="1800" dirty="0" err="1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</a:rPr>
              <a:t>kvalitāte</a:t>
            </a:r>
            <a:r>
              <a:rPr lang="en-US" sz="1800" dirty="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</a:rPr>
              <a:t> </a:t>
            </a:r>
            <a:r>
              <a:rPr lang="en-US" sz="1800" dirty="0" err="1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</a:rPr>
              <a:t>tiek</a:t>
            </a:r>
            <a:r>
              <a:rPr lang="en-US" sz="1800" dirty="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</a:rPr>
              <a:t> </a:t>
            </a:r>
            <a:r>
              <a:rPr lang="en-US" sz="1800" dirty="0" err="1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</a:rPr>
              <a:t>samazināta</a:t>
            </a:r>
            <a:r>
              <a:rPr lang="en-US" sz="1800" dirty="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</a:rPr>
              <a:t>, </a:t>
            </a:r>
            <a:r>
              <a:rPr lang="en-US" sz="1800" dirty="0" err="1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</a:rPr>
              <a:t>apgriežot</a:t>
            </a:r>
            <a:r>
              <a:rPr lang="en-US" sz="1800" dirty="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</a:rPr>
              <a:t> </a:t>
            </a:r>
            <a:r>
              <a:rPr lang="en-US" sz="1800" dirty="0" err="1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</a:rPr>
              <a:t>augstākās</a:t>
            </a:r>
            <a:r>
              <a:rPr lang="en-US" sz="1800" dirty="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</a:rPr>
              <a:t> </a:t>
            </a:r>
            <a:r>
              <a:rPr lang="en-US" sz="1800" dirty="0" err="1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</a:rPr>
              <a:t>frekvences</a:t>
            </a:r>
            <a:r>
              <a:rPr lang="en-US" sz="1800" dirty="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</a:rPr>
              <a:t> </a:t>
            </a:r>
            <a:r>
              <a:rPr lang="en-US" sz="1800" dirty="0" err="1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</a:rPr>
              <a:t>līdz</a:t>
            </a:r>
            <a:r>
              <a:rPr lang="en-US" sz="1800" dirty="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</a:rPr>
              <a:t> 8000 Hz un </a:t>
            </a:r>
            <a:r>
              <a:rPr lang="en-US" sz="1800" dirty="0" err="1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</a:rPr>
              <a:t>samazinot</a:t>
            </a:r>
            <a:r>
              <a:rPr lang="en-US" sz="1800" dirty="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</a:rPr>
              <a:t> </a:t>
            </a:r>
            <a:r>
              <a:rPr lang="en-US" sz="1800" dirty="0" err="1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</a:rPr>
              <a:t>failu</a:t>
            </a:r>
            <a:r>
              <a:rPr lang="en-US" sz="1800" dirty="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</a:rPr>
              <a:t> </a:t>
            </a:r>
            <a:r>
              <a:rPr lang="en-US" sz="1800" dirty="0" err="1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</a:rPr>
              <a:t>diskretizācijas</a:t>
            </a:r>
            <a:r>
              <a:rPr lang="en-US" sz="1800" dirty="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</a:rPr>
              <a:t> </a:t>
            </a:r>
            <a:r>
              <a:rPr lang="en-US" sz="1800" dirty="0" err="1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</a:rPr>
              <a:t>frekvenci</a:t>
            </a:r>
            <a:r>
              <a:rPr lang="lv-LV" sz="1800" dirty="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</a:rPr>
              <a:t> līdz 16000 HZ</a:t>
            </a:r>
            <a:endParaRPr lang="en-US" sz="1800" dirty="0">
              <a:gradFill flip="none" rotWithShape="1">
                <a:gsLst>
                  <a:gs pos="0">
                    <a:schemeClr val="tx1"/>
                  </a:gs>
                  <a:gs pos="100000">
                    <a:schemeClr val="tx1">
                      <a:lumMod val="75000"/>
                    </a:schemeClr>
                  </a:gs>
                </a:gsLst>
                <a:lin ang="5580000" scaled="0"/>
                <a:tileRect/>
              </a:gradFill>
            </a:endParaRPr>
          </a:p>
          <a:p>
            <a:pPr algn="l">
              <a:buFont typeface="Arial"/>
              <a:buChar char="•"/>
            </a:pPr>
            <a:r>
              <a:rPr lang="en-US" sz="1800" dirty="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</a:rPr>
              <a:t>Audio </a:t>
            </a:r>
            <a:r>
              <a:rPr lang="en-US" sz="1800" dirty="0" err="1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</a:rPr>
              <a:t>faili</a:t>
            </a:r>
            <a:r>
              <a:rPr lang="en-US" sz="1800" dirty="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</a:rPr>
              <a:t> </a:t>
            </a:r>
            <a:r>
              <a:rPr lang="en-US" sz="1800" dirty="0" err="1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</a:rPr>
              <a:t>tiek</a:t>
            </a:r>
            <a:r>
              <a:rPr lang="en-US" sz="1800" dirty="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</a:rPr>
              <a:t> </a:t>
            </a:r>
            <a:r>
              <a:rPr lang="en-US" sz="1800" dirty="0" err="1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</a:rPr>
              <a:t>sadalīti</a:t>
            </a:r>
            <a:r>
              <a:rPr lang="en-US" sz="1800" dirty="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</a:rPr>
              <a:t> </a:t>
            </a:r>
            <a:r>
              <a:rPr lang="en-US" sz="1800" dirty="0" err="1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</a:rPr>
              <a:t>uz</a:t>
            </a:r>
            <a:r>
              <a:rPr lang="en-US" sz="1800" dirty="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</a:rPr>
              <a:t> </a:t>
            </a:r>
            <a:r>
              <a:rPr lang="en-US" sz="1800" dirty="0" err="1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</a:rPr>
              <a:t>vienādiem</a:t>
            </a:r>
            <a:r>
              <a:rPr lang="en-US" sz="1800" dirty="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</a:rPr>
              <a:t> </a:t>
            </a:r>
            <a:r>
              <a:rPr lang="en-US" sz="1800" dirty="0" err="1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</a:rPr>
              <a:t>fragmentiem</a:t>
            </a:r>
            <a:r>
              <a:rPr lang="en-US" sz="1800" dirty="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</a:rPr>
              <a:t>, ~0.1 </a:t>
            </a:r>
            <a:r>
              <a:rPr lang="en-US" sz="1800" dirty="0" err="1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</a:rPr>
              <a:t>sekundes</a:t>
            </a:r>
            <a:r>
              <a:rPr lang="en-US" sz="1800" dirty="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</a:rPr>
              <a:t> </a:t>
            </a:r>
            <a:r>
              <a:rPr lang="en-US" sz="1800" dirty="0" err="1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</a:rPr>
              <a:t>garuma</a:t>
            </a:r>
            <a:endParaRPr lang="en-US" sz="1800" dirty="0">
              <a:gradFill flip="none" rotWithShape="1">
                <a:gsLst>
                  <a:gs pos="0">
                    <a:schemeClr val="tx1"/>
                  </a:gs>
                  <a:gs pos="100000">
                    <a:schemeClr val="tx1">
                      <a:lumMod val="75000"/>
                    </a:schemeClr>
                  </a:gs>
                </a:gsLst>
                <a:lin ang="5580000" scaled="0"/>
                <a:tileRect/>
              </a:gradFill>
            </a:endParaRPr>
          </a:p>
          <a:p>
            <a:pPr algn="l">
              <a:buFont typeface="Arial"/>
              <a:buChar char="•"/>
            </a:pPr>
            <a:r>
              <a:rPr lang="en-US" sz="1800" dirty="0" err="1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</a:rPr>
              <a:t>Iegūti</a:t>
            </a:r>
            <a:r>
              <a:rPr lang="en-US" sz="1800" dirty="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</a:rPr>
              <a:t> </a:t>
            </a:r>
            <a:r>
              <a:rPr lang="en-US" sz="1800" dirty="0" err="1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</a:rPr>
              <a:t>vismaz</a:t>
            </a:r>
            <a:r>
              <a:rPr lang="en-US" sz="1800" dirty="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</a:rPr>
              <a:t> 20 </a:t>
            </a:r>
            <a:r>
              <a:rPr lang="en-US" sz="1800" dirty="0" err="1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</a:rPr>
              <a:t>fragmenti</a:t>
            </a:r>
            <a:r>
              <a:rPr lang="en-US" sz="1800" dirty="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</a:rPr>
              <a:t> no </a:t>
            </a:r>
            <a:r>
              <a:rPr lang="en-US" sz="1800" dirty="0" err="1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</a:rPr>
              <a:t>viena</a:t>
            </a:r>
            <a:r>
              <a:rPr lang="en-US" sz="1800" dirty="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</a:rPr>
              <a:t> </a:t>
            </a:r>
            <a:r>
              <a:rPr lang="en-US" sz="1800" dirty="0" err="1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</a:rPr>
              <a:t>faila</a:t>
            </a:r>
            <a:endParaRPr lang="en-US" sz="1800" dirty="0">
              <a:gradFill flip="none" rotWithShape="1">
                <a:gsLst>
                  <a:gs pos="0">
                    <a:schemeClr val="tx1"/>
                  </a:gs>
                  <a:gs pos="100000">
                    <a:schemeClr val="tx1">
                      <a:lumMod val="75000"/>
                    </a:schemeClr>
                  </a:gs>
                </a:gsLst>
                <a:lin ang="5580000" scaled="0"/>
                <a:tileRect/>
              </a:gradFill>
            </a:endParaRPr>
          </a:p>
          <a:p>
            <a:pPr algn="l">
              <a:buFont typeface="Arial"/>
              <a:buChar char="•"/>
            </a:pPr>
            <a:endParaRPr lang="en-US" sz="1800" dirty="0">
              <a:gradFill flip="none" rotWithShape="1">
                <a:gsLst>
                  <a:gs pos="0">
                    <a:schemeClr val="tx1"/>
                  </a:gs>
                  <a:gs pos="100000">
                    <a:schemeClr val="tx1">
                      <a:lumMod val="75000"/>
                    </a:schemeClr>
                  </a:gs>
                </a:gsLst>
                <a:lin ang="5580000" scaled="0"/>
                <a:tileRect/>
              </a:gra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F103C3-5D62-4A66-A20A-F5B521E3D8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14012" y="5883275"/>
            <a:ext cx="551167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spcAft>
                <a:spcPts val="600"/>
              </a:spcAft>
            </a:pPr>
            <a:fld id="{D57F1E4F-1CFF-5643-939E-217C01CDF565}" type="slidenum">
              <a:rPr lang="en-US" smtClean="0">
                <a:solidFill>
                  <a:schemeClr val="tx1">
                    <a:lumMod val="75000"/>
                  </a:schemeClr>
                </a:solidFill>
              </a:rPr>
              <a:pPr defTabSz="914400">
                <a:spcAft>
                  <a:spcPts val="600"/>
                </a:spcAft>
              </a:pPr>
              <a:t>9</a:t>
            </a:fld>
            <a:endParaRPr lang="en-US">
              <a:solidFill>
                <a:schemeClr val="tx1">
                  <a:lumMod val="75000"/>
                </a:schemeClr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1D7C15C-1AB2-4D85-B250-BA3EEE1B18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0994" y="1332322"/>
            <a:ext cx="6916633" cy="3873314"/>
          </a:xfrm>
          <a:prstGeom prst="roundRect">
            <a:avLst>
              <a:gd name="adj" fmla="val 3517"/>
            </a:avLst>
          </a:prstGeom>
          <a:ln w="38100">
            <a:gradFill flip="none" rotWithShape="1">
              <a:gsLst>
                <a:gs pos="0">
                  <a:srgbClr val="363D46"/>
                </a:gs>
                <a:gs pos="100000">
                  <a:srgbClr val="363D46">
                    <a:lumMod val="75000"/>
                  </a:srgb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</p:pic>
    </p:spTree>
    <p:extLst>
      <p:ext uri="{BB962C8B-B14F-4D97-AF65-F5344CB8AC3E}">
        <p14:creationId xmlns:p14="http://schemas.microsoft.com/office/powerpoint/2010/main" val="329258018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sh">
  <a:themeElements>
    <a:clrScheme name="Mesh">
      <a:dk1>
        <a:sysClr val="windowText" lastClr="000000"/>
      </a:dk1>
      <a:lt1>
        <a:sysClr val="window" lastClr="FFFFFF"/>
      </a:lt1>
      <a:dk2>
        <a:srgbClr val="363D46"/>
      </a:dk2>
      <a:lt2>
        <a:srgbClr val="EBEBEB"/>
      </a:lt2>
      <a:accent1>
        <a:srgbClr val="6F6F6F"/>
      </a:accent1>
      <a:accent2>
        <a:srgbClr val="BFBFA5"/>
      </a:accent2>
      <a:accent3>
        <a:srgbClr val="DCD084"/>
      </a:accent3>
      <a:accent4>
        <a:srgbClr val="E7BF5F"/>
      </a:accent4>
      <a:accent5>
        <a:srgbClr val="E9A039"/>
      </a:accent5>
      <a:accent6>
        <a:srgbClr val="CF7133"/>
      </a:accent6>
      <a:hlink>
        <a:srgbClr val="F28943"/>
      </a:hlink>
      <a:folHlink>
        <a:srgbClr val="F1B76C"/>
      </a:folHlink>
    </a:clrScheme>
    <a:fontScheme name="Mesh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Mesh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84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000000">
                <a:alpha val="5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25400" h="25400" prst="slop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28000"/>
                <a:satMod val="94000"/>
                <a:lumMod val="20000"/>
              </a:schemeClr>
              <a:schemeClr val="phClr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sh" id="{789EC3FE-34FD-429C-9918-760025E6C145}" vid="{B8BE45C0-8141-4D58-8C71-A009BC26FBB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243</TotalTime>
  <Words>896</Words>
  <Application>Microsoft Office PowerPoint</Application>
  <PresentationFormat>Widescreen</PresentationFormat>
  <Paragraphs>107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8" baseType="lpstr">
      <vt:lpstr>Arial</vt:lpstr>
      <vt:lpstr>Calibri</vt:lpstr>
      <vt:lpstr>Century Gothic</vt:lpstr>
      <vt:lpstr>Mesh</vt:lpstr>
      <vt:lpstr> SKAŅAS AVOTU tembru atpazīšana izmantojot dziļas mašīnapmācības METODES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SKAŅAS AVOTU tembru atpazīšana izmantojot dziļas mašīnapmācības METODES  </dc:title>
  <dc:creator>Dmitry Odinoky</dc:creator>
  <cp:lastModifiedBy>Dmitry Odinoky</cp:lastModifiedBy>
  <cp:revision>15</cp:revision>
  <dcterms:created xsi:type="dcterms:W3CDTF">2020-06-28T18:18:07Z</dcterms:created>
  <dcterms:modified xsi:type="dcterms:W3CDTF">2020-06-30T14:15:00Z</dcterms:modified>
</cp:coreProperties>
</file>