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25"/>
  </p:notesMasterIdLst>
  <p:handoutMasterIdLst>
    <p:handoutMasterId r:id="rId26"/>
  </p:handoutMasterIdLst>
  <p:sldIdLst>
    <p:sldId id="257" r:id="rId2"/>
    <p:sldId id="260" r:id="rId3"/>
    <p:sldId id="268" r:id="rId4"/>
    <p:sldId id="265" r:id="rId5"/>
    <p:sldId id="266" r:id="rId6"/>
    <p:sldId id="267" r:id="rId7"/>
    <p:sldId id="269" r:id="rId8"/>
    <p:sldId id="262" r:id="rId9"/>
    <p:sldId id="270" r:id="rId10"/>
    <p:sldId id="271" r:id="rId11"/>
    <p:sldId id="281" r:id="rId12"/>
    <p:sldId id="272" r:id="rId13"/>
    <p:sldId id="273" r:id="rId14"/>
    <p:sldId id="274" r:id="rId15"/>
    <p:sldId id="264" r:id="rId16"/>
    <p:sldId id="280" r:id="rId17"/>
    <p:sldId id="261" r:id="rId18"/>
    <p:sldId id="275" r:id="rId19"/>
    <p:sldId id="279" r:id="rId20"/>
    <p:sldId id="277" r:id="rId21"/>
    <p:sldId id="276" r:id="rId22"/>
    <p:sldId id="278" r:id="rId23"/>
    <p:sldId id="25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1BE4B349-0A92-4E31-834C-6E86EC656AEE}">
          <p14:sldIdLst>
            <p14:sldId id="257"/>
            <p14:sldId id="260"/>
            <p14:sldId id="268"/>
            <p14:sldId id="265"/>
            <p14:sldId id="266"/>
            <p14:sldId id="267"/>
            <p14:sldId id="269"/>
            <p14:sldId id="262"/>
            <p14:sldId id="270"/>
            <p14:sldId id="271"/>
            <p14:sldId id="281"/>
            <p14:sldId id="272"/>
            <p14:sldId id="273"/>
            <p14:sldId id="274"/>
            <p14:sldId id="264"/>
            <p14:sldId id="280"/>
            <p14:sldId id="261"/>
            <p14:sldId id="275"/>
            <p14:sldId id="279"/>
            <p14:sldId id="277"/>
            <p14:sldId id="276"/>
            <p14:sldId id="27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313131"/>
    <a:srgbClr val="B72E91"/>
    <a:srgbClr val="293B97"/>
    <a:srgbClr val="1E2785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6" autoAdjust="0"/>
    <p:restoredTop sz="94132" autoAdjust="0"/>
  </p:normalViewPr>
  <p:slideViewPr>
    <p:cSldViewPr snapToGrid="0" snapToObjects="1">
      <p:cViewPr varScale="1">
        <p:scale>
          <a:sx n="79" d="100"/>
          <a:sy n="79" d="100"/>
        </p:scale>
        <p:origin x="466" y="43"/>
      </p:cViewPr>
      <p:guideLst>
        <p:guide orient="horz" pos="2160"/>
        <p:guide pos="3840"/>
        <p:guide orient="horz" pos="2260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7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34484" y="6124576"/>
            <a:ext cx="10803467" cy="295275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>
                <a:solidFill>
                  <a:srgbClr val="00555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400" dirty="0" err="1">
                <a:solidFill>
                  <a:srgbClr val="005551"/>
                </a:solidFill>
                <a:latin typeface="Arial"/>
                <a:cs typeface="Arial"/>
              </a:rPr>
              <a:t>Datums</a:t>
            </a:r>
            <a:endParaRPr lang="en-US" sz="1400" dirty="0">
              <a:solidFill>
                <a:srgbClr val="005551"/>
              </a:solidFill>
              <a:latin typeface="Arial"/>
              <a:cs typeface="Arial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34484" y="5372101"/>
            <a:ext cx="10803467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4484" y="56483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34484" y="2381667"/>
            <a:ext cx="10803467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734484" y="4820734"/>
            <a:ext cx="10803467" cy="438150"/>
          </a:xfrm>
        </p:spPr>
        <p:txBody>
          <a:bodyPr>
            <a:noAutofit/>
          </a:bodyPr>
          <a:lstStyle>
            <a:lvl1pPr marL="0" indent="0" algn="ctr">
              <a:buNone/>
              <a:defRPr sz="27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 err="1"/>
              <a:t>Text</a:t>
            </a:r>
            <a:r>
              <a:rPr lang="lv-LV" dirty="0"/>
              <a:t>, </a:t>
            </a:r>
            <a:r>
              <a:rPr lang="lv-LV" dirty="0" err="1"/>
              <a:t>text</a:t>
            </a:r>
            <a:r>
              <a:rPr lang="lv-LV" dirty="0"/>
              <a:t>, </a:t>
            </a:r>
            <a:r>
              <a:rPr lang="lv-LV" dirty="0" err="1"/>
              <a:t>text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130328"/>
            <a:ext cx="6815667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657231"/>
            <a:ext cx="4011084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09601" y="1130328"/>
            <a:ext cx="4011084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3468" y="1182076"/>
            <a:ext cx="10938933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7004" y="1182078"/>
            <a:ext cx="5471573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42755" y="1182077"/>
            <a:ext cx="5339644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47004" y="3632731"/>
            <a:ext cx="5471573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10541" y="3669503"/>
            <a:ext cx="414543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970314" y="1523278"/>
            <a:ext cx="1977913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811364" y="1523278"/>
            <a:ext cx="1977913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09601" y="1182079"/>
            <a:ext cx="4712305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26327" y="1271077"/>
            <a:ext cx="103632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3241526" y="2741102"/>
            <a:ext cx="5773460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617788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9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840727" y="4354824"/>
            <a:ext cx="85344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221198" y="2741101"/>
            <a:ext cx="5773460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3747523" y="4238143"/>
            <a:ext cx="4720808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98315" y="1420280"/>
            <a:ext cx="109728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3965"/>
            <a:ext cx="109728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271077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828800" y="3206979"/>
            <a:ext cx="8534400" cy="6472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6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49"/>
            <a:ext cx="109728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600" y="419100"/>
            <a:ext cx="109728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540000"/>
            <a:ext cx="5386917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39999"/>
            <a:ext cx="5389033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620655" y="1146908"/>
            <a:ext cx="5375863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6193367" y="1146908"/>
            <a:ext cx="5375863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363965"/>
            <a:ext cx="109728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66095" y="65677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Rīgas Tehniskā universitāte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271077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828800" y="3179691"/>
            <a:ext cx="8534400" cy="7149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91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āku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17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19613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517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 dirty="0"/>
              <a:t>Click to edit Master text styles</a:t>
            </a:r>
          </a:p>
          <a:p>
            <a:pPr lvl="5"/>
            <a:r>
              <a:rPr lang="lv-LV" dirty="0"/>
              <a:t>Second level</a:t>
            </a:r>
          </a:p>
          <a:p>
            <a:pPr lvl="6"/>
            <a:r>
              <a:rPr lang="lv-LV" dirty="0"/>
              <a:t>Third level</a:t>
            </a:r>
          </a:p>
          <a:p>
            <a:pPr lvl="7"/>
            <a:r>
              <a:rPr lang="lv-LV" dirty="0"/>
              <a:t>Fourth level</a:t>
            </a:r>
          </a:p>
          <a:p>
            <a:pPr lvl="8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4553185" y="279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164742" y="68862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03" r:id="rId2"/>
    <p:sldLayoutId id="2147483842" r:id="rId3"/>
    <p:sldLayoutId id="2147483838" r:id="rId4"/>
    <p:sldLayoutId id="2147483840" r:id="rId5"/>
    <p:sldLayoutId id="2147483806" r:id="rId6"/>
    <p:sldLayoutId id="2147483807" r:id="rId7"/>
    <p:sldLayoutId id="2147483815" r:id="rId8"/>
    <p:sldLayoutId id="2147483839" r:id="rId9"/>
    <p:sldLayoutId id="2147483810" r:id="rId10"/>
    <p:sldLayoutId id="2147483841" r:id="rId11"/>
    <p:sldLayoutId id="2147483817" r:id="rId12"/>
    <p:sldLayoutId id="2147483818" r:id="rId13"/>
    <p:sldLayoutId id="2147483820" r:id="rId14"/>
    <p:sldLayoutId id="2147483821" r:id="rId15"/>
    <p:sldLayoutId id="214748384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34484" y="6206573"/>
            <a:ext cx="10803467" cy="295275"/>
          </a:xfrm>
        </p:spPr>
        <p:txBody>
          <a:bodyPr>
            <a:noAutofit/>
          </a:bodyPr>
          <a:lstStyle/>
          <a:p>
            <a:r>
              <a:rPr lang="lv-LV" dirty="0"/>
              <a:t>17.06.2022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34484" y="5720179"/>
            <a:ext cx="10803467" cy="280987"/>
          </a:xfrm>
        </p:spPr>
        <p:txBody>
          <a:bodyPr/>
          <a:lstStyle/>
          <a:p>
            <a:endParaRPr lang="lv-LV" dirty="0"/>
          </a:p>
          <a:p>
            <a:pPr algn="r"/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34484" y="5321030"/>
            <a:ext cx="10803467" cy="680135"/>
          </a:xfrm>
        </p:spPr>
        <p:txBody>
          <a:bodyPr/>
          <a:lstStyle/>
          <a:p>
            <a:endParaRPr lang="lv-LV" sz="1600" dirty="0"/>
          </a:p>
          <a:p>
            <a:pPr algn="l"/>
            <a:r>
              <a:rPr lang="lv-LV" sz="1600" dirty="0"/>
              <a:t>Darba vadītājs: </a:t>
            </a:r>
            <a:r>
              <a:rPr lang="lv-LV" sz="1600" dirty="0" err="1"/>
              <a:t>Dr.sc.ing</a:t>
            </a:r>
            <a:r>
              <a:rPr lang="lv-LV" sz="1600" dirty="0"/>
              <a:t>, pētnieks Ēvalds Urtāns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34484" y="2381667"/>
            <a:ext cx="10803467" cy="1425020"/>
          </a:xfrm>
        </p:spPr>
        <p:txBody>
          <a:bodyPr>
            <a:normAutofit fontScale="92500"/>
          </a:bodyPr>
          <a:lstStyle/>
          <a:p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Salīdzinošā analīze dubultā svārsta sistēmas modelēšanai izmantojot dziļo neironu tīklu metodes</a:t>
            </a:r>
            <a:endParaRPr lang="lv-LV" sz="4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B3977EE-B2DF-DCB0-C0BA-AD694E7942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4484" y="4344783"/>
            <a:ext cx="10803467" cy="438150"/>
          </a:xfrm>
        </p:spPr>
        <p:txBody>
          <a:bodyPr/>
          <a:lstStyle/>
          <a:p>
            <a:r>
              <a:rPr lang="lv-LV" sz="2000" dirty="0"/>
              <a:t>Reinis Freibergs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849474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E290B0-02CB-BAC5-7BA6-BBC48F3A9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28" y="168008"/>
            <a:ext cx="10972800" cy="770685"/>
          </a:xfrm>
        </p:spPr>
        <p:txBody>
          <a:bodyPr/>
          <a:lstStyle/>
          <a:p>
            <a:r>
              <a:rPr lang="lv-LV" sz="3600" dirty="0"/>
              <a:t>Ilgtermiņa prognožu uzlabošanas metodes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33919-9053-A08E-1C9A-D84B0E6F5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B03D9A-73B8-3BDE-F1D1-E96910664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86" y="2002322"/>
            <a:ext cx="5038609" cy="28533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CC5423-A40A-23F4-C3FB-6CC8B4D27074}"/>
              </a:ext>
            </a:extLst>
          </p:cNvPr>
          <p:cNvSpPr txBox="1"/>
          <p:nvPr/>
        </p:nvSpPr>
        <p:spPr>
          <a:xfrm>
            <a:off x="1173803" y="1215957"/>
            <a:ext cx="4205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 soļa prognoze &amp; </a:t>
            </a:r>
            <a:r>
              <a:rPr lang="lv-LV" dirty="0" err="1"/>
              <a:t>rekurents</a:t>
            </a:r>
            <a:r>
              <a:rPr lang="lv-LV" dirty="0"/>
              <a:t> prognozēšanas process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D589C9-777C-9B9F-FF91-ADE4E8E35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53992"/>
            <a:ext cx="5491676" cy="16884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B834D8-BD95-B652-9AC8-19D30CE1A6E5}"/>
              </a:ext>
            </a:extLst>
          </p:cNvPr>
          <p:cNvSpPr txBox="1"/>
          <p:nvPr/>
        </p:nvSpPr>
        <p:spPr>
          <a:xfrm>
            <a:off x="7237379" y="1215956"/>
            <a:ext cx="3239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Pakāpeniskas sarežģītības tehnika</a:t>
            </a:r>
          </a:p>
        </p:txBody>
      </p:sp>
    </p:spTree>
    <p:extLst>
      <p:ext uri="{BB962C8B-B14F-4D97-AF65-F5344CB8AC3E}">
        <p14:creationId xmlns:p14="http://schemas.microsoft.com/office/powerpoint/2010/main" val="2243039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99D073-1727-E5D7-C6D6-0B08062B4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645" y="1346931"/>
            <a:ext cx="5810356" cy="48188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lv-LV" dirty="0"/>
              <a:t>Datu sērijas garums 400 soļi</a:t>
            </a:r>
          </a:p>
          <a:p>
            <a:pPr>
              <a:lnSpc>
                <a:spcPct val="150000"/>
              </a:lnSpc>
            </a:pPr>
            <a:r>
              <a:rPr lang="lv-LV" dirty="0"/>
              <a:t>Ievades dati – abu svārsta posmu leņķiskie ātrumi.</a:t>
            </a:r>
          </a:p>
          <a:p>
            <a:pPr>
              <a:lnSpc>
                <a:spcPct val="150000"/>
              </a:lnSpc>
            </a:pPr>
            <a:r>
              <a:rPr lang="lv-LV" dirty="0"/>
              <a:t>Opcija – signāla retināšana</a:t>
            </a:r>
          </a:p>
          <a:p>
            <a:pPr>
              <a:lnSpc>
                <a:spcPct val="150000"/>
              </a:lnSpc>
            </a:pPr>
            <a:r>
              <a:rPr lang="lv-LV" dirty="0"/>
              <a:t>Datu kopas sadalījums apmācības un testa daļās – 80:20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80B245-CA95-3B98-26AB-52B57EE1E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Datu apstrāde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3830B-2E39-7DCC-719D-44445543B0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81FF7E-AADE-E46F-4A55-FADCED5F7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668" y="692258"/>
            <a:ext cx="6005021" cy="52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22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CF6866-A985-29F0-48F7-02D6DB7A1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66" y="158280"/>
            <a:ext cx="10972800" cy="770685"/>
          </a:xfrm>
        </p:spPr>
        <p:txBody>
          <a:bodyPr/>
          <a:lstStyle/>
          <a:p>
            <a:r>
              <a:rPr lang="lv-LV" sz="3600" dirty="0"/>
              <a:t>Matemātiskais modelis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341E8-D7F5-BEC0-2F85-9F51FA22A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816677-4F7A-F3ED-9DB7-2F826F3C7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787" y="1288631"/>
            <a:ext cx="4569077" cy="4280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A7889B-98BD-27C6-6342-6FA16EBCA6E8}"/>
              </a:ext>
            </a:extLst>
          </p:cNvPr>
          <p:cNvSpPr txBox="1"/>
          <p:nvPr/>
        </p:nvSpPr>
        <p:spPr>
          <a:xfrm>
            <a:off x="6096000" y="1653702"/>
            <a:ext cx="48443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/>
              <a:t>2 brīvības pakāpju sistēma</a:t>
            </a:r>
          </a:p>
          <a:p>
            <a:endParaRPr lang="lv-LV" sz="2400" dirty="0"/>
          </a:p>
          <a:p>
            <a:r>
              <a:rPr lang="lv-LV" sz="2400" dirty="0"/>
              <a:t>Diferenciālvienādojumi sastādīti ar </a:t>
            </a:r>
            <a:r>
              <a:rPr lang="lv-LV" sz="2400" dirty="0" err="1"/>
              <a:t>Lagranža</a:t>
            </a:r>
            <a:r>
              <a:rPr lang="lv-LV" sz="2400" dirty="0"/>
              <a:t> vienādojumu palīdzību.</a:t>
            </a:r>
          </a:p>
          <a:p>
            <a:endParaRPr lang="lv-LV" sz="2400" dirty="0"/>
          </a:p>
          <a:p>
            <a:r>
              <a:rPr lang="lv-LV" sz="2400" dirty="0"/>
              <a:t>Parametri definēti publikācijā, nezināmie </a:t>
            </a:r>
            <a:r>
              <a:rPr lang="lv-LV" sz="2400" dirty="0" err="1"/>
              <a:t>aproksimēti</a:t>
            </a:r>
            <a:r>
              <a:rPr lang="lv-LV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0375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131BBB-7A74-3540-12BB-F052EF9A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817" y="59990"/>
            <a:ext cx="10972800" cy="770685"/>
          </a:xfrm>
        </p:spPr>
        <p:txBody>
          <a:bodyPr/>
          <a:lstStyle/>
          <a:p>
            <a:r>
              <a:rPr lang="lv-LV" sz="3600" dirty="0"/>
              <a:t>Līdzsvara stāvokļu pārbaude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3059C-1864-1B19-7D46-A6134B5AB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023D54-9FEF-8B75-0F4A-C10E6A9B4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788" y="1530474"/>
            <a:ext cx="4701429" cy="45273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E90930-167A-1B6B-3C54-C34690127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013" y="1530474"/>
            <a:ext cx="4591978" cy="45273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0750C1-41B4-1C36-4905-92BDF694104D}"/>
              </a:ext>
            </a:extLst>
          </p:cNvPr>
          <p:cNvSpPr txBox="1"/>
          <p:nvPr/>
        </p:nvSpPr>
        <p:spPr>
          <a:xfrm>
            <a:off x="2850204" y="1005317"/>
            <a:ext cx="151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Stabils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CFA9FF-9C3E-CFD1-0124-3DE634184418}"/>
              </a:ext>
            </a:extLst>
          </p:cNvPr>
          <p:cNvSpPr txBox="1"/>
          <p:nvPr/>
        </p:nvSpPr>
        <p:spPr>
          <a:xfrm>
            <a:off x="8219173" y="995908"/>
            <a:ext cx="151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Nestabils</a:t>
            </a:r>
          </a:p>
        </p:txBody>
      </p:sp>
    </p:spTree>
    <p:extLst>
      <p:ext uri="{BB962C8B-B14F-4D97-AF65-F5344CB8AC3E}">
        <p14:creationId xmlns:p14="http://schemas.microsoft.com/office/powerpoint/2010/main" val="1840396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049FF2-4591-B9B8-4843-467882A4E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72" y="59990"/>
            <a:ext cx="10972800" cy="770685"/>
          </a:xfrm>
        </p:spPr>
        <p:txBody>
          <a:bodyPr/>
          <a:lstStyle/>
          <a:p>
            <a:r>
              <a:rPr lang="lv-LV" sz="3600" dirty="0"/>
              <a:t>Salīdzināšanas metrikas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BACBD-77F8-4A21-FBA6-1E2846167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C3D854-C4B1-F8CF-B389-31175E298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816" y="3051576"/>
            <a:ext cx="3165597" cy="14265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D74B4B-1658-06BB-3C04-0B4CBA793C64}"/>
              </a:ext>
            </a:extLst>
          </p:cNvPr>
          <p:cNvSpPr txBox="1"/>
          <p:nvPr/>
        </p:nvSpPr>
        <p:spPr>
          <a:xfrm>
            <a:off x="1701150" y="1758595"/>
            <a:ext cx="27529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/>
              <a:t>Vidējā absolūtā kļūda 2s intervālā </a:t>
            </a:r>
          </a:p>
          <a:p>
            <a:endParaRPr lang="lv-LV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B0192E-1162-810C-F5E0-2201D4064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580" y="3224184"/>
            <a:ext cx="3240691" cy="6085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D7074A-36C0-5DFD-A8FF-EEC04EB0EBC4}"/>
              </a:ext>
            </a:extLst>
          </p:cNvPr>
          <p:cNvSpPr txBox="1"/>
          <p:nvPr/>
        </p:nvSpPr>
        <p:spPr>
          <a:xfrm>
            <a:off x="6814656" y="1758595"/>
            <a:ext cx="33410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/>
              <a:t>Vidējais soļu skaits līdz kļūdas robežvērtībai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785820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EB6FF6-762F-2C97-5740-20CF250A6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647" y="111046"/>
            <a:ext cx="10972800" cy="770685"/>
          </a:xfrm>
        </p:spPr>
        <p:txBody>
          <a:bodyPr/>
          <a:lstStyle/>
          <a:p>
            <a:r>
              <a:rPr lang="lv-LV" sz="4000" dirty="0"/>
              <a:t>Rezultāti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00A3E-C210-9848-54EE-EA5017EFB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495AE4-B3BB-1726-B297-867D2AF59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2" y="881731"/>
            <a:ext cx="7200426" cy="47054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667856-AF2E-C21E-CBDE-B795412C5F49}"/>
              </a:ext>
            </a:extLst>
          </p:cNvPr>
          <p:cNvSpPr txBox="1"/>
          <p:nvPr/>
        </p:nvSpPr>
        <p:spPr>
          <a:xfrm>
            <a:off x="7898859" y="881731"/>
            <a:ext cx="35214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Labākā LSTM modeļa MAE kļūdas vērtība ar statistisku pārliecību 99% ir mazāka par labākā diferenciālvienādojuma MAE kļūdas vērtībām.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433AB6-CD22-5EF6-15B5-21238D1CF175}"/>
              </a:ext>
            </a:extLst>
          </p:cNvPr>
          <p:cNvSpPr txBox="1"/>
          <p:nvPr/>
        </p:nvSpPr>
        <p:spPr>
          <a:xfrm>
            <a:off x="7898859" y="4643633"/>
            <a:ext cx="3239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LSTM modeļa apmācības laiks ar RTU HPC centra K40 videokarti – 33h</a:t>
            </a:r>
          </a:p>
        </p:txBody>
      </p:sp>
    </p:spTree>
    <p:extLst>
      <p:ext uri="{BB962C8B-B14F-4D97-AF65-F5344CB8AC3E}">
        <p14:creationId xmlns:p14="http://schemas.microsoft.com/office/powerpoint/2010/main" val="697097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E9F294-A816-F959-BB96-D24F910E2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9718"/>
            <a:ext cx="10972800" cy="770685"/>
          </a:xfrm>
        </p:spPr>
        <p:txBody>
          <a:bodyPr/>
          <a:lstStyle/>
          <a:p>
            <a:r>
              <a:rPr lang="lv-LV" sz="3600" dirty="0"/>
              <a:t>Kļūdu līknes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D1EC4F-AFD4-68A9-AB1B-FCEA69A5F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BC81A4-8C4B-B307-6A1A-19D00F8E1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99" y="729710"/>
            <a:ext cx="6733823" cy="50503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5286EC-7CAF-8BED-7A6E-1841005C7802}"/>
              </a:ext>
            </a:extLst>
          </p:cNvPr>
          <p:cNvSpPr txBox="1"/>
          <p:nvPr/>
        </p:nvSpPr>
        <p:spPr>
          <a:xfrm>
            <a:off x="8005864" y="1955260"/>
            <a:ext cx="2859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/>
              <a:t>Pārmācīšanās nav novērojama</a:t>
            </a:r>
          </a:p>
        </p:txBody>
      </p:sp>
    </p:spTree>
    <p:extLst>
      <p:ext uri="{BB962C8B-B14F-4D97-AF65-F5344CB8AC3E}">
        <p14:creationId xmlns:p14="http://schemas.microsoft.com/office/powerpoint/2010/main" val="251917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941CDB-F8B3-9FF9-1CF8-EDF9B14F4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7777" y="914643"/>
            <a:ext cx="7732529" cy="579939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8116E7-B755-127D-DE99-A53A1E2DC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10" y="143958"/>
            <a:ext cx="10972800" cy="770685"/>
          </a:xfrm>
        </p:spPr>
        <p:txBody>
          <a:bodyPr/>
          <a:lstStyle/>
          <a:p>
            <a:r>
              <a:rPr lang="lv-LV" sz="3600" dirty="0"/>
              <a:t>Rezultāti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514E4-C898-D322-C39B-454AEF88C6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E3FF92-EEEA-F7E0-87F1-FA25C35C90F5}"/>
              </a:ext>
            </a:extLst>
          </p:cNvPr>
          <p:cNvSpPr txBox="1"/>
          <p:nvPr/>
        </p:nvSpPr>
        <p:spPr>
          <a:xfrm>
            <a:off x="4105073" y="529300"/>
            <a:ext cx="509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Dziļo mākslīgo neironu tīklu risinājums</a:t>
            </a:r>
          </a:p>
        </p:txBody>
      </p:sp>
    </p:spTree>
    <p:extLst>
      <p:ext uri="{BB962C8B-B14F-4D97-AF65-F5344CB8AC3E}">
        <p14:creationId xmlns:p14="http://schemas.microsoft.com/office/powerpoint/2010/main" val="2927435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8116E7-B755-127D-DE99-A53A1E2DC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10" y="143958"/>
            <a:ext cx="10972800" cy="770685"/>
          </a:xfrm>
        </p:spPr>
        <p:txBody>
          <a:bodyPr/>
          <a:lstStyle/>
          <a:p>
            <a:r>
              <a:rPr lang="lv-LV" sz="3600" dirty="0"/>
              <a:t>Rezultāti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514E4-C898-D322-C39B-454AEF88C6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E3FF92-EEEA-F7E0-87F1-FA25C35C90F5}"/>
              </a:ext>
            </a:extLst>
          </p:cNvPr>
          <p:cNvSpPr txBox="1"/>
          <p:nvPr/>
        </p:nvSpPr>
        <p:spPr>
          <a:xfrm>
            <a:off x="4105073" y="529300"/>
            <a:ext cx="509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Diferenciālvienādojumu risinājums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FF16CD4-EF49-40BF-0DDC-80CF76DB8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3587" y="824438"/>
            <a:ext cx="5191927" cy="5538510"/>
          </a:xfrm>
        </p:spPr>
      </p:pic>
    </p:spTree>
    <p:extLst>
      <p:ext uri="{BB962C8B-B14F-4D97-AF65-F5344CB8AC3E}">
        <p14:creationId xmlns:p14="http://schemas.microsoft.com/office/powerpoint/2010/main" val="290450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8297E-66D1-D64B-370E-A4B17D824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5" name="gala_versija_80">
            <a:hlinkClick r:id="" action="ppaction://media"/>
            <a:extLst>
              <a:ext uri="{FF2B5EF4-FFF2-40B4-BE49-F238E27FC236}">
                <a16:creationId xmlns:a16="http://schemas.microsoft.com/office/drawing/2014/main" id="{95E42E80-C0D7-E529-E429-62A4F3E0AD5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53" y="0"/>
            <a:ext cx="10497104" cy="629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0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F4CE42-2D29-5346-E30A-3930F637C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Strauji aug popularitāte dziļajos mākslīgo neironu tīklos balstītiem risinājumiem.</a:t>
            </a:r>
          </a:p>
          <a:p>
            <a:pPr marL="0" indent="0">
              <a:buNone/>
            </a:pPr>
            <a:endParaRPr lang="lv-LV" dirty="0"/>
          </a:p>
          <a:p>
            <a:r>
              <a:rPr lang="lv-LV" dirty="0"/>
              <a:t>Datos balstītas metodes – alternatīva matemātiskajiem modeļiem.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AA35BD-0308-A2C6-FAD2-57C578705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Aktualitāte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A8492-0DEE-B89A-A1B9-076B7C552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163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23BAAA-C68C-AF21-A018-80F85BFE9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518393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lv-LV" sz="1800" dirty="0"/>
              <a:t>Dziļo mākslīgo neironu tīklu metodes uzrāda labākus rezultātus gan pēc MAE un MS metrikām, gan vizuāliem novērtējumiem.</a:t>
            </a:r>
          </a:p>
          <a:p>
            <a:pPr>
              <a:lnSpc>
                <a:spcPct val="200000"/>
              </a:lnSpc>
            </a:pPr>
            <a:r>
              <a:rPr lang="lv-LV" sz="1800" dirty="0"/>
              <a:t>Labākais dziļo mākslīgo neironu tīklu modelis izmanto abas ilgtermiņa prognožu uzlabošanas metodes.</a:t>
            </a:r>
          </a:p>
          <a:p>
            <a:pPr>
              <a:lnSpc>
                <a:spcPct val="200000"/>
              </a:lnSpc>
            </a:pPr>
            <a:r>
              <a:rPr lang="lv-LV" sz="1800" dirty="0"/>
              <a:t>Iezīmējas datos balstītas metodes priekšrocības - nav jāzina sistēmas parametru vērtības.</a:t>
            </a:r>
          </a:p>
          <a:p>
            <a:pPr>
              <a:lnSpc>
                <a:spcPct val="200000"/>
              </a:lnSpc>
            </a:pPr>
            <a:r>
              <a:rPr lang="lv-LV" sz="1800" dirty="0"/>
              <a:t>Dziļo mākslīgo neironu tīklu metodes pieprasa nesalīdzināmi lielākus skaitļošanas resursus, nekā diferenciālvienādojumu risināšana.</a:t>
            </a:r>
          </a:p>
          <a:p>
            <a:pPr>
              <a:lnSpc>
                <a:spcPct val="200000"/>
              </a:lnSpc>
            </a:pPr>
            <a:endParaRPr lang="lv-LV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71D949-A550-DC5C-EE2F-68767DA21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Secinājumi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5741D-F2BC-00F8-D6D5-5333DAF24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150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47FE18-0935-D92D-1A87-7C5E5E969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4392391"/>
          </a:xfrm>
        </p:spPr>
        <p:txBody>
          <a:bodyPr>
            <a:normAutofit/>
          </a:bodyPr>
          <a:lstStyle/>
          <a:p>
            <a:pPr algn="l"/>
            <a:endParaRPr lang="lv-LV" b="0" i="0" u="none" strike="noStrike" baseline="0" dirty="0">
              <a:solidFill>
                <a:srgbClr val="005551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v-LV" sz="2800" dirty="0">
                <a:solidFill>
                  <a:srgbClr val="005551"/>
                </a:solidFill>
              </a:rPr>
              <a:t>1.</a:t>
            </a:r>
            <a:r>
              <a:rPr lang="lv-LV" sz="3200" b="0" i="0" u="none" strike="noStrike" baseline="0" dirty="0">
                <a:solidFill>
                  <a:srgbClr val="005551"/>
                </a:solidFill>
                <a:latin typeface="Times New Roman" panose="02020603050405020304" pitchFamily="18" charset="0"/>
              </a:rPr>
              <a:t> </a:t>
            </a:r>
            <a:r>
              <a:rPr lang="lv-LV" sz="2800" dirty="0">
                <a:solidFill>
                  <a:srgbClr val="005551"/>
                </a:solidFill>
              </a:rPr>
              <a:t>Inerces momenti un gaisa kvadrātiska pretestība.</a:t>
            </a:r>
          </a:p>
          <a:p>
            <a:pPr marL="0" indent="0" algn="l">
              <a:buNone/>
            </a:pPr>
            <a:endParaRPr lang="lv-LV" sz="3200" b="0" i="0" u="none" strike="noStrike" baseline="0" dirty="0">
              <a:solidFill>
                <a:srgbClr val="005551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v-LV" sz="2800" dirty="0">
                <a:solidFill>
                  <a:srgbClr val="005551"/>
                </a:solidFill>
              </a:rPr>
              <a:t>2.</a:t>
            </a:r>
            <a:r>
              <a:rPr lang="lv-LV" sz="3200" dirty="0">
                <a:solidFill>
                  <a:srgbClr val="005551"/>
                </a:solidFill>
                <a:latin typeface="Times New Roman" panose="02020603050405020304" pitchFamily="18" charset="0"/>
              </a:rPr>
              <a:t> </a:t>
            </a:r>
            <a:r>
              <a:rPr lang="lv-LV" sz="2800" dirty="0">
                <a:solidFill>
                  <a:srgbClr val="005551"/>
                </a:solidFill>
              </a:rPr>
              <a:t>Kustības atkarība no sākuma nosacījumiem (</a:t>
            </a:r>
            <a:r>
              <a:rPr lang="lv-LV" sz="2800" dirty="0" err="1">
                <a:solidFill>
                  <a:srgbClr val="005551"/>
                </a:solidFill>
              </a:rPr>
              <a:t>bifurkācijām</a:t>
            </a:r>
            <a:r>
              <a:rPr lang="lv-LV" sz="2800" dirty="0">
                <a:solidFill>
                  <a:srgbClr val="005551"/>
                </a:solidFill>
              </a:rPr>
              <a:t>).</a:t>
            </a:r>
          </a:p>
          <a:p>
            <a:pPr marL="0" indent="0">
              <a:buNone/>
            </a:pPr>
            <a:endParaRPr lang="lv-LV" sz="2400" dirty="0">
              <a:solidFill>
                <a:srgbClr val="00555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CC3156-1C3B-EDDD-30DB-CEABB7C28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855" y="220132"/>
            <a:ext cx="10972800" cy="770685"/>
          </a:xfrm>
        </p:spPr>
        <p:txBody>
          <a:bodyPr/>
          <a:lstStyle/>
          <a:p>
            <a:r>
              <a:rPr lang="lv-LV" sz="3600" dirty="0"/>
              <a:t>Recenzenta piezīmes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40FB1-F93C-F003-9515-B20BFAC9D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" y="6272743"/>
            <a:ext cx="3296356" cy="365125"/>
          </a:xfrm>
        </p:spPr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04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677818-0AF0-4386-EE8A-7DD49BDBE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4818811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lv-LV" sz="2800" dirty="0"/>
              <a:t>Fizikālo sakarību pielietošana dziļo mākslīgo neironu tīklu modelī. (</a:t>
            </a:r>
            <a:r>
              <a:rPr lang="lv-LV" sz="2800" i="1" dirty="0" err="1"/>
              <a:t>Physics</a:t>
            </a:r>
            <a:r>
              <a:rPr lang="lv-LV" sz="2800" i="1" dirty="0"/>
              <a:t> </a:t>
            </a:r>
            <a:r>
              <a:rPr lang="lv-LV" sz="2800" i="1" dirty="0" err="1"/>
              <a:t>informed</a:t>
            </a:r>
            <a:r>
              <a:rPr lang="lv-LV" sz="2800" i="1" dirty="0"/>
              <a:t> </a:t>
            </a:r>
            <a:r>
              <a:rPr lang="lv-LV" sz="2800" i="1" dirty="0" err="1"/>
              <a:t>neural</a:t>
            </a:r>
            <a:r>
              <a:rPr lang="lv-LV" sz="2800" i="1" dirty="0"/>
              <a:t> </a:t>
            </a:r>
            <a:r>
              <a:rPr lang="lv-LV" sz="2800" i="1" dirty="0" err="1"/>
              <a:t>networks</a:t>
            </a:r>
            <a:r>
              <a:rPr lang="lv-LV" sz="2800" dirty="0"/>
              <a:t>)</a:t>
            </a:r>
          </a:p>
          <a:p>
            <a:pPr>
              <a:lnSpc>
                <a:spcPct val="200000"/>
              </a:lnSpc>
            </a:pPr>
            <a:r>
              <a:rPr lang="lv-LV" sz="2800" dirty="0"/>
              <a:t>Alternatīvas LSTM šūnai ar labākām atmiņas spējām.</a:t>
            </a:r>
          </a:p>
          <a:p>
            <a:pPr>
              <a:lnSpc>
                <a:spcPct val="200000"/>
              </a:lnSpc>
            </a:pPr>
            <a:r>
              <a:rPr lang="lv-LV" sz="2800" dirty="0"/>
              <a:t>Praktisks pielietojums reālai sistēmai, datu ievākšanas procedūras izveide.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1D5C9B-D41E-7C2D-A7DE-CC60C6928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Tālākie pētījumi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977B9F-CFD3-3DF1-6715-BE2028CE7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59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/>
              <a:t>Paldies par uzmanību!</a:t>
            </a:r>
          </a:p>
        </p:txBody>
      </p:sp>
    </p:spTree>
    <p:extLst>
      <p:ext uri="{BB962C8B-B14F-4D97-AF65-F5344CB8AC3E}">
        <p14:creationId xmlns:p14="http://schemas.microsoft.com/office/powerpoint/2010/main" val="179275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B06E87-8940-1468-1930-C5A221D3A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v-LV" dirty="0"/>
              <a:t>Darba tips: salīdzinošā analīze</a:t>
            </a:r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dirty="0"/>
              <a:t>Darba mērķis: Modelēt dubultā svārsta sistēmu balstoties eksperimentālā datu kopā ar dziļo mākslīgo neironu tīklu metodēm un diferenciālvienādojumiem, salīdzināt abu metožu prognožu spējas.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EF79EB-3E12-4DBC-6502-DA08B734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Mērķis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FC75E-2F68-0528-219B-2451526EA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624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549902-CB27-000F-881B-72EA4D3CE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621957"/>
          </a:xfrm>
        </p:spPr>
        <p:txBody>
          <a:bodyPr/>
          <a:lstStyle/>
          <a:p>
            <a:pPr marL="0" indent="0">
              <a:buNone/>
            </a:pPr>
            <a:r>
              <a:rPr lang="lv-LV" dirty="0"/>
              <a:t>IBM pētnieki 2019.gadā publicē rakstu ‘</a:t>
            </a:r>
            <a:r>
              <a:rPr lang="lv-LV" i="1" dirty="0" err="1"/>
              <a:t>Learning</a:t>
            </a:r>
            <a:r>
              <a:rPr lang="lv-LV" i="1" dirty="0"/>
              <a:t> </a:t>
            </a:r>
            <a:r>
              <a:rPr lang="lv-LV" i="1" dirty="0" err="1"/>
              <a:t>beyond</a:t>
            </a:r>
            <a:r>
              <a:rPr lang="lv-LV" i="1" dirty="0"/>
              <a:t> </a:t>
            </a:r>
            <a:r>
              <a:rPr lang="lv-LV" i="1" dirty="0" err="1"/>
              <a:t>simulated</a:t>
            </a:r>
            <a:r>
              <a:rPr lang="lv-LV" i="1" dirty="0"/>
              <a:t> </a:t>
            </a:r>
            <a:r>
              <a:rPr lang="lv-LV" i="1" dirty="0" err="1"/>
              <a:t>physics</a:t>
            </a:r>
            <a:r>
              <a:rPr lang="lv-LV" dirty="0"/>
              <a:t>’ – ar to kopā izdod datu kopu, kas satur informāciju par dubultā svārsta kinemātiku.</a:t>
            </a:r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dirty="0"/>
              <a:t>Parametri:</a:t>
            </a:r>
          </a:p>
          <a:p>
            <a:r>
              <a:rPr lang="lv-LV" dirty="0"/>
              <a:t>Video ar 21 eksperimentu</a:t>
            </a:r>
          </a:p>
          <a:p>
            <a:r>
              <a:rPr lang="lv-LV" dirty="0"/>
              <a:t>Svārsta koordinātas laikā ≈ 400 000 datu punktu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FAEB9-5A95-A571-0FCA-21F48F99C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Datu kopa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58BBF-E127-9353-F64E-F1B97004B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27F0B0-87FE-EBFA-DD48-926675A8F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955" y="3743901"/>
            <a:ext cx="4353511" cy="22090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CFA4A0-7935-B688-D96E-9CC13CB0F781}"/>
              </a:ext>
            </a:extLst>
          </p:cNvPr>
          <p:cNvSpPr txBox="1"/>
          <p:nvPr/>
        </p:nvSpPr>
        <p:spPr>
          <a:xfrm>
            <a:off x="3932536" y="5978388"/>
            <a:ext cx="4353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000" dirty="0"/>
              <a:t>Attēls no </a:t>
            </a:r>
            <a:r>
              <a:rPr lang="lv-LV" sz="1000" dirty="0" err="1"/>
              <a:t>Asseman</a:t>
            </a:r>
            <a:r>
              <a:rPr lang="lv-LV" sz="1000" dirty="0"/>
              <a:t>, </a:t>
            </a:r>
            <a:r>
              <a:rPr lang="lv-LV" sz="1000" dirty="0" err="1"/>
              <a:t>Kornuta</a:t>
            </a:r>
            <a:r>
              <a:rPr lang="lv-LV" sz="1000" dirty="0"/>
              <a:t> «</a:t>
            </a:r>
            <a:r>
              <a:rPr lang="lv-LV" sz="1000" dirty="0" err="1"/>
              <a:t>Learning</a:t>
            </a:r>
            <a:r>
              <a:rPr lang="lv-LV" sz="1000" dirty="0"/>
              <a:t> </a:t>
            </a:r>
            <a:r>
              <a:rPr lang="lv-LV" sz="1000" dirty="0" err="1"/>
              <a:t>beyond</a:t>
            </a:r>
            <a:r>
              <a:rPr lang="lv-LV" sz="1000" dirty="0"/>
              <a:t> </a:t>
            </a:r>
            <a:r>
              <a:rPr lang="lv-LV" sz="1000" dirty="0" err="1"/>
              <a:t>simulated</a:t>
            </a:r>
            <a:r>
              <a:rPr lang="lv-LV" sz="1000" dirty="0"/>
              <a:t> </a:t>
            </a:r>
            <a:r>
              <a:rPr lang="lv-LV" sz="1000" dirty="0" err="1"/>
              <a:t>physics</a:t>
            </a:r>
            <a:r>
              <a:rPr lang="lv-LV" sz="1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285396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7E59EA-1DB1-2ACE-1D42-1FC1495BA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5" name="20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75F82183-7297-4FAD-785A-1A4C84DD614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15055" y="111892"/>
            <a:ext cx="6433226" cy="64332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ADB65F-C101-D562-A06D-A10FA804AAA7}"/>
              </a:ext>
            </a:extLst>
          </p:cNvPr>
          <p:cNvSpPr txBox="1"/>
          <p:nvPr/>
        </p:nvSpPr>
        <p:spPr>
          <a:xfrm>
            <a:off x="4034655" y="6545118"/>
            <a:ext cx="4353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000" dirty="0"/>
              <a:t>Video no </a:t>
            </a:r>
            <a:r>
              <a:rPr lang="lv-LV" sz="1000" dirty="0" err="1"/>
              <a:t>Asseman</a:t>
            </a:r>
            <a:r>
              <a:rPr lang="lv-LV" sz="1000" dirty="0"/>
              <a:t>, </a:t>
            </a:r>
            <a:r>
              <a:rPr lang="lv-LV" sz="1000" dirty="0" err="1"/>
              <a:t>Kornuta</a:t>
            </a:r>
            <a:r>
              <a:rPr lang="lv-LV" sz="1000" dirty="0"/>
              <a:t> «</a:t>
            </a:r>
            <a:r>
              <a:rPr lang="lv-LV" sz="1000" dirty="0" err="1"/>
              <a:t>Learning</a:t>
            </a:r>
            <a:r>
              <a:rPr lang="lv-LV" sz="1000" dirty="0"/>
              <a:t> </a:t>
            </a:r>
            <a:r>
              <a:rPr lang="lv-LV" sz="1000" dirty="0" err="1"/>
              <a:t>beyond</a:t>
            </a:r>
            <a:r>
              <a:rPr lang="lv-LV" sz="1000" dirty="0"/>
              <a:t> </a:t>
            </a:r>
            <a:r>
              <a:rPr lang="lv-LV" sz="1000" dirty="0" err="1"/>
              <a:t>simulated</a:t>
            </a:r>
            <a:r>
              <a:rPr lang="lv-LV" sz="1000" dirty="0"/>
              <a:t> </a:t>
            </a:r>
            <a:r>
              <a:rPr lang="lv-LV" sz="1000" dirty="0" err="1"/>
              <a:t>physics</a:t>
            </a:r>
            <a:r>
              <a:rPr lang="lv-LV" sz="1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16367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5DF34C5-8BF1-4487-232E-2E8E1A526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1043" y="2237991"/>
            <a:ext cx="3498267" cy="27892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D29856-7666-79ED-CA9E-C86A7CB74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1" y="164393"/>
            <a:ext cx="10972800" cy="770685"/>
          </a:xfrm>
        </p:spPr>
        <p:txBody>
          <a:bodyPr/>
          <a:lstStyle/>
          <a:p>
            <a:r>
              <a:rPr lang="lv-LV" sz="3600" dirty="0"/>
              <a:t>Kas ir mākslīgie neironu tīkli?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244AB-E974-4F88-170F-99ECCC308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1026" name="Picture 2" descr="Neuron With Axon clip art Clipart Images">
            <a:extLst>
              <a:ext uri="{FF2B5EF4-FFF2-40B4-BE49-F238E27FC236}">
                <a16:creationId xmlns:a16="http://schemas.microsoft.com/office/drawing/2014/main" id="{81E64FB7-64E0-3CEB-FFC1-4A39B838B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058" y="2708685"/>
            <a:ext cx="404812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4E70E9-AF90-AF32-382D-DCCBF5696DC1}"/>
              </a:ext>
            </a:extLst>
          </p:cNvPr>
          <p:cNvSpPr txBox="1"/>
          <p:nvPr/>
        </p:nvSpPr>
        <p:spPr>
          <a:xfrm>
            <a:off x="909836" y="1518737"/>
            <a:ext cx="3709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Mākslīgais neirons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BB4F8F-9939-41F7-3DB7-13CE4EABC6B9}"/>
              </a:ext>
            </a:extLst>
          </p:cNvPr>
          <p:cNvSpPr txBox="1"/>
          <p:nvPr/>
        </p:nvSpPr>
        <p:spPr>
          <a:xfrm>
            <a:off x="6932647" y="1516398"/>
            <a:ext cx="3709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Bioloģiskais neirons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3CA41A-BA10-E0DC-530B-0BF5C01D3178}"/>
              </a:ext>
            </a:extLst>
          </p:cNvPr>
          <p:cNvSpPr txBox="1"/>
          <p:nvPr/>
        </p:nvSpPr>
        <p:spPr>
          <a:xfrm>
            <a:off x="5847078" y="2598073"/>
            <a:ext cx="103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rgbClr val="313131"/>
                </a:solidFill>
              </a:rPr>
              <a:t>Dendrīti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4EFA85-155D-0E50-429F-2849AC3287BC}"/>
              </a:ext>
            </a:extLst>
          </p:cNvPr>
          <p:cNvSpPr txBox="1"/>
          <p:nvPr/>
        </p:nvSpPr>
        <p:spPr>
          <a:xfrm>
            <a:off x="8289708" y="4132462"/>
            <a:ext cx="103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rgbClr val="313131"/>
                </a:solidFill>
              </a:rPr>
              <a:t>Aksons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A7BF80E-574B-7F57-5F47-0993867DF574}"/>
              </a:ext>
            </a:extLst>
          </p:cNvPr>
          <p:cNvCxnSpPr/>
          <p:nvPr/>
        </p:nvCxnSpPr>
        <p:spPr>
          <a:xfrm>
            <a:off x="6773058" y="2859932"/>
            <a:ext cx="610236" cy="1074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F340DA-C583-6511-C255-FF0A5034D60C}"/>
              </a:ext>
            </a:extLst>
          </p:cNvPr>
          <p:cNvCxnSpPr/>
          <p:nvPr/>
        </p:nvCxnSpPr>
        <p:spPr>
          <a:xfrm>
            <a:off x="6624536" y="2967405"/>
            <a:ext cx="379379" cy="9231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71563D3-F337-CDC2-03FB-981C70CC1A7A}"/>
              </a:ext>
            </a:extLst>
          </p:cNvPr>
          <p:cNvSpPr txBox="1"/>
          <p:nvPr/>
        </p:nvSpPr>
        <p:spPr>
          <a:xfrm>
            <a:off x="1084633" y="5324401"/>
            <a:ext cx="11079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lv-LV" sz="2000" dirty="0">
                <a:latin typeface="TimesNewRomanPSMT"/>
              </a:rPr>
              <a:t>N</a:t>
            </a:r>
            <a:r>
              <a:rPr lang="lv-LV" sz="2000" b="0" i="0" u="none" strike="noStrike" baseline="0" dirty="0">
                <a:latin typeface="TimesNewRomanPSMT"/>
              </a:rPr>
              <a:t>o daudziem atsevišķiem elementiem - mākslīgajiem neironiem - sastāvoša skaitļošanas sistēma, kas radīta, iedvesmojoties no cilvēka smadzeņu un nervu sistēmas darbības pamatprincipiem.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3185985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C9FFB5-FB53-8828-28DE-2FC46B54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6EB8EF-02B9-69B2-BFE1-372990619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78" y="1094938"/>
            <a:ext cx="5762914" cy="3384073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462438A9-E104-22E6-D6E6-A33C53D63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1" y="164393"/>
            <a:ext cx="10972800" cy="770685"/>
          </a:xfrm>
        </p:spPr>
        <p:txBody>
          <a:bodyPr/>
          <a:lstStyle/>
          <a:p>
            <a:r>
              <a:rPr lang="lv-LV" sz="3600" dirty="0"/>
              <a:t>Kas ir mākslīgie neironu tīkli?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F42C52-B624-83F2-EE7E-0D03B5747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580" y="935078"/>
            <a:ext cx="4933652" cy="44186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42CB2D-770B-93D1-D20E-4FEF8B41D493}"/>
              </a:ext>
            </a:extLst>
          </p:cNvPr>
          <p:cNvSpPr txBox="1"/>
          <p:nvPr/>
        </p:nvSpPr>
        <p:spPr>
          <a:xfrm>
            <a:off x="719847" y="5410656"/>
            <a:ext cx="7597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Galvenais mērķis – kļūdas funkcijas minimizēšana.</a:t>
            </a:r>
          </a:p>
          <a:p>
            <a:r>
              <a:rPr lang="lv-LV" dirty="0"/>
              <a:t>To paveic, koriģējot tīkla parametrus – svarus un nobīdes vērtības.</a:t>
            </a:r>
          </a:p>
        </p:txBody>
      </p:sp>
    </p:spTree>
    <p:extLst>
      <p:ext uri="{BB962C8B-B14F-4D97-AF65-F5344CB8AC3E}">
        <p14:creationId xmlns:p14="http://schemas.microsoft.com/office/powerpoint/2010/main" val="2039144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6DD479-8DF7-A909-EDF7-00FEE239A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4983804" cy="2789129"/>
          </a:xfrm>
        </p:spPr>
        <p:txBody>
          <a:bodyPr/>
          <a:lstStyle/>
          <a:p>
            <a:r>
              <a:rPr lang="lv-LV" dirty="0"/>
              <a:t>Visbiežāk pielietotas LSTM - ilgtermiņa-īstermiņa atmiņas šūnas.</a:t>
            </a:r>
          </a:p>
          <a:p>
            <a:r>
              <a:rPr lang="lv-LV" dirty="0"/>
              <a:t>Pastāv dažādas metodes ilgtermiņa prognožu uzlabošanai.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9442DF-49DA-D92E-3329-FADB87DCE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04" y="71800"/>
            <a:ext cx="10972800" cy="770685"/>
          </a:xfrm>
        </p:spPr>
        <p:txBody>
          <a:bodyPr/>
          <a:lstStyle/>
          <a:p>
            <a:r>
              <a:rPr lang="lv-LV" sz="3600" dirty="0"/>
              <a:t>Iepriekšējie pētījumi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CC6E4-123A-D765-B318-6A31B3A0D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E50FCF-C172-6A1C-F8AC-8A647E07E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452" y="220132"/>
            <a:ext cx="4926252" cy="618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48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7FA2E4-ADE8-F9C1-2D0D-6D6C8440D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10" y="140229"/>
            <a:ext cx="10972800" cy="770685"/>
          </a:xfrm>
        </p:spPr>
        <p:txBody>
          <a:bodyPr/>
          <a:lstStyle/>
          <a:p>
            <a:r>
              <a:rPr lang="lv-LV" sz="3600" dirty="0"/>
              <a:t>Dziļo mākslīgo neironu tīklu modelis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648B8-9D24-B288-7968-6099F08DA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5EECBE-C2B8-624E-32D9-B3E69462C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90" y="910914"/>
            <a:ext cx="3054469" cy="5017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6BFCB0-D1FC-272C-40B5-B5378C2A845F}"/>
              </a:ext>
            </a:extLst>
          </p:cNvPr>
          <p:cNvSpPr txBox="1"/>
          <p:nvPr/>
        </p:nvSpPr>
        <p:spPr>
          <a:xfrm>
            <a:off x="5350213" y="910914"/>
            <a:ext cx="62840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lv-LV" sz="2000" dirty="0"/>
              <a:t>LSTM četros slāņos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lv-LV" sz="2000" i="1" dirty="0" err="1"/>
              <a:t>LayerNorm</a:t>
            </a:r>
            <a:r>
              <a:rPr lang="lv-LV" sz="2000" dirty="0"/>
              <a:t> normalizācijas slānis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lv-LV" sz="2000" i="1" dirty="0" err="1"/>
              <a:t>Mish</a:t>
            </a:r>
            <a:r>
              <a:rPr lang="lv-LV" sz="2000" dirty="0"/>
              <a:t> aktivācijas funkcija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lv-LV" sz="2000" dirty="0"/>
              <a:t>Abpus LSTM šūnām lineārie slāņi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lv-LV" sz="2000" dirty="0"/>
              <a:t>Apmācāmi sākotnējie stāvokļa un slēptā stāvokļa vektori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v-LV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A89242-3478-D468-5A25-E3F9931E64F3}"/>
              </a:ext>
            </a:extLst>
          </p:cNvPr>
          <p:cNvSpPr txBox="1"/>
          <p:nvPr/>
        </p:nvSpPr>
        <p:spPr>
          <a:xfrm>
            <a:off x="5677710" y="5571832"/>
            <a:ext cx="4698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Parametru skaits - </a:t>
            </a:r>
            <a:r>
              <a:rPr lang="lv-LV" sz="2400" b="1" i="0" u="none" strike="noStrike" baseline="0" dirty="0">
                <a:latin typeface="TimesNewRomanPSMT"/>
              </a:rPr>
              <a:t>2 542 082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3622414941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L_Ekspresis_PPT_pamatne.potx</Template>
  <TotalTime>11915</TotalTime>
  <Words>566</Words>
  <Application>Microsoft Office PowerPoint</Application>
  <PresentationFormat>Widescreen</PresentationFormat>
  <Paragraphs>105</Paragraphs>
  <Slides>23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TimesNewRomanPSMT</vt:lpstr>
      <vt:lpstr>Wingdings</vt:lpstr>
      <vt:lpstr>L_Ekspresis_PPT_pamatne</vt:lpstr>
      <vt:lpstr>PowerPoint Presentation</vt:lpstr>
      <vt:lpstr>Aktualitāte</vt:lpstr>
      <vt:lpstr>Mērķis</vt:lpstr>
      <vt:lpstr>Datu kopa</vt:lpstr>
      <vt:lpstr>PowerPoint Presentation</vt:lpstr>
      <vt:lpstr>Kas ir mākslīgie neironu tīkli?</vt:lpstr>
      <vt:lpstr>Kas ir mākslīgie neironu tīkli?</vt:lpstr>
      <vt:lpstr>Iepriekšējie pētījumi</vt:lpstr>
      <vt:lpstr>Dziļo mākslīgo neironu tīklu modelis</vt:lpstr>
      <vt:lpstr>Ilgtermiņa prognožu uzlabošanas metodes</vt:lpstr>
      <vt:lpstr>Datu apstrāde</vt:lpstr>
      <vt:lpstr>Matemātiskais modelis</vt:lpstr>
      <vt:lpstr>Līdzsvara stāvokļu pārbaude</vt:lpstr>
      <vt:lpstr>Salīdzināšanas metrikas</vt:lpstr>
      <vt:lpstr>Rezultāti</vt:lpstr>
      <vt:lpstr>Kļūdu līknes</vt:lpstr>
      <vt:lpstr>Rezultāti</vt:lpstr>
      <vt:lpstr>Rezultāti</vt:lpstr>
      <vt:lpstr>PowerPoint Presentation</vt:lpstr>
      <vt:lpstr>Secinājumi</vt:lpstr>
      <vt:lpstr>Recenzenta piezīmes</vt:lpstr>
      <vt:lpstr>Tālākie pētījumi</vt:lpstr>
      <vt:lpstr>Paldies par uzmanību!</vt:lpstr>
    </vt:vector>
  </TitlesOfParts>
  <Company>ESM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Reinis Freibergs</cp:lastModifiedBy>
  <cp:revision>290</cp:revision>
  <dcterms:created xsi:type="dcterms:W3CDTF">2015-01-14T08:45:22Z</dcterms:created>
  <dcterms:modified xsi:type="dcterms:W3CDTF">2022-06-17T04:21:48Z</dcterms:modified>
</cp:coreProperties>
</file>