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5" r:id="rId4"/>
    <p:sldId id="261" r:id="rId5"/>
    <p:sldId id="266" r:id="rId6"/>
    <p:sldId id="262" r:id="rId7"/>
    <p:sldId id="263" r:id="rId8"/>
    <p:sldId id="264" r:id="rId9"/>
    <p:sldId id="267" r:id="rId10"/>
    <p:sldId id="268" r:id="rId11"/>
    <p:sldId id="269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51"/>
    <a:srgbClr val="B72E91"/>
    <a:srgbClr val="293B97"/>
    <a:srgbClr val="1E2785"/>
    <a:srgbClr val="313131"/>
    <a:srgbClr val="1E297F"/>
    <a:srgbClr val="424242"/>
    <a:srgbClr val="F4F4F4"/>
    <a:srgbClr val="F4F498"/>
    <a:srgbClr val="989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1E9539-41C0-73DC-208C-B630F34368ED}" v="106" dt="2022-04-27T08:10:23.674"/>
    <p1510:client id="{5195518A-0478-E5A9-3B89-D54FB51B8DF2}" v="882" dt="2022-04-25T12:06:30.634"/>
    <p1510:client id="{7BF3B18D-0362-6B8D-8368-AEFFE0B56B48}" v="122" dt="2022-04-27T19:09:04.949"/>
    <p1510:client id="{B92399CE-F146-4AC8-89DA-72004DE9EB1A}" v="3" dt="2021-03-29T20:40:13.3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DBB95-2919-BA49-BF3E-F989F8D69C19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869F8-E71A-D14F-A8BC-587CDE7D4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04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E34D1-F639-E448-89D5-A8813FF58557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79E2-A0C5-8541-B354-36B522AD5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9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rgbClr val="00555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endParaRPr lang="en-US" sz="270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50863" y="6124575"/>
            <a:ext cx="8102600" cy="295275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>
                <a:solidFill>
                  <a:srgbClr val="00555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400" err="1">
                <a:solidFill>
                  <a:srgbClr val="005551"/>
                </a:solidFill>
                <a:latin typeface="Arial"/>
                <a:cs typeface="Arial"/>
              </a:rPr>
              <a:t>Datums</a:t>
            </a:r>
            <a:endParaRPr lang="en-US" sz="1400">
              <a:solidFill>
                <a:srgbClr val="005551"/>
              </a:solidFill>
              <a:latin typeface="Arial"/>
              <a:cs typeface="Arial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/>
              <a:t>Amats</a:t>
            </a:r>
            <a:endParaRPr lang="lv-LV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/>
              <a:t>Jaunas prezentācijas nosaukums</a:t>
            </a:r>
          </a:p>
        </p:txBody>
      </p:sp>
    </p:spTree>
    <p:extLst>
      <p:ext uri="{BB962C8B-B14F-4D97-AF65-F5344CB8AC3E}">
        <p14:creationId xmlns:p14="http://schemas.microsoft.com/office/powerpoint/2010/main" val="297914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30327"/>
            <a:ext cx="5111750" cy="4995835"/>
          </a:xfrm>
        </p:spPr>
        <p:txBody>
          <a:bodyPr/>
          <a:lstStyle>
            <a:lvl1pPr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>
              <a:defRPr sz="1400">
                <a:solidFill>
                  <a:srgbClr val="005551"/>
                </a:solidFill>
              </a:defRPr>
            </a:lvl3pPr>
            <a:lvl4pPr>
              <a:defRPr sz="1400">
                <a:solidFill>
                  <a:srgbClr val="005551"/>
                </a:solidFill>
              </a:defRPr>
            </a:lvl4pPr>
            <a:lvl5pPr>
              <a:defRPr sz="1400">
                <a:solidFill>
                  <a:srgbClr val="00555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57230"/>
            <a:ext cx="3008313" cy="3468931"/>
          </a:xfrm>
        </p:spPr>
        <p:txBody>
          <a:bodyPr/>
          <a:lstStyle>
            <a:lvl1pPr marL="0" indent="0">
              <a:buNone/>
              <a:defRPr sz="140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457200" y="1130328"/>
            <a:ext cx="3008313" cy="1431924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Rīgas </a:t>
            </a:r>
            <a:r>
              <a:rPr lang="en-US" err="1"/>
              <a:t>Tehniskā</a:t>
            </a:r>
            <a:r>
              <a:rPr lang="en-US"/>
              <a:t> </a:t>
            </a:r>
            <a:r>
              <a:rPr lang="en-US" err="1"/>
              <a:t>universitāte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1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TU_PPT_4x3_07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371743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</a:t>
            </a:r>
            <a:br>
              <a:rPr lang="lv-LV"/>
            </a:br>
            <a:r>
              <a:rPr lang="lv-LV"/>
              <a:t>master text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41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2601" y="1182076"/>
            <a:ext cx="8204200" cy="5015523"/>
          </a:xfrm>
        </p:spPr>
        <p:txBody>
          <a:bodyPr/>
          <a:lstStyle>
            <a:lvl1pPr>
              <a:defRPr>
                <a:solidFill>
                  <a:srgbClr val="005551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Rīgas </a:t>
            </a:r>
            <a:r>
              <a:rPr lang="en-US" err="1"/>
              <a:t>Tehniskā</a:t>
            </a:r>
            <a:r>
              <a:rPr lang="en-US"/>
              <a:t> </a:t>
            </a:r>
            <a:r>
              <a:rPr lang="en-US" err="1"/>
              <a:t>universitāte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5253" y="1182077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682066" y="1182077"/>
            <a:ext cx="4004733" cy="482132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5253" y="3632730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Rīgas </a:t>
            </a:r>
            <a:r>
              <a:rPr lang="en-US" err="1"/>
              <a:t>Tehniskā</a:t>
            </a:r>
            <a:r>
              <a:rPr lang="en-US"/>
              <a:t> </a:t>
            </a:r>
            <a:r>
              <a:rPr lang="en-US" err="1"/>
              <a:t>universitāte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99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107905" y="3669502"/>
            <a:ext cx="3109079" cy="2001761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727735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5108522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182078"/>
            <a:ext cx="3534229" cy="4807487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>
              <a:buSzPct val="75000"/>
              <a:defRPr sz="1400">
                <a:solidFill>
                  <a:schemeClr val="tx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Rīgas </a:t>
            </a:r>
            <a:r>
              <a:rPr lang="en-US" err="1"/>
              <a:t>Tehniskā</a:t>
            </a:r>
            <a:r>
              <a:rPr lang="en-US"/>
              <a:t> </a:t>
            </a:r>
            <a:r>
              <a:rPr lang="en-US" err="1"/>
              <a:t>universitāte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17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94745" y="127107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</a:t>
            </a:r>
            <a:br>
              <a:rPr lang="lv-LV"/>
            </a:br>
            <a:r>
              <a:rPr lang="lv-LV"/>
              <a:t>master text syle</a:t>
            </a:r>
            <a:endParaRPr lang="en-US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3453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431144" y="2741101"/>
            <a:ext cx="4330095" cy="7092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Rīgas </a:t>
            </a:r>
            <a:r>
              <a:rPr lang="en-US" err="1"/>
              <a:t>Tehniskā</a:t>
            </a:r>
            <a:r>
              <a:rPr lang="en-US"/>
              <a:t> </a:t>
            </a:r>
            <a:r>
              <a:rPr lang="en-US" err="1"/>
              <a:t>universitāte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36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Paldies.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9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380545" y="4354823"/>
            <a:ext cx="64008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415898" y="2741101"/>
            <a:ext cx="4330095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810642" y="4238143"/>
            <a:ext cx="3540606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Rīgas Tehniskā universitāte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48736" y="1420280"/>
            <a:ext cx="8229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72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TU_PPT_4x3_06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Rīgas Tehniskā universitāte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8204200" y="6455304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30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TU_PPT_4x3_03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271076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</a:t>
            </a:r>
            <a:br>
              <a:rPr lang="lv-LV"/>
            </a:br>
            <a:r>
              <a:rPr lang="lv-LV"/>
              <a:t>master text style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206978"/>
            <a:ext cx="6400800" cy="64724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6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Rīgas </a:t>
            </a:r>
            <a:r>
              <a:rPr lang="en-US" err="1"/>
              <a:t>Tehniskā</a:t>
            </a:r>
            <a:r>
              <a:rPr lang="en-US"/>
              <a:t> </a:t>
            </a:r>
            <a:r>
              <a:rPr lang="en-US" err="1"/>
              <a:t>universitāte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9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Rīgas </a:t>
            </a:r>
            <a:r>
              <a:rPr lang="en-US" err="1"/>
              <a:t>Tehniskā</a:t>
            </a:r>
            <a:r>
              <a:rPr lang="en-US"/>
              <a:t> </a:t>
            </a:r>
            <a:r>
              <a:rPr lang="en-US" err="1"/>
              <a:t>universitāte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200" y="419100"/>
            <a:ext cx="8229600" cy="990600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rgbClr val="005551"/>
                </a:solidFill>
              </a:defRPr>
            </a:lvl1pPr>
          </a:lstStyle>
          <a:p>
            <a:pPr lvl="0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1361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39999"/>
            <a:ext cx="4040188" cy="35861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err="1"/>
              <a:t>Click</a:t>
            </a:r>
            <a:r>
              <a:rPr lang="lv-LV"/>
              <a:t> to </a:t>
            </a:r>
            <a:r>
              <a:rPr lang="lv-LV" err="1"/>
              <a:t>edit</a:t>
            </a:r>
            <a:r>
              <a:rPr lang="lv-LV"/>
              <a:t> </a:t>
            </a:r>
            <a:r>
              <a:rPr lang="lv-LV" err="1"/>
              <a:t>Master</a:t>
            </a:r>
            <a:r>
              <a:rPr lang="lv-LV"/>
              <a:t> </a:t>
            </a:r>
            <a:r>
              <a:rPr lang="lv-LV" err="1"/>
              <a:t>text</a:t>
            </a:r>
            <a:r>
              <a:rPr lang="lv-LV"/>
              <a:t> </a:t>
            </a:r>
            <a:r>
              <a:rPr lang="lv-LV" err="1"/>
              <a:t>styles</a:t>
            </a:r>
            <a:endParaRPr lang="lv-LV"/>
          </a:p>
          <a:p>
            <a:pPr lvl="1"/>
            <a:r>
              <a:rPr lang="lv-LV" err="1"/>
              <a:t>Second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2"/>
            <a:r>
              <a:rPr lang="lv-LV" err="1"/>
              <a:t>Third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3"/>
            <a:r>
              <a:rPr lang="lv-LV" err="1"/>
              <a:t>Fourth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4"/>
            <a:r>
              <a:rPr lang="lv-LV" err="1"/>
              <a:t>Fifth</a:t>
            </a:r>
            <a:r>
              <a:rPr lang="lv-LV"/>
              <a:t> </a:t>
            </a:r>
            <a:r>
              <a:rPr lang="lv-LV" err="1"/>
              <a:t>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9999"/>
            <a:ext cx="4041775" cy="358616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err="1"/>
              <a:t>Click</a:t>
            </a:r>
            <a:r>
              <a:rPr lang="lv-LV"/>
              <a:t> to </a:t>
            </a:r>
            <a:r>
              <a:rPr lang="lv-LV" err="1"/>
              <a:t>edit</a:t>
            </a:r>
            <a:r>
              <a:rPr lang="lv-LV"/>
              <a:t> </a:t>
            </a:r>
            <a:r>
              <a:rPr lang="lv-LV" err="1"/>
              <a:t>Master</a:t>
            </a:r>
            <a:r>
              <a:rPr lang="lv-LV"/>
              <a:t> </a:t>
            </a:r>
            <a:r>
              <a:rPr lang="lv-LV" err="1"/>
              <a:t>text</a:t>
            </a:r>
            <a:r>
              <a:rPr lang="lv-LV"/>
              <a:t> </a:t>
            </a:r>
            <a:r>
              <a:rPr lang="lv-LV" err="1"/>
              <a:t>styles</a:t>
            </a:r>
            <a:endParaRPr lang="lv-LV"/>
          </a:p>
          <a:p>
            <a:pPr lvl="1"/>
            <a:r>
              <a:rPr lang="lv-LV" err="1"/>
              <a:t>Second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2"/>
            <a:r>
              <a:rPr lang="lv-LV" err="1"/>
              <a:t>Third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3"/>
            <a:r>
              <a:rPr lang="lv-LV" err="1"/>
              <a:t>Fourth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4"/>
            <a:r>
              <a:rPr lang="lv-LV" err="1"/>
              <a:t>Fifth</a:t>
            </a:r>
            <a:r>
              <a:rPr lang="lv-LV"/>
              <a:t> </a:t>
            </a:r>
            <a:r>
              <a:rPr lang="lv-LV" err="1"/>
              <a:t>level</a:t>
            </a:r>
            <a:endParaRPr lang="en-US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465491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4645025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199571" y="65677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Rīgas </a:t>
            </a:r>
            <a:r>
              <a:rPr lang="en-US" err="1"/>
              <a:t>Tehniskā</a:t>
            </a:r>
            <a:r>
              <a:rPr lang="en-US"/>
              <a:t> </a:t>
            </a:r>
            <a:r>
              <a:rPr lang="en-US" err="1"/>
              <a:t>universitāte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9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TU_PPT_4x3_04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271076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</a:t>
            </a:r>
            <a:br>
              <a:rPr lang="lv-LV"/>
            </a:br>
            <a:r>
              <a:rPr lang="lv-LV"/>
              <a:t>master text style</a:t>
            </a:r>
            <a:endParaRPr lang="en-US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371600" y="3179691"/>
            <a:ext cx="6400800" cy="7149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91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āku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17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196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517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lv-LV"/>
              <a:t>Click to edit Master text styles</a:t>
            </a:r>
          </a:p>
          <a:p>
            <a:pPr lvl="5"/>
            <a:r>
              <a:rPr lang="lv-LV"/>
              <a:t>Second level</a:t>
            </a:r>
          </a:p>
          <a:p>
            <a:pPr lvl="6"/>
            <a:r>
              <a:rPr lang="lv-LV"/>
              <a:t>Third level</a:t>
            </a:r>
          </a:p>
          <a:p>
            <a:pPr lvl="7"/>
            <a:r>
              <a:rPr lang="lv-LV"/>
              <a:t>Fourth level</a:t>
            </a:r>
          </a:p>
          <a:p>
            <a:pPr lvl="8"/>
            <a:r>
              <a:rPr lang="lv-LV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Rīgas Tehniskā universitāte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3414889" y="2794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373556" y="6886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>
          <a:xfrm>
            <a:off x="8204200" y="6455304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9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803" r:id="rId2"/>
    <p:sldLayoutId id="2147483842" r:id="rId3"/>
    <p:sldLayoutId id="2147483838" r:id="rId4"/>
    <p:sldLayoutId id="2147483840" r:id="rId5"/>
    <p:sldLayoutId id="2147483806" r:id="rId6"/>
    <p:sldLayoutId id="2147483807" r:id="rId7"/>
    <p:sldLayoutId id="2147483815" r:id="rId8"/>
    <p:sldLayoutId id="2147483839" r:id="rId9"/>
    <p:sldLayoutId id="2147483810" r:id="rId10"/>
    <p:sldLayoutId id="2147483841" r:id="rId11"/>
    <p:sldLayoutId id="2147483817" r:id="rId12"/>
    <p:sldLayoutId id="2147483818" r:id="rId13"/>
    <p:sldLayoutId id="2147483820" r:id="rId14"/>
    <p:sldLayoutId id="2147483821" r:id="rId15"/>
    <p:sldLayoutId id="2147483843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2323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2323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2323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2323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61485" y="4600717"/>
            <a:ext cx="5680123" cy="4953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err="1"/>
              <a:t>Mārcis</a:t>
            </a:r>
            <a:r>
              <a:rPr lang="en-US" sz="2000"/>
              <a:t> Teodors Upenieks</a:t>
            </a:r>
            <a:endParaRPr lang="lv-LV" sz="200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en-US" err="1"/>
              <a:t>Zinātniskais</a:t>
            </a:r>
            <a:r>
              <a:rPr lang="en-US"/>
              <a:t> </a:t>
            </a:r>
            <a:r>
              <a:rPr lang="en-US" err="1"/>
              <a:t>vadītājs</a:t>
            </a:r>
            <a:r>
              <a:rPr lang="en-US"/>
              <a:t>: </a:t>
            </a:r>
            <a:r>
              <a:rPr lang="en-US" err="1"/>
              <a:t>Ēvalds</a:t>
            </a:r>
            <a:r>
              <a:rPr lang="en-US"/>
              <a:t> </a:t>
            </a:r>
            <a:r>
              <a:rPr lang="en-US" err="1"/>
              <a:t>Urtāns</a:t>
            </a:r>
            <a:endParaRPr lang="lv-LV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l"/>
            <a:endParaRPr lang="en-US"/>
          </a:p>
          <a:p>
            <a:pPr algn="l"/>
            <a:r>
              <a:rPr lang="en-US" err="1"/>
              <a:t>Bakalaura</a:t>
            </a:r>
            <a:r>
              <a:rPr lang="en-US"/>
              <a:t> </a:t>
            </a:r>
            <a:r>
              <a:rPr lang="en-US" err="1"/>
              <a:t>darba</a:t>
            </a:r>
            <a:r>
              <a:rPr lang="en-US"/>
              <a:t> </a:t>
            </a:r>
            <a:r>
              <a:rPr lang="en-US" err="1"/>
              <a:t>priekšaizstāvēšana</a:t>
            </a:r>
            <a:endParaRPr lang="lv-LV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47050" y="2179163"/>
            <a:ext cx="7906413" cy="18097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lv-LV" sz="4000" b="0"/>
              <a:t>Stila </a:t>
            </a:r>
            <a:r>
              <a:rPr lang="lv-LV" sz="4000" b="0" err="1"/>
              <a:t>pārnese</a:t>
            </a:r>
            <a:r>
              <a:rPr lang="lv-LV" sz="4000" b="0"/>
              <a:t> sejas izteiksmēm un emocijām izmantojot dziļo </a:t>
            </a:r>
            <a:endParaRPr lang="en-US" sz="4000" b="0"/>
          </a:p>
          <a:p>
            <a:r>
              <a:rPr lang="lv-LV" sz="4000" b="0" err="1"/>
              <a:t>mašīnapmācību</a:t>
            </a:r>
            <a:r>
              <a:rPr lang="lv-LV" sz="4000" b="0"/>
              <a:t>.</a:t>
            </a:r>
            <a:endParaRPr lang="en-US" sz="4000" b="0"/>
          </a:p>
        </p:txBody>
      </p:sp>
    </p:spTree>
    <p:extLst>
      <p:ext uri="{BB962C8B-B14F-4D97-AF65-F5344CB8AC3E}">
        <p14:creationId xmlns:p14="http://schemas.microsoft.com/office/powerpoint/2010/main" val="4192110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58647"/>
            <a:ext cx="8229600" cy="27891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dirty="0"/>
              <a:t>Jāveic atlikušie eksperimenti, lai iegūtu rezultātus.</a:t>
            </a:r>
            <a:endParaRPr lang="lv-LV"/>
          </a:p>
          <a:p>
            <a:pPr marL="0" indent="0">
              <a:buNone/>
            </a:pPr>
            <a:r>
              <a:rPr lang="lv-LV" dirty="0"/>
              <a:t>Jādod secinājumi un tālākie pētījumi.</a:t>
            </a:r>
          </a:p>
          <a:p>
            <a:pPr marL="0" indent="0">
              <a:buNone/>
            </a:pPr>
            <a:r>
              <a:rPr lang="lv-LV" dirty="0"/>
              <a:t>Jānoformē darbs, vadoties pēc dotajiem nosacījumiem.</a:t>
            </a:r>
          </a:p>
          <a:p>
            <a:pPr marL="0" indent="0">
              <a:buNone/>
            </a:pPr>
            <a:endParaRPr lang="lv-LV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rmAutofit/>
          </a:bodyPr>
          <a:lstStyle/>
          <a:p>
            <a:r>
              <a:rPr lang="lv-LV"/>
              <a:t>Vēl plānotais darbs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Rīgas Tehniskā universitāte</a:t>
            </a:r>
          </a:p>
        </p:txBody>
      </p:sp>
    </p:spTree>
    <p:extLst>
      <p:ext uri="{BB962C8B-B14F-4D97-AF65-F5344CB8AC3E}">
        <p14:creationId xmlns:p14="http://schemas.microsoft.com/office/powerpoint/2010/main" val="3191282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dirty="0"/>
              <a:t>Uzrakstītās lappuses: 44</a:t>
            </a:r>
          </a:p>
          <a:p>
            <a:pPr marL="0" indent="0">
              <a:buNone/>
            </a:pPr>
            <a:endParaRPr lang="lv-LV" dirty="0"/>
          </a:p>
          <a:p>
            <a:pPr marL="0" indent="0">
              <a:buNone/>
            </a:pPr>
            <a:r>
              <a:rPr lang="lv-LV" dirty="0"/>
              <a:t>Tikšanās reizes/biežums ar vadītāju:</a:t>
            </a:r>
          </a:p>
          <a:p>
            <a:pPr marL="0" indent="0">
              <a:buNone/>
            </a:pPr>
            <a:r>
              <a:rPr lang="lv-LV" dirty="0"/>
              <a:t>1 riezi nedēļā.</a:t>
            </a:r>
          </a:p>
          <a:p>
            <a:pPr marL="0" indent="0">
              <a:buNone/>
            </a:pPr>
            <a:endParaRPr lang="lv-LV" dirty="0"/>
          </a:p>
          <a:p>
            <a:pPr marL="0" indent="0">
              <a:buNone/>
            </a:pPr>
            <a:r>
              <a:rPr lang="lv-LV" dirty="0"/>
              <a:t>Cik reizes esmu sūtījis vadītājam uzrakstītās darba daļas:</a:t>
            </a:r>
          </a:p>
          <a:p>
            <a:pPr marL="0" indent="0">
              <a:buNone/>
            </a:pPr>
            <a:r>
              <a:rPr lang="lv-LV" dirty="0"/>
              <a:t>Aptuveni 10 reizes.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rmAutofit/>
          </a:bodyPr>
          <a:lstStyle/>
          <a:p>
            <a:r>
              <a:rPr lang="lv-LV"/>
              <a:t>Statistika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Rīgas Tehniskā universitāte</a:t>
            </a:r>
          </a:p>
        </p:txBody>
      </p:sp>
    </p:spTree>
    <p:extLst>
      <p:ext uri="{BB962C8B-B14F-4D97-AF65-F5344CB8AC3E}">
        <p14:creationId xmlns:p14="http://schemas.microsoft.com/office/powerpoint/2010/main" val="3579628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7C8551-A325-4289-A2E1-0DF00B5952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2084387"/>
            <a:ext cx="7181850" cy="1470025"/>
          </a:xfrm>
        </p:spPr>
        <p:txBody>
          <a:bodyPr/>
          <a:lstStyle/>
          <a:p>
            <a:r>
              <a:rPr lang="en-US" err="1"/>
              <a:t>Paldies</a:t>
            </a:r>
            <a:r>
              <a:rPr lang="en-US"/>
              <a:t> par </a:t>
            </a:r>
            <a:r>
              <a:rPr lang="en-US" err="1"/>
              <a:t>uzmanību</a:t>
            </a:r>
            <a:r>
              <a:rPr lang="en-US"/>
              <a:t>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2A97AF-E321-4293-9BA3-FACEBAA3D82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089650"/>
            <a:ext cx="2471738" cy="365125"/>
          </a:xfrm>
        </p:spPr>
        <p:txBody>
          <a:bodyPr/>
          <a:lstStyle/>
          <a:p>
            <a:r>
              <a:rPr lang="en-US" err="1"/>
              <a:t>Rīgas</a:t>
            </a:r>
            <a:r>
              <a:rPr lang="en-US"/>
              <a:t> </a:t>
            </a:r>
            <a:r>
              <a:rPr lang="en-US" err="1"/>
              <a:t>Tehniskā</a:t>
            </a:r>
            <a:r>
              <a:rPr lang="en-US"/>
              <a:t> </a:t>
            </a:r>
            <a:r>
              <a:rPr lang="en-US" err="1"/>
              <a:t>universitāte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929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11A4C8D-F808-4FEF-967D-10AE3E206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67177"/>
            <a:ext cx="8229600" cy="27891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Mūsdienīga</a:t>
            </a:r>
            <a:r>
              <a:rPr lang="en-US" dirty="0"/>
              <a:t> </a:t>
            </a:r>
            <a:r>
              <a:rPr lang="en-US" dirty="0" err="1"/>
              <a:t>dziļās</a:t>
            </a:r>
            <a:r>
              <a:rPr lang="en-US" dirty="0"/>
              <a:t> </a:t>
            </a:r>
            <a:r>
              <a:rPr lang="en-US" dirty="0" err="1"/>
              <a:t>mašīnmācības</a:t>
            </a:r>
            <a:r>
              <a:rPr lang="en-US" dirty="0"/>
              <a:t> </a:t>
            </a:r>
            <a:r>
              <a:rPr lang="en-US" dirty="0" err="1"/>
              <a:t>risinājuma</a:t>
            </a:r>
            <a:r>
              <a:rPr lang="en-US" dirty="0"/>
              <a:t> </a:t>
            </a:r>
            <a:r>
              <a:rPr lang="en-US" dirty="0" err="1"/>
              <a:t>pielietošana</a:t>
            </a:r>
            <a:r>
              <a:rPr lang="en-US" dirty="0"/>
              <a:t> </a:t>
            </a:r>
            <a:r>
              <a:rPr lang="en-US" dirty="0" err="1"/>
              <a:t>dažādu</a:t>
            </a:r>
            <a:r>
              <a:rPr lang="en-US" dirty="0"/>
              <a:t> </a:t>
            </a:r>
            <a:r>
              <a:rPr lang="en-US" dirty="0" err="1"/>
              <a:t>sejas</a:t>
            </a:r>
            <a:r>
              <a:rPr lang="en-US" dirty="0"/>
              <a:t> </a:t>
            </a:r>
            <a:r>
              <a:rPr lang="en-US" dirty="0" err="1"/>
              <a:t>emociju</a:t>
            </a:r>
            <a:r>
              <a:rPr lang="en-US" dirty="0"/>
              <a:t> un </a:t>
            </a:r>
            <a:r>
              <a:rPr lang="en-US" dirty="0" err="1"/>
              <a:t>izteiksmju</a:t>
            </a:r>
            <a:r>
              <a:rPr lang="en-US" dirty="0"/>
              <a:t> </a:t>
            </a:r>
            <a:r>
              <a:rPr lang="en-US" dirty="0" err="1"/>
              <a:t>pārnesei</a:t>
            </a:r>
            <a:r>
              <a:rPr lang="en-US" dirty="0"/>
              <a:t>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C35B52A-E267-44F2-9161-E5A599F86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Tēmas</a:t>
            </a:r>
            <a:r>
              <a:rPr lang="en-US"/>
              <a:t> </a:t>
            </a:r>
            <a:r>
              <a:rPr lang="en-US" err="1"/>
              <a:t>aktualitāte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0C9DCD-F366-4772-9774-2396C714E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</a:p>
        </p:txBody>
      </p:sp>
    </p:spTree>
    <p:extLst>
      <p:ext uri="{BB962C8B-B14F-4D97-AF65-F5344CB8AC3E}">
        <p14:creationId xmlns:p14="http://schemas.microsoft.com/office/powerpoint/2010/main" val="1167011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11A4C8D-F808-4FEF-967D-10AE3E206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18356"/>
            <a:ext cx="7129250" cy="27891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lv-LV"/>
              <a:t>Salīdzināt jaunākos ģeneratīvos modeļus sejas emociju stila </a:t>
            </a:r>
            <a:r>
              <a:rPr lang="lv-LV" err="1"/>
              <a:t>pārneses</a:t>
            </a:r>
            <a:r>
              <a:rPr lang="lv-LV"/>
              <a:t> uzdevumam. Realizēt sejas izteiksmju un emociju pārnesi.</a:t>
            </a:r>
            <a:endParaRPr lang="en-US"/>
          </a:p>
          <a:p>
            <a:r>
              <a:rPr lang="lv-LV"/>
              <a:t>1.tips - Moderno risinājumu izpēte</a:t>
            </a:r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C35B52A-E267-44F2-9161-E5A599F86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Darba</a:t>
            </a:r>
            <a:r>
              <a:rPr lang="en-US"/>
              <a:t> </a:t>
            </a:r>
            <a:r>
              <a:rPr lang="en-US" err="1"/>
              <a:t>mērķis</a:t>
            </a:r>
            <a:r>
              <a:rPr lang="en-US"/>
              <a:t> un tips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0C9DCD-F366-4772-9774-2396C714E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</a:p>
        </p:txBody>
      </p:sp>
    </p:spTree>
    <p:extLst>
      <p:ext uri="{BB962C8B-B14F-4D97-AF65-F5344CB8AC3E}">
        <p14:creationId xmlns:p14="http://schemas.microsoft.com/office/powerpoint/2010/main" val="57089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F6B3B3-3DCA-4EF6-9585-757C7D857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53931"/>
            <a:ext cx="7316907" cy="343739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lv-LV" dirty="0"/>
              <a:t>Veikt esošo pētījumu sistemātisku analīzi.</a:t>
            </a:r>
            <a:endParaRPr lang="en-US"/>
          </a:p>
          <a:p>
            <a:r>
              <a:rPr lang="lv-LV" dirty="0"/>
              <a:t>Iepazīties ar ģeneratīvajiem modeļiem seju emociju un izteiksmju stila </a:t>
            </a:r>
            <a:r>
              <a:rPr lang="lv-LV" dirty="0" err="1"/>
              <a:t>pārnesei</a:t>
            </a:r>
            <a:r>
              <a:rPr lang="lv-LV" dirty="0"/>
              <a:t>.</a:t>
            </a:r>
            <a:endParaRPr lang="en-US"/>
          </a:p>
          <a:p>
            <a:r>
              <a:rPr lang="lv-LV" dirty="0"/>
              <a:t>Izvēlēties ģeneratīvos modeļus veicamajam stila </a:t>
            </a:r>
            <a:r>
              <a:rPr lang="lv-LV" dirty="0" err="1"/>
              <a:t>pārneses</a:t>
            </a:r>
            <a:r>
              <a:rPr lang="lv-LV" dirty="0"/>
              <a:t> uzdevumam, balstoties uz veikto literatūras analīzi.</a:t>
            </a:r>
          </a:p>
          <a:p>
            <a:r>
              <a:rPr lang="lv-LV" dirty="0"/>
              <a:t>Izmantojot RTU HPC superdatoru, realizēt pētāmo modeļu apmācību.</a:t>
            </a:r>
            <a:endParaRPr lang="en-US" dirty="0"/>
          </a:p>
          <a:p>
            <a:r>
              <a:rPr lang="lv-LV" dirty="0"/>
              <a:t>Salīdzināt precizitāti, izmantojot seju emociju klasifikatora modeli, ģenerēto attēlu kvalitāti un spēju veikt dažādu sejas emociju pārnesi.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1BC393-EC6D-42C8-A452-78109DEA3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Darba</a:t>
            </a:r>
            <a:r>
              <a:rPr lang="en-US"/>
              <a:t> </a:t>
            </a:r>
            <a:r>
              <a:rPr lang="en-US" err="1"/>
              <a:t>uzdevumi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554F4-C406-4822-B99A-1ABCB1857C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</a:p>
        </p:txBody>
      </p:sp>
    </p:spTree>
    <p:extLst>
      <p:ext uri="{BB962C8B-B14F-4D97-AF65-F5344CB8AC3E}">
        <p14:creationId xmlns:p14="http://schemas.microsoft.com/office/powerpoint/2010/main" val="3480815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64AA48-3A1F-4A91-B7C4-33D45D308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90409"/>
            <a:ext cx="8229600" cy="27891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Kvantitatīvi</a:t>
            </a:r>
            <a:r>
              <a:rPr lang="en-US"/>
              <a:t> </a:t>
            </a:r>
            <a:r>
              <a:rPr lang="en-US" err="1"/>
              <a:t>rezultāti</a:t>
            </a:r>
            <a:r>
              <a:rPr lang="en-US"/>
              <a:t>, kas </a:t>
            </a:r>
            <a:r>
              <a:rPr lang="en-US" err="1"/>
              <a:t>atspoguļo</a:t>
            </a:r>
            <a:r>
              <a:rPr lang="en-US"/>
              <a:t> </a:t>
            </a:r>
            <a:r>
              <a:rPr lang="en-US" err="1"/>
              <a:t>sejas</a:t>
            </a:r>
            <a:r>
              <a:rPr lang="en-US"/>
              <a:t> </a:t>
            </a:r>
            <a:r>
              <a:rPr lang="en-US" err="1"/>
              <a:t>emociju</a:t>
            </a:r>
            <a:r>
              <a:rPr lang="en-US"/>
              <a:t> </a:t>
            </a:r>
            <a:r>
              <a:rPr lang="en-US" err="1"/>
              <a:t>stila</a:t>
            </a:r>
            <a:r>
              <a:rPr lang="en-US"/>
              <a:t> </a:t>
            </a:r>
            <a:r>
              <a:rPr lang="en-US" err="1"/>
              <a:t>pārneses</a:t>
            </a:r>
            <a:r>
              <a:rPr lang="en-US"/>
              <a:t> </a:t>
            </a:r>
            <a:r>
              <a:rPr lang="en-US" err="1"/>
              <a:t>precizitāti</a:t>
            </a:r>
            <a:r>
              <a:rPr lang="en-US"/>
              <a:t> un </a:t>
            </a:r>
            <a:r>
              <a:rPr lang="en-US" err="1"/>
              <a:t>ģenerēto</a:t>
            </a:r>
            <a:r>
              <a:rPr lang="en-US"/>
              <a:t> </a:t>
            </a:r>
            <a:r>
              <a:rPr lang="en-US" err="1"/>
              <a:t>attēlu</a:t>
            </a:r>
            <a:r>
              <a:rPr lang="en-US"/>
              <a:t> </a:t>
            </a:r>
            <a:r>
              <a:rPr lang="en-US" err="1"/>
              <a:t>kvalitāti</a:t>
            </a:r>
            <a:r>
              <a:rPr lang="en-US"/>
              <a:t>, </a:t>
            </a:r>
            <a:r>
              <a:rPr lang="en-US" err="1"/>
              <a:t>balstoties</a:t>
            </a:r>
            <a:r>
              <a:rPr lang="en-US"/>
              <a:t> </a:t>
            </a:r>
            <a:r>
              <a:rPr lang="en-US" err="1"/>
              <a:t>uz</a:t>
            </a:r>
            <a:r>
              <a:rPr lang="en-US"/>
              <a:t> </a:t>
            </a:r>
            <a:r>
              <a:rPr lang="en-US" err="1"/>
              <a:t>uzdotajām</a:t>
            </a:r>
            <a:r>
              <a:rPr lang="en-US"/>
              <a:t> </a:t>
            </a:r>
            <a:r>
              <a:rPr lang="en-US" err="1"/>
              <a:t>metrikām</a:t>
            </a:r>
            <a:r>
              <a:rPr lang="en-US"/>
              <a:t>.</a:t>
            </a:r>
          </a:p>
          <a:p>
            <a:r>
              <a:rPr lang="en-US" err="1"/>
              <a:t>Kvalitatīvi</a:t>
            </a:r>
            <a:r>
              <a:rPr lang="en-US"/>
              <a:t> </a:t>
            </a:r>
            <a:r>
              <a:rPr lang="en-US" err="1"/>
              <a:t>rezultāti</a:t>
            </a:r>
            <a:r>
              <a:rPr lang="en-US"/>
              <a:t>, kas </a:t>
            </a:r>
            <a:r>
              <a:rPr lang="en-US" err="1"/>
              <a:t>attēlo</a:t>
            </a:r>
            <a:r>
              <a:rPr lang="en-US"/>
              <a:t> </a:t>
            </a:r>
            <a:r>
              <a:rPr lang="en-US" err="1"/>
              <a:t>sejas</a:t>
            </a:r>
            <a:r>
              <a:rPr lang="en-US"/>
              <a:t> </a:t>
            </a:r>
            <a:r>
              <a:rPr lang="en-US" err="1"/>
              <a:t>emociju</a:t>
            </a:r>
            <a:r>
              <a:rPr lang="en-US"/>
              <a:t> </a:t>
            </a:r>
            <a:r>
              <a:rPr lang="en-US" err="1"/>
              <a:t>pārneses</a:t>
            </a:r>
            <a:r>
              <a:rPr lang="en-US"/>
              <a:t> </a:t>
            </a:r>
            <a:r>
              <a:rPr lang="en-US" err="1"/>
              <a:t>rezultātus</a:t>
            </a:r>
            <a:r>
              <a:rPr lang="en-US"/>
              <a:t> no </a:t>
            </a:r>
            <a:r>
              <a:rPr lang="en-US" err="1"/>
              <a:t>apmācītajiem</a:t>
            </a:r>
            <a:r>
              <a:rPr lang="en-US"/>
              <a:t> </a:t>
            </a:r>
            <a:r>
              <a:rPr lang="en-US" err="1"/>
              <a:t>modeļiem</a:t>
            </a:r>
            <a:r>
              <a:rPr lang="en-US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F1BB99-DC5A-4594-95B4-DB9D091B0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Plānotie</a:t>
            </a:r>
            <a:r>
              <a:rPr lang="en-US"/>
              <a:t> </a:t>
            </a:r>
            <a:r>
              <a:rPr lang="en-US" err="1"/>
              <a:t>rezultāti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E9DB5-A561-4DF1-9FB0-B8CFA5167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</a:p>
        </p:txBody>
      </p:sp>
    </p:spTree>
    <p:extLst>
      <p:ext uri="{BB962C8B-B14F-4D97-AF65-F5344CB8AC3E}">
        <p14:creationId xmlns:p14="http://schemas.microsoft.com/office/powerpoint/2010/main" val="1112871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E8F381-05FB-4245-B091-0B42AC540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7759"/>
            <a:ext cx="8229600" cy="43074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lv-LV" dirty="0"/>
              <a:t>Dziļās </a:t>
            </a:r>
            <a:r>
              <a:rPr lang="lv-LV" dirty="0" err="1"/>
              <a:t>mašīnapmācības</a:t>
            </a:r>
            <a:r>
              <a:rPr lang="lv-LV" dirty="0"/>
              <a:t> apraksts, kas ir nozīmīgs ģeneratīvo modeļu izstrādē.</a:t>
            </a:r>
          </a:p>
          <a:p>
            <a:r>
              <a:rPr lang="lv-LV" dirty="0"/>
              <a:t>Izvēlēto ģeneratīvo modeļu, novērtēšanas metriku un datu kopu apraksts.</a:t>
            </a:r>
          </a:p>
          <a:p>
            <a:endParaRPr lang="lv-LV"/>
          </a:p>
          <a:p>
            <a:r>
              <a:rPr lang="lv-LV" dirty="0"/>
              <a:t>Nepieciešams, lai izprastu Dziļās </a:t>
            </a:r>
            <a:r>
              <a:rPr lang="lv-LV" dirty="0" err="1"/>
              <a:t>mašīnapmācības</a:t>
            </a:r>
            <a:r>
              <a:rPr lang="lv-LV" dirty="0"/>
              <a:t> teoriju un tās pielietošanu ģeneratīvajā modelēšanā.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6DDA5C-1FBF-4703-89EA-408C7CA38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Analītiskā</a:t>
            </a:r>
            <a:r>
              <a:rPr lang="en-US"/>
              <a:t> </a:t>
            </a:r>
            <a:r>
              <a:rPr lang="en-US" err="1"/>
              <a:t>daļa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E1AB5-EF3F-4846-865B-8CD0EFBEFF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</a:p>
        </p:txBody>
      </p:sp>
    </p:spTree>
    <p:extLst>
      <p:ext uri="{BB962C8B-B14F-4D97-AF65-F5344CB8AC3E}">
        <p14:creationId xmlns:p14="http://schemas.microsoft.com/office/powerpoint/2010/main" val="1178321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B902E5-52D5-4745-8E74-9DC592BC9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8065"/>
            <a:ext cx="8229600" cy="38809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lv-LV" dirty="0"/>
              <a:t>Ģeneratīvo modeļu implementācija izmantojot </a:t>
            </a:r>
            <a:r>
              <a:rPr lang="lv-LV" dirty="0" err="1"/>
              <a:t>PyTorch</a:t>
            </a:r>
            <a:r>
              <a:rPr lang="lv-LV" dirty="0"/>
              <a:t> dziļās mašīnmācības bibliotēku.</a:t>
            </a:r>
          </a:p>
          <a:p>
            <a:r>
              <a:rPr lang="lv-LV" dirty="0"/>
              <a:t>Patstāvīgi izstrādāti eksperimenti izmantojot RTU HPC superdatoru, lai sasniegtu vēlamo rezultātu.</a:t>
            </a:r>
          </a:p>
          <a:p>
            <a:endParaRPr lang="lv-LV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7FD9C-C475-4AFE-AB24-0E76C74AA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Praktiskā</a:t>
            </a:r>
            <a:r>
              <a:rPr lang="en-US"/>
              <a:t> </a:t>
            </a:r>
            <a:r>
              <a:rPr lang="en-US" err="1"/>
              <a:t>risinājuma</a:t>
            </a:r>
            <a:r>
              <a:rPr lang="en-US"/>
              <a:t> </a:t>
            </a:r>
            <a:r>
              <a:rPr lang="en-US" err="1"/>
              <a:t>daļa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071A1-3998-4E35-9CC0-0D7D2DFC76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</a:p>
        </p:txBody>
      </p:sp>
    </p:spTree>
    <p:extLst>
      <p:ext uri="{BB962C8B-B14F-4D97-AF65-F5344CB8AC3E}">
        <p14:creationId xmlns:p14="http://schemas.microsoft.com/office/powerpoint/2010/main" val="3190374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2EAA71-DEED-48EA-A709-F2B50ACA4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58647"/>
            <a:ext cx="8229600" cy="29341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Tiek </a:t>
            </a:r>
            <a:r>
              <a:rPr lang="en-US" dirty="0" err="1"/>
              <a:t>veikta</a:t>
            </a:r>
            <a:r>
              <a:rPr lang="en-US" dirty="0"/>
              <a:t> </a:t>
            </a:r>
            <a:r>
              <a:rPr lang="en-US" dirty="0" err="1"/>
              <a:t>seju</a:t>
            </a:r>
            <a:r>
              <a:rPr lang="en-US" dirty="0"/>
              <a:t> </a:t>
            </a:r>
            <a:r>
              <a:rPr lang="en-US" dirty="0" err="1"/>
              <a:t>izteiksmju</a:t>
            </a:r>
            <a:r>
              <a:rPr lang="en-US" dirty="0"/>
              <a:t> un </a:t>
            </a:r>
            <a:r>
              <a:rPr lang="en-US" dirty="0" err="1"/>
              <a:t>emociju</a:t>
            </a:r>
            <a:r>
              <a:rPr lang="en-US" dirty="0"/>
              <a:t> </a:t>
            </a:r>
            <a:r>
              <a:rPr lang="en-US" dirty="0" err="1"/>
              <a:t>pārnese</a:t>
            </a:r>
            <a:r>
              <a:rPr lang="en-US" dirty="0"/>
              <a:t>, </a:t>
            </a:r>
            <a:r>
              <a:rPr lang="en-US" dirty="0" err="1"/>
              <a:t>kā</a:t>
            </a:r>
            <a:r>
              <a:rPr lang="en-US" dirty="0"/>
              <a:t> </a:t>
            </a:r>
            <a:r>
              <a:rPr lang="en-US" dirty="0" err="1"/>
              <a:t>arī</a:t>
            </a:r>
            <a:r>
              <a:rPr lang="en-US" dirty="0"/>
              <a:t> </a:t>
            </a:r>
            <a:r>
              <a:rPr lang="en-US" dirty="0" err="1"/>
              <a:t>fiksēta</a:t>
            </a:r>
            <a:r>
              <a:rPr lang="en-US" dirty="0"/>
              <a:t> </a:t>
            </a:r>
            <a:r>
              <a:rPr lang="en-US" dirty="0" err="1"/>
              <a:t>katra</a:t>
            </a:r>
            <a:r>
              <a:rPr lang="en-US" dirty="0"/>
              <a:t> </a:t>
            </a:r>
            <a:r>
              <a:rPr lang="en-US" dirty="0" err="1"/>
              <a:t>modeļa</a:t>
            </a:r>
            <a:r>
              <a:rPr lang="en-US" dirty="0"/>
              <a:t> </a:t>
            </a:r>
            <a:r>
              <a:rPr lang="en-US" dirty="0" err="1"/>
              <a:t>precizitāte</a:t>
            </a:r>
            <a:r>
              <a:rPr lang="en-US" dirty="0"/>
              <a:t> un </a:t>
            </a:r>
            <a:r>
              <a:rPr lang="en-US" dirty="0" err="1"/>
              <a:t>novērtēta</a:t>
            </a:r>
            <a:r>
              <a:rPr lang="en-US" dirty="0"/>
              <a:t> </a:t>
            </a:r>
            <a:r>
              <a:rPr lang="en-US" dirty="0" err="1"/>
              <a:t>ģenerēto</a:t>
            </a:r>
            <a:r>
              <a:rPr lang="en-US" dirty="0"/>
              <a:t> </a:t>
            </a:r>
            <a:r>
              <a:rPr lang="en-US" dirty="0" err="1"/>
              <a:t>attēlu</a:t>
            </a:r>
            <a:r>
              <a:rPr lang="en-US" dirty="0"/>
              <a:t> </a:t>
            </a:r>
            <a:r>
              <a:rPr lang="en-US" dirty="0" err="1"/>
              <a:t>kvalitāte</a:t>
            </a:r>
            <a:r>
              <a:rPr lang="en-US" dirty="0"/>
              <a:t>.</a:t>
            </a:r>
            <a:endParaRPr lang="lv-LV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5EA37F-978E-4EAE-BD0D-38CDFA211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Risinājuma</a:t>
            </a:r>
            <a:r>
              <a:rPr lang="en-US"/>
              <a:t> </a:t>
            </a:r>
            <a:r>
              <a:rPr lang="en-US" err="1"/>
              <a:t>pārbaudes</a:t>
            </a:r>
            <a:r>
              <a:rPr lang="en-US"/>
              <a:t> </a:t>
            </a:r>
            <a:r>
              <a:rPr lang="en-US" err="1"/>
              <a:t>daļa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F68F9-A2E6-47D5-8488-AEA4BF6C2D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</a:p>
        </p:txBody>
      </p:sp>
    </p:spTree>
    <p:extLst>
      <p:ext uri="{BB962C8B-B14F-4D97-AF65-F5344CB8AC3E}">
        <p14:creationId xmlns:p14="http://schemas.microsoft.com/office/powerpoint/2010/main" val="4241511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67178"/>
            <a:ext cx="8229600" cy="312179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dirty="0"/>
              <a:t>Izveidota sistemātiska literatūras analīze.</a:t>
            </a:r>
          </a:p>
          <a:p>
            <a:pPr marL="0" indent="0">
              <a:buNone/>
            </a:pPr>
            <a:r>
              <a:rPr lang="lv-LV" dirty="0"/>
              <a:t>Pabeigts darba pamatnodaļu teksts.</a:t>
            </a:r>
          </a:p>
          <a:p>
            <a:pPr marL="0" indent="0">
              <a:buNone/>
            </a:pPr>
            <a:r>
              <a:rPr lang="lv-LV" dirty="0"/>
              <a:t>Izvēlēti ģeneratīvie modeļi un veikti vairāki eksperimenti, lai iegūtu kvantitatīvus un kvalitatīvus rezultātus.</a:t>
            </a:r>
          </a:p>
          <a:p>
            <a:pPr marL="0" indent="0">
              <a:buNone/>
            </a:pPr>
            <a:endParaRPr lang="lv-LV"/>
          </a:p>
          <a:p>
            <a:pPr marL="0" indent="0">
              <a:buNone/>
            </a:pPr>
            <a:r>
              <a:rPr lang="lv-LV" dirty="0"/>
              <a:t>Piemērs no kvalitatīviem rezultātiem, (neitrāla -&gt; laimīga):</a:t>
            </a:r>
          </a:p>
          <a:p>
            <a:pPr marL="0" indent="0">
              <a:buNone/>
            </a:pPr>
            <a:endParaRPr lang="lv-LV"/>
          </a:p>
          <a:p>
            <a:pPr marL="0" indent="0">
              <a:buNone/>
            </a:pPr>
            <a:endParaRPr lang="lv-LV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rmAutofit/>
          </a:bodyPr>
          <a:lstStyle/>
          <a:p>
            <a:r>
              <a:rPr lang="lv-LV"/>
              <a:t>Izdarītais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Rīgas Tehniskā universitāte</a:t>
            </a:r>
          </a:p>
        </p:txBody>
      </p:sp>
      <p:pic>
        <p:nvPicPr>
          <p:cNvPr id="5" name="Attēls 5" descr="Attēls, kurā ir mati, pozēšana, aizvērt, acis&#10;&#10;Apraksts ģenerēts automātiski">
            <a:extLst>
              <a:ext uri="{FF2B5EF4-FFF2-40B4-BE49-F238E27FC236}">
                <a16:creationId xmlns:a16="http://schemas.microsoft.com/office/drawing/2014/main" id="{7335E8D2-EB4B-DBCE-42F4-858D1C282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729" y="4224551"/>
            <a:ext cx="1334636" cy="1334636"/>
          </a:xfrm>
          <a:prstGeom prst="rect">
            <a:avLst/>
          </a:prstGeom>
        </p:spPr>
      </p:pic>
      <p:pic>
        <p:nvPicPr>
          <p:cNvPr id="6" name="Attēls 6" descr="Attēls, kurā ir pozēšana, primāts, zīdītājs&#10;&#10;Apraksts ģenerēts automātiski">
            <a:extLst>
              <a:ext uri="{FF2B5EF4-FFF2-40B4-BE49-F238E27FC236}">
                <a16:creationId xmlns:a16="http://schemas.microsoft.com/office/drawing/2014/main" id="{766BB1DF-6869-04EF-0A81-F4BB87E8C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243" y="4224551"/>
            <a:ext cx="1334637" cy="1334637"/>
          </a:xfrm>
          <a:prstGeom prst="rect">
            <a:avLst/>
          </a:prstGeom>
        </p:spPr>
      </p:pic>
      <p:pic>
        <p:nvPicPr>
          <p:cNvPr id="7" name="Attēls 7" descr="Attēls, kurā ir galvassega, apģērbs, cepure&#10;&#10;Apraksts ģenerēts automātiski">
            <a:extLst>
              <a:ext uri="{FF2B5EF4-FFF2-40B4-BE49-F238E27FC236}">
                <a16:creationId xmlns:a16="http://schemas.microsoft.com/office/drawing/2014/main" id="{7CE2C758-9337-127C-36EF-56EBCAA15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335" y="4224550"/>
            <a:ext cx="1360226" cy="1334636"/>
          </a:xfrm>
          <a:prstGeom prst="rect">
            <a:avLst/>
          </a:prstGeom>
        </p:spPr>
      </p:pic>
      <p:pic>
        <p:nvPicPr>
          <p:cNvPr id="8" name="Attēls 8" descr="Attēls, kurā ir galvassega, cepure, apģērbs, valkāšana&#10;&#10;Apraksts ģenerēts automātiski">
            <a:extLst>
              <a:ext uri="{FF2B5EF4-FFF2-40B4-BE49-F238E27FC236}">
                <a16:creationId xmlns:a16="http://schemas.microsoft.com/office/drawing/2014/main" id="{DFECBA9C-18EC-A51D-3684-83FE1B67F0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4288" y="4224550"/>
            <a:ext cx="1360226" cy="1334636"/>
          </a:xfrm>
          <a:prstGeom prst="rect">
            <a:avLst/>
          </a:prstGeom>
        </p:spPr>
      </p:pic>
      <p:sp>
        <p:nvSpPr>
          <p:cNvPr id="9" name="Bultiņa: pa labi 8">
            <a:extLst>
              <a:ext uri="{FF2B5EF4-FFF2-40B4-BE49-F238E27FC236}">
                <a16:creationId xmlns:a16="http://schemas.microsoft.com/office/drawing/2014/main" id="{73D0AD9C-5A71-EAF4-6321-1453B7781992}"/>
              </a:ext>
            </a:extLst>
          </p:cNvPr>
          <p:cNvSpPr/>
          <p:nvPr/>
        </p:nvSpPr>
        <p:spPr>
          <a:xfrm>
            <a:off x="2282997" y="4773235"/>
            <a:ext cx="458088" cy="24579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Bultiņa: pa labi 9">
            <a:extLst>
              <a:ext uri="{FF2B5EF4-FFF2-40B4-BE49-F238E27FC236}">
                <a16:creationId xmlns:a16="http://schemas.microsoft.com/office/drawing/2014/main" id="{71495A61-399D-15B5-7389-6A7FACE54E11}"/>
              </a:ext>
            </a:extLst>
          </p:cNvPr>
          <p:cNvSpPr/>
          <p:nvPr/>
        </p:nvSpPr>
        <p:spPr>
          <a:xfrm>
            <a:off x="6326146" y="4773235"/>
            <a:ext cx="458088" cy="24579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91880410"/>
      </p:ext>
    </p:extLst>
  </p:cSld>
  <p:clrMapOvr>
    <a:masterClrMapping/>
  </p:clrMapOvr>
</p:sld>
</file>

<file path=ppt/theme/theme1.xml><?xml version="1.0" encoding="utf-8"?>
<a:theme xmlns:a="http://schemas.openxmlformats.org/drawingml/2006/main" name="L_Ekspresis_PPT_pamatne">
  <a:themeElements>
    <a:clrScheme name="Custom 6">
      <a:dk1>
        <a:srgbClr val="005551"/>
      </a:dk1>
      <a:lt1>
        <a:srgbClr val="FFFFFF"/>
      </a:lt1>
      <a:dk2>
        <a:srgbClr val="005551"/>
      </a:dk2>
      <a:lt2>
        <a:srgbClr val="FFFFFF"/>
      </a:lt2>
      <a:accent1>
        <a:srgbClr val="005551"/>
      </a:accent1>
      <a:accent2>
        <a:srgbClr val="BDCF3C"/>
      </a:accent2>
      <a:accent3>
        <a:srgbClr val="B72E91"/>
      </a:accent3>
      <a:accent4>
        <a:srgbClr val="27C4A6"/>
      </a:accent4>
      <a:accent5>
        <a:srgbClr val="FFC832"/>
      </a:accent5>
      <a:accent6>
        <a:srgbClr val="00B9F1"/>
      </a:accent6>
      <a:hlink>
        <a:srgbClr val="8B5BA4"/>
      </a:hlink>
      <a:folHlink>
        <a:srgbClr val="BFBF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L_Ekspresis_PPT_pamatne.potx</Template>
  <Application>Microsoft Office PowerPoint</Application>
  <PresentationFormat>Slaidrāde ekrānā (4:3)</PresentationFormat>
  <Slides>12</Slides>
  <Notes>0</Notes>
  <HiddenSlides>0</HiddenSlide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12</vt:i4>
      </vt:variant>
    </vt:vector>
  </HeadingPairs>
  <TitlesOfParts>
    <vt:vector size="13" baseType="lpstr">
      <vt:lpstr>L_Ekspresis_PPT_pamatne</vt:lpstr>
      <vt:lpstr>PowerPoint prezentācija</vt:lpstr>
      <vt:lpstr>Tēmas aktualitāte</vt:lpstr>
      <vt:lpstr>Darba mērķis un tips</vt:lpstr>
      <vt:lpstr>Darba uzdevumi</vt:lpstr>
      <vt:lpstr>Plānotie rezultāti</vt:lpstr>
      <vt:lpstr>Analītiskā daļa</vt:lpstr>
      <vt:lpstr>Praktiskā risinājuma daļa</vt:lpstr>
      <vt:lpstr>Risinājuma pārbaudes daļa</vt:lpstr>
      <vt:lpstr>Izdarītais</vt:lpstr>
      <vt:lpstr>Vēl plānotais darbs</vt:lpstr>
      <vt:lpstr>Statistika</vt:lpstr>
      <vt:lpstr>Paldies par uzmanību! </vt:lpstr>
    </vt:vector>
  </TitlesOfParts>
  <Company>ESM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JZ</dc:creator>
  <cp:revision>71</cp:revision>
  <dcterms:created xsi:type="dcterms:W3CDTF">2015-01-14T08:45:22Z</dcterms:created>
  <dcterms:modified xsi:type="dcterms:W3CDTF">2022-04-27T19:09:12Z</dcterms:modified>
</cp:coreProperties>
</file>